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827" r:id="rId3"/>
  </p:sldMasterIdLst>
  <p:notesMasterIdLst>
    <p:notesMasterId r:id="rId105"/>
  </p:notesMasterIdLst>
  <p:handoutMasterIdLst>
    <p:handoutMasterId r:id="rId106"/>
  </p:handoutMasterIdLst>
  <p:sldIdLst>
    <p:sldId id="256" r:id="rId4"/>
    <p:sldId id="413" r:id="rId5"/>
    <p:sldId id="261" r:id="rId6"/>
    <p:sldId id="420" r:id="rId7"/>
    <p:sldId id="257" r:id="rId8"/>
    <p:sldId id="457" r:id="rId9"/>
    <p:sldId id="458" r:id="rId10"/>
    <p:sldId id="455" r:id="rId11"/>
    <p:sldId id="453" r:id="rId12"/>
    <p:sldId id="482" r:id="rId13"/>
    <p:sldId id="483" r:id="rId14"/>
    <p:sldId id="459" r:id="rId15"/>
    <p:sldId id="320" r:id="rId16"/>
    <p:sldId id="359" r:id="rId17"/>
    <p:sldId id="291" r:id="rId18"/>
    <p:sldId id="292" r:id="rId19"/>
    <p:sldId id="542" r:id="rId20"/>
    <p:sldId id="543" r:id="rId21"/>
    <p:sldId id="294" r:id="rId22"/>
    <p:sldId id="544" r:id="rId23"/>
    <p:sldId id="361" r:id="rId24"/>
    <p:sldId id="505" r:id="rId25"/>
    <p:sldId id="503" r:id="rId26"/>
    <p:sldId id="504" r:id="rId27"/>
    <p:sldId id="506" r:id="rId28"/>
    <p:sldId id="423" r:id="rId29"/>
    <p:sldId id="363" r:id="rId30"/>
    <p:sldId id="389" r:id="rId31"/>
    <p:sldId id="341" r:id="rId32"/>
    <p:sldId id="310" r:id="rId33"/>
    <p:sldId id="342" r:id="rId34"/>
    <p:sldId id="508" r:id="rId35"/>
    <p:sldId id="512" r:id="rId36"/>
    <p:sldId id="410" r:id="rId37"/>
    <p:sldId id="412" r:id="rId38"/>
    <p:sldId id="514" r:id="rId39"/>
    <p:sldId id="513" r:id="rId40"/>
    <p:sldId id="461" r:id="rId41"/>
    <p:sldId id="481" r:id="rId42"/>
    <p:sldId id="419" r:id="rId43"/>
    <p:sldId id="485" r:id="rId44"/>
    <p:sldId id="492" r:id="rId45"/>
    <p:sldId id="548" r:id="rId46"/>
    <p:sldId id="549" r:id="rId47"/>
    <p:sldId id="301" r:id="rId48"/>
    <p:sldId id="302" r:id="rId49"/>
    <p:sldId id="304" r:id="rId50"/>
    <p:sldId id="303" r:id="rId51"/>
    <p:sldId id="305" r:id="rId52"/>
    <p:sldId id="545" r:id="rId53"/>
    <p:sldId id="448" r:id="rId54"/>
    <p:sldId id="309" r:id="rId55"/>
    <p:sldId id="546" r:id="rId56"/>
    <p:sldId id="349" r:id="rId57"/>
    <p:sldId id="388" r:id="rId58"/>
    <p:sldId id="351" r:id="rId59"/>
    <p:sldId id="366" r:id="rId60"/>
    <p:sldId id="331" r:id="rId61"/>
    <p:sldId id="336" r:id="rId62"/>
    <p:sldId id="398" r:id="rId63"/>
    <p:sldId id="404" r:id="rId64"/>
    <p:sldId id="405" r:id="rId65"/>
    <p:sldId id="406" r:id="rId66"/>
    <p:sldId id="407" r:id="rId67"/>
    <p:sldId id="357" r:id="rId68"/>
    <p:sldId id="421" r:id="rId69"/>
    <p:sldId id="473" r:id="rId70"/>
    <p:sldId id="287" r:id="rId71"/>
    <p:sldId id="288" r:id="rId72"/>
    <p:sldId id="289" r:id="rId73"/>
    <p:sldId id="290" r:id="rId74"/>
    <p:sldId id="460" r:id="rId75"/>
    <p:sldId id="298" r:id="rId76"/>
    <p:sldId id="299" r:id="rId77"/>
    <p:sldId id="527" r:id="rId78"/>
    <p:sldId id="528" r:id="rId79"/>
    <p:sldId id="551" r:id="rId80"/>
    <p:sldId id="553" r:id="rId81"/>
    <p:sldId id="550" r:id="rId82"/>
    <p:sldId id="552" r:id="rId83"/>
    <p:sldId id="522" r:id="rId84"/>
    <p:sldId id="523" r:id="rId85"/>
    <p:sldId id="524" r:id="rId86"/>
    <p:sldId id="525" r:id="rId87"/>
    <p:sldId id="526" r:id="rId88"/>
    <p:sldId id="529" r:id="rId89"/>
    <p:sldId id="369" r:id="rId90"/>
    <p:sldId id="353" r:id="rId91"/>
    <p:sldId id="530" r:id="rId92"/>
    <p:sldId id="531" r:id="rId93"/>
    <p:sldId id="532" r:id="rId94"/>
    <p:sldId id="533" r:id="rId95"/>
    <p:sldId id="534" r:id="rId96"/>
    <p:sldId id="535" r:id="rId97"/>
    <p:sldId id="536" r:id="rId98"/>
    <p:sldId id="537" r:id="rId99"/>
    <p:sldId id="538" r:id="rId100"/>
    <p:sldId id="539" r:id="rId101"/>
    <p:sldId id="540" r:id="rId102"/>
    <p:sldId id="541" r:id="rId103"/>
    <p:sldId id="431" r:id="rId104"/>
  </p:sldIdLst>
  <p:sldSz cx="9001125" cy="5715000"/>
  <p:notesSz cx="6934200" cy="9398000"/>
  <p:custDataLst>
    <p:tags r:id="rId10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00">
          <p15:clr>
            <a:srgbClr val="A4A3A4"/>
          </p15:clr>
        </p15:guide>
        <p15:guide id="2" pos="28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60">
          <p15:clr>
            <a:srgbClr val="A4A3A4"/>
          </p15:clr>
        </p15:guide>
        <p15:guide id="2" pos="218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990000"/>
    <a:srgbClr val="EEEEEE"/>
    <a:srgbClr val="FFCCFF"/>
    <a:srgbClr val="CCECFF"/>
    <a:srgbClr val="CCCCFF"/>
    <a:srgbClr val="CC99FF"/>
    <a:srgbClr val="DFC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14" autoAdjust="0"/>
    <p:restoredTop sz="94800" autoAdjust="0"/>
  </p:normalViewPr>
  <p:slideViewPr>
    <p:cSldViewPr>
      <p:cViewPr varScale="1">
        <p:scale>
          <a:sx n="127" d="100"/>
          <a:sy n="127" d="100"/>
        </p:scale>
        <p:origin x="750" y="57"/>
      </p:cViewPr>
      <p:guideLst>
        <p:guide orient="horz" pos="3400"/>
        <p:guide pos="28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540"/>
    </p:cViewPr>
  </p:sorterViewPr>
  <p:notesViewPr>
    <p:cSldViewPr>
      <p:cViewPr varScale="1">
        <p:scale>
          <a:sx n="45" d="100"/>
          <a:sy n="45" d="100"/>
        </p:scale>
        <p:origin x="-2778" y="-108"/>
      </p:cViewPr>
      <p:guideLst>
        <p:guide orient="horz" pos="2960"/>
        <p:guide pos="218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07" Type="http://schemas.openxmlformats.org/officeDocument/2006/relationships/tags" Target="tags/tag1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slide" Target="slides/slide84.xml"/><Relationship Id="rId102" Type="http://schemas.openxmlformats.org/officeDocument/2006/relationships/slide" Target="slides/slide99.xml"/><Relationship Id="rId110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slide" Target="slides/slide100.xml"/><Relationship Id="rId108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viewProps" Target="viewProps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240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154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2400" y="89154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4DB274A7-B4D1-4134-8644-EFC03AC3EFC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355619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6019" name="Rectangle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47700" y="685800"/>
            <a:ext cx="5638800" cy="3581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2" name="Rectangle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95800"/>
            <a:ext cx="5105400" cy="41910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dt" idx="1"/>
          </p:nvPr>
        </p:nvSpPr>
        <p:spPr bwMode="auto">
          <a:xfrm>
            <a:off x="3962400" y="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154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2400" y="8915400"/>
            <a:ext cx="297180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fld id="{369A00B3-A876-4B7E-8066-7393F825116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659078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fld id="{098E1320-C180-4405-B29A-EF39AC1D85A4}" type="slidenum">
              <a:rPr lang="zh-CN" altLang="en-US" smtClean="0"/>
              <a:pPr/>
              <a:t>1</a:t>
            </a:fld>
            <a:endParaRPr lang="en-US" altLang="zh-CN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fld id="{94627276-2BCA-47C7-828E-E3E7C5E8C6AC}" type="slidenum">
              <a:rPr lang="zh-CN" altLang="en-US" smtClean="0"/>
              <a:pPr/>
              <a:t>30</a:t>
            </a:fld>
            <a:endParaRPr lang="en-US" altLang="zh-CN"/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9225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fld id="{4A956FAC-96C9-4F2E-9B01-ECCEA9E1888E}" type="slidenum">
              <a:rPr lang="zh-CN" altLang="en-US" smtClean="0"/>
              <a:pPr/>
              <a:t>31</a:t>
            </a:fld>
            <a:endParaRPr lang="en-US" altLang="zh-CN"/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51595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fld id="{D78AF572-52AA-477F-A803-E699CD58CAC2}" type="slidenum">
              <a:rPr lang="zh-CN" altLang="en-US" smtClean="0"/>
              <a:pPr/>
              <a:t>34</a:t>
            </a:fld>
            <a:endParaRPr lang="en-US" altLang="zh-CN"/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35682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fld id="{7CA42E93-8B47-4466-95C3-F7542F9FF3B2}" type="slidenum">
              <a:rPr lang="zh-CN" altLang="en-US" smtClean="0"/>
              <a:pPr/>
              <a:t>35</a:t>
            </a:fld>
            <a:endParaRPr lang="en-US" altLang="zh-CN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63961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fld id="{BB9D9D9B-908C-4FBF-BFEE-1A0386EAEE1D}" type="slidenum">
              <a:rPr lang="zh-CN" altLang="en-US" smtClean="0"/>
              <a:pPr/>
              <a:t>36</a:t>
            </a:fld>
            <a:endParaRPr lang="en-US" altLang="zh-CN"/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50857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EF7465F-956B-4904-82BD-991C9C13544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53494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F5E169-1BF6-47E8-A6EF-7792527AE75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3968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935B10-FC9E-45A7-AD6A-7816E62187E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08610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9C6D68-9FF9-400F-A7EF-841A6EFAE56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06213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55B422-C546-40E0-A668-BC12891D86F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6793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fld id="{8AC0AE17-8F3E-4A0F-AF3F-E117A385D86F}" type="slidenum">
              <a:rPr lang="zh-CN" altLang="en-US" smtClean="0"/>
              <a:pPr/>
              <a:t>3</a:t>
            </a:fld>
            <a:endParaRPr lang="en-US" altLang="zh-CN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3302260-97E0-4848-9551-B0ACAB76757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18065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946A542-2F89-4C8F-AA4F-6C74B089442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57256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fld id="{45D2BD7D-38A2-4381-A949-D334B83EBAF7}" type="slidenum">
              <a:rPr lang="zh-CN" altLang="en-US" smtClean="0"/>
              <a:pPr/>
              <a:t>59</a:t>
            </a:fld>
            <a:endParaRPr lang="en-US" altLang="zh-CN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fld id="{C2FCF021-45B1-4BCC-A26C-5A1AC72D98FA}" type="slidenum">
              <a:rPr lang="zh-CN" altLang="en-US" smtClean="0"/>
              <a:pPr/>
              <a:t>60</a:t>
            </a:fld>
            <a:endParaRPr lang="en-US" altLang="zh-CN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fld id="{791CAC4F-CDEC-4E79-9E27-42917512D2C6}" type="slidenum">
              <a:rPr lang="zh-CN" altLang="en-US" smtClean="0"/>
              <a:pPr/>
              <a:t>61</a:t>
            </a:fld>
            <a:endParaRPr lang="en-US" altLang="zh-CN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fld id="{0226071F-46E1-4086-8D41-1CF88E3616ED}" type="slidenum">
              <a:rPr lang="zh-CN" altLang="en-US" smtClean="0"/>
              <a:pPr/>
              <a:t>62</a:t>
            </a:fld>
            <a:endParaRPr lang="en-US" altLang="zh-CN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fld id="{4E7856A6-E25A-471F-B3BB-EFA27C75B699}" type="slidenum">
              <a:rPr lang="zh-CN" altLang="en-US" smtClean="0"/>
              <a:pPr/>
              <a:t>63</a:t>
            </a:fld>
            <a:endParaRPr lang="en-US" altLang="zh-CN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fld id="{5D49E96F-D71B-4A4C-8B18-9DEE86477F1B}" type="slidenum">
              <a:rPr lang="zh-CN" altLang="en-US" smtClean="0"/>
              <a:pPr/>
              <a:t>64</a:t>
            </a:fld>
            <a:endParaRPr lang="en-US" altLang="zh-CN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fld id="{403ED2ED-2270-45FC-88DF-E53433B38DDD}" type="slidenum">
              <a:rPr lang="zh-CN" altLang="en-US" smtClean="0"/>
              <a:pPr/>
              <a:t>68</a:t>
            </a:fld>
            <a:endParaRPr lang="en-US" altLang="zh-CN"/>
          </a:p>
        </p:txBody>
      </p:sp>
      <p:sp>
        <p:nvSpPr>
          <p:cNvPr id="952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fld id="{EF3755D7-843E-445B-8F3E-22F572375FAF}" type="slidenum">
              <a:rPr lang="zh-CN" altLang="en-US" smtClean="0"/>
              <a:pPr/>
              <a:t>69</a:t>
            </a:fld>
            <a:endParaRPr lang="en-US" altLang="zh-CN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175CCC4-4316-4E5F-8CD9-442093766FE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57547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fld id="{4BEB93D0-76C7-4670-9596-15F0C4DBEA0C}" type="slidenum">
              <a:rPr lang="zh-CN" altLang="en-US" smtClean="0"/>
              <a:pPr/>
              <a:t>70</a:t>
            </a:fld>
            <a:endParaRPr lang="en-US" altLang="zh-CN"/>
          </a:p>
        </p:txBody>
      </p:sp>
      <p:sp>
        <p:nvSpPr>
          <p:cNvPr id="972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72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fld id="{CD50CA88-5BFD-4382-8C3D-5E5C168DC6CA}" type="slidenum">
              <a:rPr lang="zh-CN" altLang="en-US" smtClean="0"/>
              <a:pPr/>
              <a:t>71</a:t>
            </a:fld>
            <a:endParaRPr lang="en-US" altLang="zh-CN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fld id="{A57F4E59-C5B6-4186-A259-F095C04C29AA}" type="slidenum">
              <a:rPr lang="zh-CN" altLang="en-US" smtClean="0"/>
              <a:pPr/>
              <a:t>73</a:t>
            </a:fld>
            <a:endParaRPr lang="en-US" altLang="zh-CN"/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fld id="{152DA258-6A4F-4F3A-8683-7B96356A2E28}" type="slidenum">
              <a:rPr lang="zh-CN" altLang="en-US" smtClean="0"/>
              <a:pPr/>
              <a:t>74</a:t>
            </a:fld>
            <a:endParaRPr lang="en-US" altLang="zh-CN"/>
          </a:p>
        </p:txBody>
      </p:sp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fld id="{9CBB5841-B261-4AC3-AF6C-28EF8CB27B4D}" type="slidenum">
              <a:rPr lang="zh-CN" altLang="en-US" smtClean="0"/>
              <a:pPr/>
              <a:t>76</a:t>
            </a:fld>
            <a:endParaRPr lang="en-US" altLang="zh-CN"/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D4FE62E-768C-4642-B996-DE4D5C34882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4472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D4FE62E-768C-4642-B996-DE4D5C34882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265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D4FE62E-768C-4642-B996-DE4D5C34882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2926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3B7856-8738-4EE3-8F40-5182CAFA73A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4841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33B7856-8738-4EE3-8F40-5182CAFA73A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charset="-122"/>
              <a:cs typeface="+mn-cs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2689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fld id="{F73FAEF2-9949-429D-B70B-14958B0C6434}" type="slidenum">
              <a:rPr lang="zh-CN" altLang="en-US" smtClean="0"/>
              <a:pPr/>
              <a:t>29</a:t>
            </a:fld>
            <a:endParaRPr lang="en-US" altLang="zh-CN"/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81876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2032000"/>
            <a:ext cx="8869363" cy="877888"/>
            <a:chOff x="0" y="1536"/>
            <a:chExt cx="5675" cy="663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85" y="1604"/>
              <a:ext cx="449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/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0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/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263" y="1870"/>
              <a:ext cx="466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2"/>
                <a:ext cx="384" cy="43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/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9" y="2642"/>
                <a:ext cx="335" cy="430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/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ahoma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/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x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19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/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/>
            </a:p>
          </p:txBody>
        </p:sp>
      </p:grpSp>
      <p:sp>
        <p:nvSpPr>
          <p:cNvPr id="94220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990600" y="1397000"/>
            <a:ext cx="7772400" cy="1218407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4221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974725" y="5207000"/>
            <a:ext cx="1876425" cy="381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75025" y="5207000"/>
            <a:ext cx="2851150" cy="381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750050" y="5207000"/>
            <a:ext cx="1876425" cy="3810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E676CAF4-A011-41E3-AC04-44BF2A7E917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5634039"/>
      </p:ext>
    </p:extLst>
  </p:cSld>
  <p:clrMapOvr>
    <a:masterClrMapping/>
  </p:clrMapOvr>
  <p:transition spd="slow">
    <p:blinds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3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3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3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8092DB-3703-4071-B993-1658E5591A1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4764099"/>
      </p:ext>
    </p:extLst>
  </p:cSld>
  <p:clrMapOvr>
    <a:masterClrMapping/>
  </p:clrMapOvr>
  <p:transition spd="slow">
    <p:blinds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04050" y="178594"/>
            <a:ext cx="1951038" cy="493183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0938" y="178594"/>
            <a:ext cx="5700712" cy="493183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103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3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3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DF3F246-21E7-4BE3-BF2A-DD76EDBAFAE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3023505"/>
      </p:ext>
    </p:extLst>
  </p:cSld>
  <p:clrMapOvr>
    <a:masterClrMapping/>
  </p:clrMapOvr>
  <p:transition spd="slow">
    <p:blinds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rrowheads="1"/>
          </p:cNvSpPr>
          <p:nvPr>
            <p:ph type="ctrTitle"/>
          </p:nvPr>
        </p:nvSpPr>
        <p:spPr>
          <a:xfrm>
            <a:off x="685800" y="1905000"/>
            <a:ext cx="77724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97283" name="Rectangle 3"/>
          <p:cNvSpPr>
            <a:spLocks noGrp="1" noRot="1" noChangeArrowheads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C49EC0-2C72-4E96-A58E-811E738A146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0448521"/>
      </p:ext>
    </p:extLst>
  </p:cSld>
  <p:clrMapOvr>
    <a:masterClrMapping/>
  </p:clrMapOvr>
  <p:transition spd="slow">
    <p:blinds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307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07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07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4965B8-CA88-4112-ADBD-47D5E9B9F18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1425188"/>
      </p:ext>
    </p:extLst>
  </p:cSld>
  <p:clrMapOvr>
    <a:masterClrMapping/>
  </p:clrMapOvr>
  <p:transition spd="slow">
    <p:blinds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307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07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07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D780A9-0CF8-4992-8436-A286A82F99E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4356826"/>
      </p:ext>
    </p:extLst>
  </p:cSld>
  <p:clrMapOvr>
    <a:masterClrMapping/>
  </p:clrMapOvr>
  <p:transition spd="slow">
    <p:blinds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01626" y="1587500"/>
            <a:ext cx="4194175" cy="349514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1" y="1587500"/>
            <a:ext cx="4194175" cy="349514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307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07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307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485866-FA84-422E-A2CD-264C190B0AD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16690179"/>
      </p:ext>
    </p:extLst>
  </p:cSld>
  <p:clrMapOvr>
    <a:masterClrMapping/>
  </p:clrMapOvr>
  <p:transition spd="slow">
    <p:blinds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307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307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307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5505A5-8E03-41BB-8F9E-68525367B56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75423087"/>
      </p:ext>
    </p:extLst>
  </p:cSld>
  <p:clrMapOvr>
    <a:masterClrMapping/>
  </p:clrMapOvr>
  <p:transition spd="slow">
    <p:blinds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307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307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07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830247-2AB7-49F9-8974-4F558AB04B6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9246561"/>
      </p:ext>
    </p:extLst>
  </p:cSld>
  <p:clrMapOvr>
    <a:masterClrMapping/>
  </p:clrMapOvr>
  <p:transition spd="slow">
    <p:blinds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07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307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307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32EC03-2D5D-4790-AEFC-54741976A81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17690772"/>
      </p:ext>
    </p:extLst>
  </p:cSld>
  <p:clrMapOvr>
    <a:masterClrMapping/>
  </p:clrMapOvr>
  <p:transition spd="slow">
    <p:blinds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307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07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307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FD5323-58C2-44AA-9D62-47964F8E45B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6228270"/>
      </p:ext>
    </p:extLst>
  </p:cSld>
  <p:clrMapOvr>
    <a:masterClrMapping/>
  </p:clrMapOvr>
  <p:transition spd="slow">
    <p:blinds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4098" y="193204"/>
            <a:ext cx="7670800" cy="661888"/>
          </a:xfrm>
        </p:spPr>
        <p:txBody>
          <a:bodyPr/>
          <a:lstStyle>
            <a:lvl1pPr>
              <a:defRPr sz="320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6106" y="1129308"/>
            <a:ext cx="8208912" cy="3672408"/>
          </a:xfrm>
        </p:spPr>
        <p:txBody>
          <a:bodyPr/>
          <a:lstStyle>
            <a:lvl1pPr marL="342900" indent="-34290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Pct val="92000"/>
              <a:buFont typeface="Wingdings" pitchFamily="2" charset="2"/>
              <a:buChar char="Ø"/>
              <a:defRPr sz="2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defRPr>
            </a:lvl1pPr>
            <a:lvl2pPr marL="631825" indent="-271463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ct val="76000"/>
              <a:buFont typeface="Wingdings" pitchFamily="2" charset="2"/>
              <a:buChar char="u"/>
              <a:defRPr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defRPr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103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3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3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245475" y="5203825"/>
            <a:ext cx="563563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CBB4C9-A9DF-42D2-BE77-D7D4685F610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84605"/>
      </p:ext>
    </p:extLst>
  </p:cSld>
  <p:clrMapOvr>
    <a:masterClrMapping/>
  </p:clrMapOvr>
  <p:transition spd="slow">
    <p:blinds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307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07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307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588722-38BD-40F2-85AF-81BFDD71998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07084143"/>
      </p:ext>
    </p:extLst>
  </p:cSld>
  <p:clrMapOvr>
    <a:masterClrMapping/>
  </p:clrMapOvr>
  <p:transition spd="slow">
    <p:blinds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307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07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07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B4A7D7-62E2-4162-99BC-415BA81962B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7116073"/>
      </p:ext>
    </p:extLst>
  </p:cSld>
  <p:clrMapOvr>
    <a:masterClrMapping/>
  </p:clrMapOvr>
  <p:transition spd="slow">
    <p:blinds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7189" y="508000"/>
            <a:ext cx="2135187" cy="457464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1626" y="508000"/>
            <a:ext cx="6253163" cy="457464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307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307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07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C296C4-A3A2-4C37-9F44-354DD2A2880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9129917"/>
      </p:ext>
    </p:extLst>
  </p:cSld>
  <p:clrMapOvr>
    <a:masterClrMapping/>
  </p:clrMapOvr>
  <p:transition spd="slow">
    <p:blinds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5141" y="867833"/>
            <a:ext cx="6750844" cy="1989667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5141" y="3001698"/>
            <a:ext cx="6750844" cy="1379802"/>
          </a:xfrm>
        </p:spPr>
        <p:txBody>
          <a:bodyPr/>
          <a:lstStyle>
            <a:lvl1pPr marL="0" indent="0" algn="ctr">
              <a:buNone/>
              <a:defRPr sz="2000"/>
            </a:lvl1pPr>
            <a:lvl2pPr marL="285739" indent="0" algn="ctr">
              <a:buNone/>
              <a:defRPr sz="1750"/>
            </a:lvl2pPr>
            <a:lvl3pPr marL="571477" indent="0" algn="ctr">
              <a:buNone/>
              <a:defRPr sz="1500"/>
            </a:lvl3pPr>
            <a:lvl4pPr marL="857216" indent="0" algn="ctr">
              <a:buNone/>
              <a:defRPr sz="1250"/>
            </a:lvl4pPr>
            <a:lvl5pPr marL="1142954" indent="0" algn="ctr">
              <a:buNone/>
              <a:defRPr sz="1250"/>
            </a:lvl5pPr>
            <a:lvl6pPr marL="1428693" indent="0" algn="ctr">
              <a:buNone/>
              <a:defRPr sz="1250"/>
            </a:lvl6pPr>
            <a:lvl7pPr marL="1714431" indent="0" algn="ctr">
              <a:buNone/>
              <a:defRPr sz="1250"/>
            </a:lvl7pPr>
            <a:lvl8pPr marL="2000170" indent="0" algn="ctr">
              <a:buNone/>
              <a:defRPr sz="1250"/>
            </a:lvl8pPr>
            <a:lvl9pPr marL="2285909" indent="0" algn="ctr">
              <a:buNone/>
              <a:defRPr sz="1250"/>
            </a:lvl9pPr>
          </a:lstStyle>
          <a:p>
            <a:r>
              <a:rPr lang="zh-CN" altLang="en-US"/>
              <a:t>单击以编辑母版副标题样式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0A9F4D-3B82-4221-A194-7233963B6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E4A49-D14B-491C-B56C-1763A8231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542A3-AD46-46EC-884B-6EAA59AB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FE7133-3386-4456-AE41-1F153C70889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9033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F2C4CE12-A868-47D8-A1EF-C5339A3BAD84}"/>
              </a:ext>
            </a:extLst>
          </p:cNvPr>
          <p:cNvCxnSpPr/>
          <p:nvPr userDrawn="1"/>
        </p:nvCxnSpPr>
        <p:spPr>
          <a:xfrm>
            <a:off x="601638" y="937948"/>
            <a:ext cx="778065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847FD120-6B79-453C-B5B4-45479000A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97759BA-3CFA-47DD-B150-CCA4C6C0D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330A4CC-4083-4595-A4C2-B6939CD17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4BE5B7-6CA8-4B62-8067-387B75CC12D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66446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E7954FE-A314-41D1-B976-65F4D003EB4A}"/>
              </a:ext>
            </a:extLst>
          </p:cNvPr>
          <p:cNvCxnSpPr/>
          <p:nvPr userDrawn="1"/>
        </p:nvCxnSpPr>
        <p:spPr>
          <a:xfrm>
            <a:off x="601638" y="937948"/>
            <a:ext cx="778065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292C9A3-5D67-4D25-AD78-FDB067655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34850E8-96B6-4C08-8758-5903E66C3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89AC162-10BD-4F5C-87AE-702FDA515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EF4F35-0618-47C0-9045-0E4E144B3F0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438930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140" y="3672418"/>
            <a:ext cx="7763470" cy="1135063"/>
          </a:xfrm>
        </p:spPr>
        <p:txBody>
          <a:bodyPr anchor="t"/>
          <a:lstStyle>
            <a:lvl1pPr>
              <a:defRPr sz="25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4140" y="2422261"/>
            <a:ext cx="7763470" cy="1250156"/>
          </a:xfrm>
        </p:spPr>
        <p:txBody>
          <a:bodyPr anchor="b"/>
          <a:lstStyle>
            <a:lvl1pPr marL="0" indent="0">
              <a:buNone/>
              <a:defRPr sz="1250">
                <a:solidFill>
                  <a:schemeClr val="tx1">
                    <a:tint val="75000"/>
                  </a:schemeClr>
                </a:solidFill>
              </a:defRPr>
            </a:lvl1pPr>
            <a:lvl2pPr marL="285739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71477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3pPr>
            <a:lvl4pPr marL="857216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4pPr>
            <a:lvl5pPr marL="1142954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5pPr>
            <a:lvl6pPr marL="1428693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6pPr>
            <a:lvl7pPr marL="1714431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7pPr>
            <a:lvl8pPr marL="2000170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8pPr>
            <a:lvl9pPr marL="2285909" indent="0">
              <a:buNone/>
              <a:defRPr sz="8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34A09-A381-4EDA-8CDA-C8F71CF1B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0DE377-B4F0-4C6D-A2D7-C0EA10D0F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05CF3-7828-42CE-8FB4-3CA654B48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A04C56-2AE5-4E9C-ADE9-61B9777B7C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03768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8827" y="1517386"/>
            <a:ext cx="3825478" cy="3626114"/>
          </a:xfrm>
        </p:spPr>
        <p:txBody>
          <a:bodyPr/>
          <a:lstStyle>
            <a:lvl1pPr>
              <a:defRPr sz="1750"/>
            </a:lvl1pPr>
            <a:lvl2pPr>
              <a:defRPr sz="1500"/>
            </a:lvl2pPr>
            <a:lvl3pPr>
              <a:defRPr sz="12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56820" y="1517386"/>
            <a:ext cx="3825478" cy="3626114"/>
          </a:xfrm>
        </p:spPr>
        <p:txBody>
          <a:bodyPr/>
          <a:lstStyle>
            <a:lvl1pPr>
              <a:defRPr sz="1750"/>
            </a:lvl1pPr>
            <a:lvl2pPr>
              <a:defRPr sz="1500"/>
            </a:lvl2pPr>
            <a:lvl3pPr>
              <a:defRPr sz="12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DCE1BF4-7D8F-43FC-B2FA-EAE754F31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96C35AD-33E8-490C-A62A-FAEB4F50A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99C2EFB-F45A-4AF8-BFC8-B809C7C0F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3B9126-8464-46C6-B0A2-D56C5D0978B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256625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140" y="228865"/>
            <a:ext cx="7763470" cy="9525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4140" y="1279261"/>
            <a:ext cx="3806726" cy="533135"/>
          </a:xfrm>
        </p:spPr>
        <p:txBody>
          <a:bodyPr anchor="b"/>
          <a:lstStyle>
            <a:lvl1pPr marL="0" indent="0">
              <a:buNone/>
              <a:defRPr sz="1500" b="1"/>
            </a:lvl1pPr>
            <a:lvl2pPr marL="285739" indent="0">
              <a:buNone/>
              <a:defRPr sz="1250" b="1"/>
            </a:lvl2pPr>
            <a:lvl3pPr marL="571477" indent="0">
              <a:buNone/>
              <a:defRPr sz="1125" b="1"/>
            </a:lvl3pPr>
            <a:lvl4pPr marL="857216" indent="0">
              <a:buNone/>
              <a:defRPr sz="1000" b="1"/>
            </a:lvl4pPr>
            <a:lvl5pPr marL="1142954" indent="0">
              <a:buNone/>
              <a:defRPr sz="1000" b="1"/>
            </a:lvl5pPr>
            <a:lvl6pPr marL="1428693" indent="0">
              <a:buNone/>
              <a:defRPr sz="1000" b="1"/>
            </a:lvl6pPr>
            <a:lvl7pPr marL="1714431" indent="0">
              <a:buNone/>
              <a:defRPr sz="1000" b="1"/>
            </a:lvl7pPr>
            <a:lvl8pPr marL="2000170" indent="0">
              <a:buNone/>
              <a:defRPr sz="1000" b="1"/>
            </a:lvl8pPr>
            <a:lvl9pPr marL="2285909" indent="0">
              <a:buNone/>
              <a:defRPr sz="10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4140" y="1812397"/>
            <a:ext cx="3806726" cy="3331104"/>
          </a:xfrm>
        </p:spPr>
        <p:txBody>
          <a:bodyPr/>
          <a:lstStyle>
            <a:lvl1pPr>
              <a:defRPr sz="1500"/>
            </a:lvl1pPr>
            <a:lvl2pPr>
              <a:defRPr sz="1250"/>
            </a:lvl2pPr>
            <a:lvl3pPr>
              <a:defRPr sz="1125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9713" y="1279261"/>
            <a:ext cx="3807897" cy="533135"/>
          </a:xfrm>
        </p:spPr>
        <p:txBody>
          <a:bodyPr anchor="b"/>
          <a:lstStyle>
            <a:lvl1pPr marL="0" indent="0">
              <a:buNone/>
              <a:defRPr sz="1500" b="1"/>
            </a:lvl1pPr>
            <a:lvl2pPr marL="285739" indent="0">
              <a:buNone/>
              <a:defRPr sz="1250" b="1"/>
            </a:lvl2pPr>
            <a:lvl3pPr marL="571477" indent="0">
              <a:buNone/>
              <a:defRPr sz="1125" b="1"/>
            </a:lvl3pPr>
            <a:lvl4pPr marL="857216" indent="0">
              <a:buNone/>
              <a:defRPr sz="1000" b="1"/>
            </a:lvl4pPr>
            <a:lvl5pPr marL="1142954" indent="0">
              <a:buNone/>
              <a:defRPr sz="1000" b="1"/>
            </a:lvl5pPr>
            <a:lvl6pPr marL="1428693" indent="0">
              <a:buNone/>
              <a:defRPr sz="1000" b="1"/>
            </a:lvl6pPr>
            <a:lvl7pPr marL="1714431" indent="0">
              <a:buNone/>
              <a:defRPr sz="1000" b="1"/>
            </a:lvl7pPr>
            <a:lvl8pPr marL="2000170" indent="0">
              <a:buNone/>
              <a:defRPr sz="1000" b="1"/>
            </a:lvl8pPr>
            <a:lvl9pPr marL="2285909" indent="0">
              <a:buNone/>
              <a:defRPr sz="10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69713" y="1812397"/>
            <a:ext cx="3807897" cy="3331104"/>
          </a:xfrm>
        </p:spPr>
        <p:txBody>
          <a:bodyPr/>
          <a:lstStyle>
            <a:lvl1pPr>
              <a:defRPr sz="1500"/>
            </a:lvl1pPr>
            <a:lvl2pPr>
              <a:defRPr sz="1250"/>
            </a:lvl2pPr>
            <a:lvl3pPr>
              <a:defRPr sz="1125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7420DDB-91DB-4606-96A3-E608580BB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4E8A0AC9-B8C1-4B11-89DB-4B8D5C9E9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499563D-CFE0-49B6-BAE5-FBD9F02BC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B15317-6872-4AD7-AD1C-1D707FB1C33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09737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2177B29-6F07-49B6-814F-909277566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C0B3DA1-991C-4990-BF03-221FE2FEE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C612E79-969B-4BDD-A4F3-7309A1428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959754-87A3-4B38-BC45-79F923BB757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9898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03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3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3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8E4890-05C9-4183-B90D-1F98F81EBD1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791635"/>
      </p:ext>
    </p:extLst>
  </p:cSld>
  <p:clrMapOvr>
    <a:masterClrMapping/>
  </p:clrMapOvr>
  <p:transition spd="slow">
    <p:blinds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0F263CE1-A9DC-47BB-A47A-E2F34F29CCF8}"/>
              </a:ext>
            </a:extLst>
          </p:cNvPr>
          <p:cNvCxnSpPr/>
          <p:nvPr userDrawn="1"/>
        </p:nvCxnSpPr>
        <p:spPr>
          <a:xfrm>
            <a:off x="1054820" y="637646"/>
            <a:ext cx="659144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5798E2CE-1EAC-4F16-AD62-EFFC1AC62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5490882B-F5BB-4F03-BC78-ABFF2D07F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DEBD2328-1B7A-4D15-9D84-894CCFE36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5E5CA8-0E61-40AA-879E-F6D867509A3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4493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140" y="571501"/>
            <a:ext cx="2962870" cy="967053"/>
          </a:xfrm>
        </p:spPr>
        <p:txBody>
          <a:bodyPr anchor="b"/>
          <a:lstStyle>
            <a:lvl1pPr>
              <a:defRPr sz="125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5857" y="571500"/>
            <a:ext cx="4651753" cy="4572000"/>
          </a:xfrm>
        </p:spPr>
        <p:txBody>
          <a:bodyPr/>
          <a:lstStyle>
            <a:lvl1pPr>
              <a:defRPr sz="2000"/>
            </a:lvl1pPr>
            <a:lvl2pPr>
              <a:defRPr sz="1750"/>
            </a:lvl2pPr>
            <a:lvl3pPr>
              <a:defRPr sz="1500"/>
            </a:lvl3pPr>
            <a:lvl4pPr>
              <a:defRPr sz="1250"/>
            </a:lvl4pPr>
            <a:lvl5pPr>
              <a:defRPr sz="1250"/>
            </a:lvl5pPr>
            <a:lvl6pPr>
              <a:defRPr sz="1250"/>
            </a:lvl6pPr>
            <a:lvl7pPr>
              <a:defRPr sz="1250"/>
            </a:lvl7pPr>
            <a:lvl8pPr>
              <a:defRPr sz="1250"/>
            </a:lvl8pPr>
            <a:lvl9pPr>
              <a:defRPr sz="125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4140" y="1538554"/>
            <a:ext cx="2962870" cy="3604948"/>
          </a:xfrm>
        </p:spPr>
        <p:txBody>
          <a:bodyPr/>
          <a:lstStyle>
            <a:lvl1pPr marL="0" indent="0">
              <a:buNone/>
              <a:defRPr sz="875"/>
            </a:lvl1pPr>
            <a:lvl2pPr marL="285739" indent="0">
              <a:buNone/>
              <a:defRPr sz="750"/>
            </a:lvl2pPr>
            <a:lvl3pPr marL="571477" indent="0">
              <a:buNone/>
              <a:defRPr sz="625"/>
            </a:lvl3pPr>
            <a:lvl4pPr marL="857216" indent="0">
              <a:buNone/>
              <a:defRPr sz="562"/>
            </a:lvl4pPr>
            <a:lvl5pPr marL="1142954" indent="0">
              <a:buNone/>
              <a:defRPr sz="562"/>
            </a:lvl5pPr>
            <a:lvl6pPr marL="1428693" indent="0">
              <a:buNone/>
              <a:defRPr sz="562"/>
            </a:lvl6pPr>
            <a:lvl7pPr marL="1714431" indent="0">
              <a:buNone/>
              <a:defRPr sz="562"/>
            </a:lvl7pPr>
            <a:lvl8pPr marL="2000170" indent="0">
              <a:buNone/>
              <a:defRPr sz="562"/>
            </a:lvl8pPr>
            <a:lvl9pPr marL="2285909" indent="0">
              <a:buNone/>
              <a:defRPr sz="562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17C14E6-28B4-464B-824F-FBF93F444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94A21EB-41A2-4D0A-BF96-9B034CE4E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0CA5328-2268-4725-9479-11689CB39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F63B57-AEE7-4F6E-8540-65B1289A690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33057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9449" y="4000500"/>
            <a:ext cx="5298710" cy="472282"/>
          </a:xfrm>
        </p:spPr>
        <p:txBody>
          <a:bodyPr anchor="b"/>
          <a:lstStyle>
            <a:lvl1pPr>
              <a:defRPr sz="125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49449" y="571501"/>
            <a:ext cx="5298710" cy="3368146"/>
          </a:xfrm>
        </p:spPr>
        <p:txBody>
          <a:bodyPr rtlCol="0">
            <a:normAutofit/>
          </a:bodyPr>
          <a:lstStyle>
            <a:lvl1pPr marL="0" indent="0">
              <a:buNone/>
              <a:defRPr sz="2000"/>
            </a:lvl1pPr>
            <a:lvl2pPr marL="285739" indent="0">
              <a:buNone/>
              <a:defRPr sz="1750"/>
            </a:lvl2pPr>
            <a:lvl3pPr marL="571477" indent="0">
              <a:buNone/>
              <a:defRPr sz="1500"/>
            </a:lvl3pPr>
            <a:lvl4pPr marL="857216" indent="0">
              <a:buNone/>
              <a:defRPr sz="1250"/>
            </a:lvl4pPr>
            <a:lvl5pPr marL="1142954" indent="0">
              <a:buNone/>
              <a:defRPr sz="1250"/>
            </a:lvl5pPr>
            <a:lvl6pPr marL="1428693" indent="0">
              <a:buNone/>
              <a:defRPr sz="1250"/>
            </a:lvl6pPr>
            <a:lvl7pPr marL="1714431" indent="0">
              <a:buNone/>
              <a:defRPr sz="1250"/>
            </a:lvl7pPr>
            <a:lvl8pPr marL="2000170" indent="0">
              <a:buNone/>
              <a:defRPr sz="1250"/>
            </a:lvl8pPr>
            <a:lvl9pPr marL="2285909" indent="0">
              <a:buNone/>
              <a:defRPr sz="125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49449" y="4472782"/>
            <a:ext cx="5298710" cy="670718"/>
          </a:xfrm>
        </p:spPr>
        <p:txBody>
          <a:bodyPr/>
          <a:lstStyle>
            <a:lvl1pPr marL="0" indent="0">
              <a:buNone/>
              <a:defRPr sz="875"/>
            </a:lvl1pPr>
            <a:lvl2pPr marL="285739" indent="0">
              <a:buNone/>
              <a:defRPr sz="750"/>
            </a:lvl2pPr>
            <a:lvl3pPr marL="571477" indent="0">
              <a:buNone/>
              <a:defRPr sz="625"/>
            </a:lvl3pPr>
            <a:lvl4pPr marL="857216" indent="0">
              <a:buNone/>
              <a:defRPr sz="562"/>
            </a:lvl4pPr>
            <a:lvl5pPr marL="1142954" indent="0">
              <a:buNone/>
              <a:defRPr sz="562"/>
            </a:lvl5pPr>
            <a:lvl6pPr marL="1428693" indent="0">
              <a:buNone/>
              <a:defRPr sz="562"/>
            </a:lvl6pPr>
            <a:lvl7pPr marL="1714431" indent="0">
              <a:buNone/>
              <a:defRPr sz="562"/>
            </a:lvl7pPr>
            <a:lvl8pPr marL="2000170" indent="0">
              <a:buNone/>
              <a:defRPr sz="562"/>
            </a:lvl8pPr>
            <a:lvl9pPr marL="2285909" indent="0">
              <a:buNone/>
              <a:defRPr sz="562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D015767-8B82-4CCB-AA78-EBFC05CDF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A3536C2-7DFF-4FCC-A668-84052BF3A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5CF0AC4-6480-467C-8BB7-9F87B6D69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CE0B2A-B916-4976-836C-66EED59C4A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01316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F0D7C7-ED91-450C-9457-E4740477A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568B1A-6A6B-4898-A5A3-9945CE1B9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9B59A-35EA-4F5F-B1E8-17CF11C49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55ACB1-E45C-42ED-A94A-43662B21BF0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06075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41430" y="228865"/>
            <a:ext cx="1940868" cy="491463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8828" y="228865"/>
            <a:ext cx="5710089" cy="4914635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4D2A8-03D9-4D93-AAEC-27D67A5B0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CA214-FDF6-4578-A61C-8DEB29095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F2478-FEB2-423F-8F31-D4CE9763B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BC9B83-D379-4486-8D23-C13B6690410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16779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50131" y="317500"/>
            <a:ext cx="7650956" cy="9525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1045444" y="1472407"/>
            <a:ext cx="7647831" cy="3427677"/>
          </a:xfrm>
        </p:spPr>
        <p:txBody>
          <a:bodyPr rtlCol="0">
            <a:normAutofit/>
          </a:bodyPr>
          <a:lstStyle/>
          <a:p>
            <a:pPr lvl="0"/>
            <a:endParaRPr lang="zh-CN" altLang="en-US" noProof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CC6153-D0CE-4199-9A48-F29513C9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25103" y="5334000"/>
            <a:ext cx="1875234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AEC88E-1BE2-4311-BE4E-52B411D90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75422" y="5334000"/>
            <a:ext cx="2850356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964989-AFA4-4CEB-AA74-46DA82706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900863" y="5334000"/>
            <a:ext cx="1875234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3597A8-3FC2-4446-BD21-FD6CFF65EA2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42295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82688" y="1681428"/>
            <a:ext cx="3810000" cy="3429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45088" y="1681428"/>
            <a:ext cx="3810000" cy="3429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03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3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03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0EAE19-1715-42CD-8D50-E49C49852B4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189732"/>
      </p:ext>
    </p:extLst>
  </p:cSld>
  <p:clrMapOvr>
    <a:masterClrMapping/>
  </p:clrMapOvr>
  <p:transition spd="slow">
    <p:blinds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103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03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03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BC33B6-E335-4B89-871F-77509AF0A3B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48172944"/>
      </p:ext>
    </p:extLst>
  </p:cSld>
  <p:clrMapOvr>
    <a:masterClrMapping/>
  </p:clrMapOvr>
  <p:transition spd="slow">
    <p:blinds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03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03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03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77A6FF-236E-4D49-A27B-C7684A09E08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6071863"/>
      </p:ext>
    </p:extLst>
  </p:cSld>
  <p:clrMapOvr>
    <a:masterClrMapping/>
  </p:clrMapOvr>
  <p:transition spd="slow">
    <p:blinds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3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03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03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A82452-EB4A-4F13-B90B-8E4F2C3066C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478146"/>
      </p:ext>
    </p:extLst>
  </p:cSld>
  <p:clrMapOvr>
    <a:masterClrMapping/>
  </p:clrMapOvr>
  <p:transition spd="slow">
    <p:blinds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03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3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03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FDF916-56BF-412C-8F23-F7858C8521A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0959917"/>
      </p:ext>
    </p:extLst>
  </p:cSld>
  <p:clrMapOvr>
    <a:masterClrMapping/>
  </p:clrMapOvr>
  <p:transition spd="slow">
    <p:blinds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103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03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03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BBA792-6696-4DFA-8BF0-C0671BEE8EA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1406380"/>
      </p:ext>
    </p:extLst>
  </p:cSld>
  <p:clrMapOvr>
    <a:masterClrMapping/>
  </p:clrMapOvr>
  <p:transition spd="slow">
    <p:blinds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026"/>
          <p:cNvSpPr>
            <a:spLocks noChangeArrowheads="1"/>
          </p:cNvSpPr>
          <p:nvPr/>
        </p:nvSpPr>
        <p:spPr bwMode="ltGray">
          <a:xfrm>
            <a:off x="409575" y="915988"/>
            <a:ext cx="431800" cy="395287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en-US" sz="2400"/>
          </a:p>
        </p:txBody>
      </p:sp>
      <p:sp>
        <p:nvSpPr>
          <p:cNvPr id="1027" name="Rectangle 1027"/>
          <p:cNvSpPr>
            <a:spLocks noChangeArrowheads="1"/>
          </p:cNvSpPr>
          <p:nvPr/>
        </p:nvSpPr>
        <p:spPr bwMode="ltGray">
          <a:xfrm>
            <a:off x="787400" y="915988"/>
            <a:ext cx="323850" cy="395287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en-US" sz="2400"/>
          </a:p>
        </p:txBody>
      </p:sp>
      <p:sp>
        <p:nvSpPr>
          <p:cNvPr id="1028" name="Rectangle 1028"/>
          <p:cNvSpPr>
            <a:spLocks noChangeArrowheads="1"/>
          </p:cNvSpPr>
          <p:nvPr/>
        </p:nvSpPr>
        <p:spPr bwMode="ltGray">
          <a:xfrm>
            <a:off x="531813" y="1266825"/>
            <a:ext cx="417512" cy="396875"/>
          </a:xfrm>
          <a:prstGeom prst="rect">
            <a:avLst/>
          </a:prstGeom>
          <a:solidFill>
            <a:schemeClr val="folHlink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en-US" sz="2400"/>
          </a:p>
        </p:txBody>
      </p:sp>
      <p:sp>
        <p:nvSpPr>
          <p:cNvPr id="1029" name="Rectangle 1029"/>
          <p:cNvSpPr>
            <a:spLocks noChangeArrowheads="1"/>
          </p:cNvSpPr>
          <p:nvPr/>
        </p:nvSpPr>
        <p:spPr bwMode="ltGray">
          <a:xfrm>
            <a:off x="898525" y="1266825"/>
            <a:ext cx="361950" cy="396875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en-US" sz="2400"/>
          </a:p>
        </p:txBody>
      </p:sp>
      <p:sp>
        <p:nvSpPr>
          <p:cNvPr id="1030" name="Rectangle 1030"/>
          <p:cNvSpPr>
            <a:spLocks noChangeArrowheads="1"/>
          </p:cNvSpPr>
          <p:nvPr/>
        </p:nvSpPr>
        <p:spPr bwMode="ltGray">
          <a:xfrm>
            <a:off x="123825" y="1206500"/>
            <a:ext cx="552450" cy="35242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en-US" sz="2400"/>
          </a:p>
        </p:txBody>
      </p:sp>
      <p:sp>
        <p:nvSpPr>
          <p:cNvPr id="1031" name="Rectangle 1031"/>
          <p:cNvSpPr>
            <a:spLocks noChangeArrowheads="1"/>
          </p:cNvSpPr>
          <p:nvPr/>
        </p:nvSpPr>
        <p:spPr bwMode="gray">
          <a:xfrm>
            <a:off x="750888" y="825500"/>
            <a:ext cx="31750" cy="877888"/>
          </a:xfrm>
          <a:prstGeom prst="rect">
            <a:avLst/>
          </a:prstGeom>
          <a:solidFill>
            <a:schemeClr val="bg2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en-US" sz="2400"/>
          </a:p>
        </p:txBody>
      </p:sp>
      <p:sp>
        <p:nvSpPr>
          <p:cNvPr id="1032" name="Rectangle 1032"/>
          <p:cNvSpPr>
            <a:spLocks noChangeArrowheads="1"/>
          </p:cNvSpPr>
          <p:nvPr/>
        </p:nvSpPr>
        <p:spPr bwMode="gray">
          <a:xfrm>
            <a:off x="436563" y="1484313"/>
            <a:ext cx="8096250" cy="26987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en-US" sz="2400"/>
          </a:p>
        </p:txBody>
      </p:sp>
      <p:sp>
        <p:nvSpPr>
          <p:cNvPr id="1033" name="Rectangle 1033"/>
          <p:cNvSpPr>
            <a:spLocks noGrp="1" noChangeArrowheads="1"/>
          </p:cNvSpPr>
          <p:nvPr>
            <p:ph type="title"/>
          </p:nvPr>
        </p:nvSpPr>
        <p:spPr bwMode="auto">
          <a:xfrm>
            <a:off x="1135063" y="179388"/>
            <a:ext cx="7670800" cy="121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4" name="Rectangle 103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65225" y="1681163"/>
            <a:ext cx="7650163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3195" name="Rectangle 103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44588" y="5203825"/>
            <a:ext cx="1874837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3196" name="Rectangle 103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600450" y="5203825"/>
            <a:ext cx="28511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3197" name="Rectangle 103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31025" y="5203825"/>
            <a:ext cx="187801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ea typeface="宋体" pitchFamily="2" charset="-122"/>
              </a:defRPr>
            </a:lvl1pPr>
          </a:lstStyle>
          <a:p>
            <a:pPr>
              <a:defRPr/>
            </a:pPr>
            <a:fld id="{BBC93F49-C95E-4046-915D-4520C88EB38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transition spd="slow">
    <p:blinds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990033"/>
          </a:solidFill>
          <a:latin typeface="+mj-lt"/>
          <a:ea typeface="微软雅黑" pitchFamily="34" charset="-122"/>
          <a:cs typeface="隶书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990033"/>
          </a:solidFill>
          <a:latin typeface="Tahoma" pitchFamily="34" charset="0"/>
          <a:ea typeface="微软雅黑" pitchFamily="34" charset="-122"/>
          <a:cs typeface="隶书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990033"/>
          </a:solidFill>
          <a:latin typeface="Tahoma" pitchFamily="34" charset="0"/>
          <a:ea typeface="微软雅黑" pitchFamily="34" charset="-122"/>
          <a:cs typeface="隶书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990033"/>
          </a:solidFill>
          <a:latin typeface="Tahoma" pitchFamily="34" charset="0"/>
          <a:ea typeface="微软雅黑" pitchFamily="34" charset="-122"/>
          <a:cs typeface="隶书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990033"/>
          </a:solidFill>
          <a:latin typeface="Tahoma" pitchFamily="34" charset="0"/>
          <a:ea typeface="微软雅黑" pitchFamily="34" charset="-122"/>
          <a:cs typeface="隶书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990033"/>
          </a:solidFill>
          <a:latin typeface="Tahoma" pitchFamily="34" charset="0"/>
          <a:ea typeface="隶书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990033"/>
          </a:solidFill>
          <a:latin typeface="Tahoma" pitchFamily="34" charset="0"/>
          <a:ea typeface="隶书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990033"/>
          </a:solidFill>
          <a:latin typeface="Tahoma" pitchFamily="34" charset="0"/>
          <a:ea typeface="隶书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990033"/>
          </a:solidFill>
          <a:latin typeface="Tahoma" pitchFamily="34" charset="0"/>
          <a:ea typeface="隶书" pitchFamily="49" charset="-122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ct val="15000"/>
        </a:spcBef>
        <a:spcAft>
          <a:spcPct val="5000"/>
        </a:spcAft>
        <a:buClr>
          <a:schemeClr val="folHlink"/>
        </a:buClr>
        <a:buSzPct val="60000"/>
        <a:buFont typeface="Wingdings" pitchFamily="2" charset="2"/>
        <a:buChar char="n"/>
        <a:defRPr sz="2800" b="1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10000"/>
        </a:lnSpc>
        <a:spcBef>
          <a:spcPct val="15000"/>
        </a:spcBef>
        <a:spcAft>
          <a:spcPct val="5000"/>
        </a:spcAft>
        <a:buClr>
          <a:schemeClr val="hlink"/>
        </a:buClr>
        <a:buSzPct val="55000"/>
        <a:buFont typeface="Wingdings" pitchFamily="2" charset="2"/>
        <a:buChar char="n"/>
        <a:defRPr sz="24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110000"/>
        </a:lnSpc>
        <a:spcBef>
          <a:spcPct val="15000"/>
        </a:spcBef>
        <a:spcAft>
          <a:spcPct val="5000"/>
        </a:spcAft>
        <a:buClr>
          <a:schemeClr val="folHlink"/>
        </a:buClr>
        <a:buSzPct val="50000"/>
        <a:buFont typeface="Wingdings" pitchFamily="2" charset="2"/>
        <a:buChar char="n"/>
        <a:defRPr sz="2000" b="1">
          <a:solidFill>
            <a:srgbClr val="FF0000"/>
          </a:solidFill>
          <a:latin typeface="+mn-lt"/>
          <a:ea typeface="宋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宋体" pitchFamily="2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宋体" pitchFamily="2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074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295275" y="508000"/>
            <a:ext cx="8410575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Rectangle 3075"/>
          <p:cNvSpPr>
            <a:spLocks noGrp="1" noRot="1" noChangeArrowheads="1"/>
          </p:cNvSpPr>
          <p:nvPr>
            <p:ph type="body" idx="1"/>
          </p:nvPr>
        </p:nvSpPr>
        <p:spPr bwMode="auto">
          <a:xfrm>
            <a:off x="295275" y="1587500"/>
            <a:ext cx="8410575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6260" name="Rectangle 307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95275" y="5203825"/>
            <a:ext cx="22542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6261" name="Rectangle 307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074988" y="5203825"/>
            <a:ext cx="285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6262" name="Rectangle 307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51600" y="5203825"/>
            <a:ext cx="22542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40E03F35-69C6-4D1D-A57B-89E1DBFC702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</p:sldLayoutIdLst>
  <p:transition spd="slow">
    <p:blinds/>
  </p:transition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5000"/>
        <a:buFont typeface="Wingdings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Wingdings" pitchFamily="2" charset="2"/>
        <a:buChar char="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90000"/>
        <a:buFont typeface="Wingdings" pitchFamily="2" charset="2"/>
        <a:buChar char="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85000"/>
        <a:buFont typeface="Wingdings" pitchFamily="2" charset="2"/>
        <a:buChar char="v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67E84020-CD70-43A9-ABD4-8EE7F5E5D88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18828" y="228865"/>
            <a:ext cx="7763470" cy="1104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93C18946-A3FF-4888-8DDE-31919BBDD58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18828" y="1517386"/>
            <a:ext cx="7763470" cy="3626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1944EC-9503-4EDA-A57C-2232FF61A3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18828" y="5296959"/>
            <a:ext cx="2419052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spcBef>
                <a:spcPct val="20000"/>
              </a:spcBef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46150-8500-40FD-A13E-B9D322F5F0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431679" y="5296959"/>
            <a:ext cx="2137767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spcBef>
                <a:spcPct val="20000"/>
              </a:spcBef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4441F0-318B-4E62-B5A5-31DEE8584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63245" y="5296959"/>
            <a:ext cx="2419052" cy="304271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20000"/>
              </a:spcBef>
              <a:defRPr sz="75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DB9BEAA2-2F3E-4255-ACA5-E0415E6BA2B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0321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</p:sldLayoutIdLst>
  <p:txStyles>
    <p:titleStyle>
      <a:lvl1pPr algn="l" defTabSz="571477" rtl="0" eaLnBrk="0" fontAlgn="base" hangingPunct="0">
        <a:spcBef>
          <a:spcPct val="0"/>
        </a:spcBef>
        <a:spcAft>
          <a:spcPct val="0"/>
        </a:spcAft>
        <a:defRPr sz="275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571477" rtl="0" eaLnBrk="0" fontAlgn="base" hangingPunct="0">
        <a:spcBef>
          <a:spcPct val="0"/>
        </a:spcBef>
        <a:spcAft>
          <a:spcPct val="0"/>
        </a:spcAft>
        <a:defRPr sz="275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l" defTabSz="571477" rtl="0" eaLnBrk="0" fontAlgn="base" hangingPunct="0">
        <a:spcBef>
          <a:spcPct val="0"/>
        </a:spcBef>
        <a:spcAft>
          <a:spcPct val="0"/>
        </a:spcAft>
        <a:defRPr sz="275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l" defTabSz="571477" rtl="0" eaLnBrk="0" fontAlgn="base" hangingPunct="0">
        <a:spcBef>
          <a:spcPct val="0"/>
        </a:spcBef>
        <a:spcAft>
          <a:spcPct val="0"/>
        </a:spcAft>
        <a:defRPr sz="275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l" defTabSz="571477" rtl="0" eaLnBrk="0" fontAlgn="base" hangingPunct="0">
        <a:spcBef>
          <a:spcPct val="0"/>
        </a:spcBef>
        <a:spcAft>
          <a:spcPct val="0"/>
        </a:spcAft>
        <a:defRPr sz="275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380985" algn="l" defTabSz="571477" rtl="0" fontAlgn="base">
        <a:spcBef>
          <a:spcPct val="0"/>
        </a:spcBef>
        <a:spcAft>
          <a:spcPct val="0"/>
        </a:spcAft>
        <a:defRPr sz="275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761970" algn="l" defTabSz="571477" rtl="0" fontAlgn="base">
        <a:spcBef>
          <a:spcPct val="0"/>
        </a:spcBef>
        <a:spcAft>
          <a:spcPct val="0"/>
        </a:spcAft>
        <a:defRPr sz="275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142954" algn="l" defTabSz="571477" rtl="0" fontAlgn="base">
        <a:spcBef>
          <a:spcPct val="0"/>
        </a:spcBef>
        <a:spcAft>
          <a:spcPct val="0"/>
        </a:spcAft>
        <a:defRPr sz="275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523939" algn="l" defTabSz="571477" rtl="0" fontAlgn="base">
        <a:spcBef>
          <a:spcPct val="0"/>
        </a:spcBef>
        <a:spcAft>
          <a:spcPct val="0"/>
        </a:spcAft>
        <a:defRPr sz="275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214304" indent="-214304" algn="l" defTabSz="571477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64326" indent="-178587" algn="l" defTabSz="571477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750" kern="1200">
          <a:solidFill>
            <a:schemeClr val="tx1"/>
          </a:solidFill>
          <a:latin typeface="+mn-lt"/>
          <a:ea typeface="+mn-ea"/>
          <a:cs typeface="+mn-cs"/>
        </a:defRPr>
      </a:lvl2pPr>
      <a:lvl3pPr marL="714346" indent="-142869" algn="l" defTabSz="571477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000085" indent="-142869" algn="l" defTabSz="571477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250" kern="1200">
          <a:solidFill>
            <a:schemeClr val="tx1"/>
          </a:solidFill>
          <a:latin typeface="+mn-lt"/>
          <a:ea typeface="+mn-ea"/>
          <a:cs typeface="+mn-cs"/>
        </a:defRPr>
      </a:lvl4pPr>
      <a:lvl5pPr marL="1285824" indent="-142869" algn="l" defTabSz="571477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250" kern="1200">
          <a:solidFill>
            <a:schemeClr val="tx1"/>
          </a:solidFill>
          <a:latin typeface="+mn-lt"/>
          <a:ea typeface="+mn-ea"/>
          <a:cs typeface="+mn-cs"/>
        </a:defRPr>
      </a:lvl5pPr>
      <a:lvl6pPr marL="1571562" indent="-142869" algn="l" defTabSz="571477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6pPr>
      <a:lvl7pPr marL="1857301" indent="-142869" algn="l" defTabSz="571477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7pPr>
      <a:lvl8pPr marL="2143039" indent="-142869" algn="l" defTabSz="571477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8pPr>
      <a:lvl9pPr marL="2428778" indent="-142869" algn="l" defTabSz="571477" rtl="0" eaLnBrk="1" latinLnBrk="0" hangingPunct="1">
        <a:spcBef>
          <a:spcPct val="20000"/>
        </a:spcBef>
        <a:buFont typeface="Arial" pitchFamily="34" charset="0"/>
        <a:buChar char="•"/>
        <a:defRPr sz="12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1477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1pPr>
      <a:lvl2pPr marL="285739" algn="l" defTabSz="571477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2pPr>
      <a:lvl3pPr marL="571477" algn="l" defTabSz="571477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57216" algn="l" defTabSz="571477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4pPr>
      <a:lvl5pPr marL="1142954" algn="l" defTabSz="571477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5pPr>
      <a:lvl6pPr marL="1428693" algn="l" defTabSz="571477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6pPr>
      <a:lvl7pPr marL="1714431" algn="l" defTabSz="571477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7pPr>
      <a:lvl8pPr marL="2000170" algn="l" defTabSz="571477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8pPr>
      <a:lvl9pPr marL="2285909" algn="l" defTabSz="571477" rtl="0" eaLnBrk="1" latinLnBrk="0" hangingPunct="1">
        <a:defRPr sz="11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themeOverride" Target="../theme/themeOverride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6.emf"/><Relationship Id="rId4" Type="http://schemas.openxmlformats.org/officeDocument/2006/relationships/oleObject" Target="../embeddings/oleObject4.bin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7.emf"/><Relationship Id="rId4" Type="http://schemas.openxmlformats.org/officeDocument/2006/relationships/oleObject" Target="../embeddings/oleObject5.bin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9.e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emf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48.emf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__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4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46" name="Object 11">
            <a:hlinkClick r:id="" action="ppaction://noaction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4902597"/>
              </p:ext>
            </p:extLst>
          </p:nvPr>
        </p:nvGraphicFramePr>
        <p:xfrm>
          <a:off x="6732810" y="4225652"/>
          <a:ext cx="1725612" cy="121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0" name="剪辑" r:id="rId4" imgW="4755794" imgH="4828032" progId="">
                  <p:embed/>
                </p:oleObj>
              </mc:Choice>
              <mc:Fallback>
                <p:oleObj name="剪辑" r:id="rId4" imgW="4755794" imgH="4828032" progId="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810" y="4225652"/>
                        <a:ext cx="1725612" cy="1212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7" name="Rectangle 17"/>
          <p:cNvSpPr>
            <a:spLocks noChangeArrowheads="1"/>
          </p:cNvSpPr>
          <p:nvPr/>
        </p:nvSpPr>
        <p:spPr bwMode="auto">
          <a:xfrm>
            <a:off x="601663" y="1129309"/>
            <a:ext cx="7669212" cy="2015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en-US" sz="4000" b="1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第</a:t>
            </a:r>
            <a:r>
              <a:rPr lang="zh-CN" altLang="en-US" sz="3600" b="1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4000" b="1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章</a:t>
            </a:r>
          </a:p>
          <a:p>
            <a:pPr algn="ctr">
              <a:lnSpc>
                <a:spcPct val="150000"/>
              </a:lnSpc>
            </a:pPr>
            <a:r>
              <a:rPr lang="zh-CN" altLang="en-US" sz="3600" b="1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微处理器技术</a:t>
            </a:r>
          </a:p>
        </p:txBody>
      </p:sp>
    </p:spTree>
  </p:cSld>
  <p:clrMapOvr>
    <a:masterClrMapping/>
  </p:clrMapOvr>
  <p:transition spd="slow">
    <p:blinds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9945CE49-FBAA-4E2B-9A98-DC1B545DD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0812" y="1873250"/>
            <a:ext cx="561975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761970">
              <a:buNone/>
            </a:pPr>
            <a:endParaRPr kumimoji="1" lang="zh-CN" altLang="en-US" sz="200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6CE1C906-D6E7-4E4D-8DCE-BA84F5FAB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2407" y="1476375"/>
            <a:ext cx="544115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761970">
              <a:buNone/>
            </a:pPr>
            <a:endParaRPr kumimoji="1" lang="zh-CN" altLang="en-US" sz="200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388" name="Rectangle 4">
            <a:extLst>
              <a:ext uri="{FF2B5EF4-FFF2-40B4-BE49-F238E27FC236}">
                <a16:creationId xmlns:a16="http://schemas.microsoft.com/office/drawing/2014/main" id="{22390997-E6E3-4EC3-BFDA-6EE3A7F1EF20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837657" y="2323042"/>
            <a:ext cx="528240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761970">
              <a:buNone/>
            </a:pPr>
            <a:endParaRPr kumimoji="1" lang="zh-CN" altLang="en-US" sz="200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389" name="AutoShape 8" descr="背景3">
            <a:extLst>
              <a:ext uri="{FF2B5EF4-FFF2-40B4-BE49-F238E27FC236}">
                <a16:creationId xmlns:a16="http://schemas.microsoft.com/office/drawing/2014/main" id="{7C00B3C1-D2BD-4140-83C7-36EEE3BB0C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0562" y="0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761970">
              <a:buNone/>
            </a:pPr>
            <a:endParaRPr kumimoji="1" lang="zh-CN" altLang="en-US" sz="200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390" name="Text Box 9">
            <a:extLst>
              <a:ext uri="{FF2B5EF4-FFF2-40B4-BE49-F238E27FC236}">
                <a16:creationId xmlns:a16="http://schemas.microsoft.com/office/drawing/2014/main" id="{606DA38C-CEE5-46D6-AEC7-18617E7718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0875" y="406136"/>
            <a:ext cx="4725458" cy="605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761970">
              <a:spcBef>
                <a:spcPct val="0"/>
              </a:spcBef>
              <a:buNone/>
            </a:pPr>
            <a:r>
              <a:rPr kumimoji="1" lang="en-US" altLang="zh-CN" sz="3333" b="1">
                <a:solidFill>
                  <a:srgbClr val="3939CD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    8088</a:t>
            </a:r>
            <a:r>
              <a:rPr kumimoji="1" lang="zh-CN" altLang="en-US" sz="3333" b="1">
                <a:solidFill>
                  <a:srgbClr val="3939CD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微处理器</a:t>
            </a:r>
            <a:endParaRPr lang="zh-CN" altLang="en-US" sz="15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grpSp>
        <p:nvGrpSpPr>
          <p:cNvPr id="16391" name="Group 10">
            <a:extLst>
              <a:ext uri="{FF2B5EF4-FFF2-40B4-BE49-F238E27FC236}">
                <a16:creationId xmlns:a16="http://schemas.microsoft.com/office/drawing/2014/main" id="{27D74FBB-D683-492D-97AA-C352BBCA8C02}"/>
              </a:ext>
            </a:extLst>
          </p:cNvPr>
          <p:cNvGrpSpPr>
            <a:grpSpLocks/>
          </p:cNvGrpSpPr>
          <p:nvPr/>
        </p:nvGrpSpPr>
        <p:grpSpPr bwMode="auto">
          <a:xfrm>
            <a:off x="1394354" y="1977761"/>
            <a:ext cx="6467740" cy="2057135"/>
            <a:chOff x="532" y="1473"/>
            <a:chExt cx="4690" cy="1555"/>
          </a:xfrm>
        </p:grpSpPr>
        <p:sp>
          <p:nvSpPr>
            <p:cNvPr id="295947" name="AutoShape 11">
              <a:extLst>
                <a:ext uri="{FF2B5EF4-FFF2-40B4-BE49-F238E27FC236}">
                  <a16:creationId xmlns:a16="http://schemas.microsoft.com/office/drawing/2014/main" id="{BBAA5903-9703-4C91-9A31-2F9F6A26C9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" y="1473"/>
              <a:ext cx="4690" cy="1555"/>
            </a:xfrm>
            <a:prstGeom prst="hexagon">
              <a:avLst>
                <a:gd name="adj" fmla="val 16910"/>
                <a:gd name="vf" fmla="val 115470"/>
              </a:avLst>
            </a:prstGeom>
            <a:gradFill rotWithShape="0">
              <a:gsLst>
                <a:gs pos="0">
                  <a:srgbClr val="F5BC1D"/>
                </a:gs>
                <a:gs pos="50000">
                  <a:schemeClr val="bg1"/>
                </a:gs>
                <a:gs pos="100000">
                  <a:srgbClr val="F5BC1D"/>
                </a:gs>
              </a:gsLst>
              <a:lin ang="18900000" scaled="1"/>
            </a:gradFill>
            <a:ln w="9525">
              <a:solidFill>
                <a:srgbClr val="F5833D"/>
              </a:solidFill>
              <a:miter lim="800000"/>
              <a:headEnd/>
              <a:tailEnd/>
            </a:ln>
            <a:effectLst>
              <a:outerShdw dist="117088" dir="2436078" algn="ctr" rotWithShape="0">
                <a:srgbClr val="F5833D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defTabSz="761970">
                <a:spcBef>
                  <a:spcPct val="20000"/>
                </a:spcBef>
                <a:defRPr/>
              </a:pPr>
              <a:endParaRPr kumimoji="1" lang="zh-CN" altLang="en-US" sz="200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393" name="Text Box 12">
              <a:extLst>
                <a:ext uri="{FF2B5EF4-FFF2-40B4-BE49-F238E27FC236}">
                  <a16:creationId xmlns:a16="http://schemas.microsoft.com/office/drawing/2014/main" id="{38D9FB84-9014-4B93-AC0F-7EB473BE34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2" y="1481"/>
              <a:ext cx="4247" cy="13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indent="754063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indent="628361" algn="just" defTabSz="761970">
                <a:lnSpc>
                  <a:spcPct val="170000"/>
                </a:lnSpc>
                <a:spcBef>
                  <a:spcPct val="50000"/>
                </a:spcBef>
                <a:buNone/>
              </a:pPr>
              <a:r>
                <a:rPr kumimoji="1" lang="en-US" altLang="zh-CN" sz="2333" b="1">
                  <a:solidFill>
                    <a:srgbClr val="FF3300"/>
                  </a:solidFill>
                  <a:latin typeface="Times New Roman" panose="02020603050405020304" pitchFamily="18" charset="0"/>
                  <a:ea typeface="幼圆" panose="02010509060101010101" pitchFamily="49" charset="-122"/>
                </a:rPr>
                <a:t>8088</a:t>
              </a:r>
              <a:r>
                <a:rPr kumimoji="1" lang="zh-CN" altLang="en-US" sz="2333" b="1">
                  <a:solidFill>
                    <a:prstClr val="black"/>
                  </a:solidFill>
                  <a:latin typeface="Times New Roman" panose="02020603050405020304" pitchFamily="18" charset="0"/>
                  <a:ea typeface="幼圆" panose="02010509060101010101" pitchFamily="49" charset="-122"/>
                </a:rPr>
                <a:t>是</a:t>
              </a:r>
              <a:r>
                <a:rPr kumimoji="1" lang="en-US" altLang="zh-CN" sz="2333" b="1">
                  <a:solidFill>
                    <a:prstClr val="black"/>
                  </a:solidFill>
                  <a:latin typeface="Times New Roman" panose="02020603050405020304" pitchFamily="18" charset="0"/>
                  <a:ea typeface="幼圆" panose="02010509060101010101" pitchFamily="49" charset="-122"/>
                </a:rPr>
                <a:t>Intel</a:t>
              </a:r>
              <a:r>
                <a:rPr kumimoji="1" lang="zh-CN" altLang="en-US" sz="2333" b="1">
                  <a:solidFill>
                    <a:prstClr val="black"/>
                  </a:solidFill>
                  <a:latin typeface="Times New Roman" panose="02020603050405020304" pitchFamily="18" charset="0"/>
                  <a:ea typeface="幼圆" panose="02010509060101010101" pitchFamily="49" charset="-122"/>
                </a:rPr>
                <a:t>公司继</a:t>
              </a:r>
              <a:r>
                <a:rPr kumimoji="1" lang="en-US" altLang="zh-CN" sz="2333" b="1">
                  <a:solidFill>
                    <a:srgbClr val="FF3300"/>
                  </a:solidFill>
                  <a:latin typeface="Times New Roman" panose="02020603050405020304" pitchFamily="18" charset="0"/>
                  <a:ea typeface="幼圆" panose="02010509060101010101" pitchFamily="49" charset="-122"/>
                </a:rPr>
                <a:t>8086</a:t>
              </a:r>
              <a:r>
                <a:rPr kumimoji="1" lang="zh-CN" altLang="en-US" sz="2333" b="1">
                  <a:solidFill>
                    <a:prstClr val="black"/>
                  </a:solidFill>
                  <a:latin typeface="Times New Roman" panose="02020603050405020304" pitchFamily="18" charset="0"/>
                  <a:ea typeface="幼圆" panose="02010509060101010101" pitchFamily="49" charset="-122"/>
                </a:rPr>
                <a:t>之后推出的简化版。 </a:t>
              </a:r>
              <a:r>
                <a:rPr kumimoji="1" lang="en-US" altLang="zh-CN" sz="2333" b="1">
                  <a:solidFill>
                    <a:prstClr val="black"/>
                  </a:solidFill>
                  <a:latin typeface="Times New Roman" panose="02020603050405020304" pitchFamily="18" charset="0"/>
                  <a:ea typeface="幼圆" panose="02010509060101010101" pitchFamily="49" charset="-122"/>
                </a:rPr>
                <a:t>IBM</a:t>
              </a:r>
              <a:r>
                <a:rPr kumimoji="1" lang="zh-CN" altLang="en-US" sz="2333" b="1">
                  <a:solidFill>
                    <a:prstClr val="black"/>
                  </a:solidFill>
                  <a:latin typeface="Times New Roman" panose="02020603050405020304" pitchFamily="18" charset="0"/>
                  <a:ea typeface="幼圆" panose="02010509060101010101" pitchFamily="49" charset="-122"/>
                </a:rPr>
                <a:t>公司采用</a:t>
              </a:r>
              <a:r>
                <a:rPr kumimoji="1" lang="en-US" altLang="zh-CN" sz="2333" b="1">
                  <a:solidFill>
                    <a:srgbClr val="FF3300"/>
                  </a:solidFill>
                  <a:latin typeface="Times New Roman" panose="02020603050405020304" pitchFamily="18" charset="0"/>
                  <a:ea typeface="幼圆" panose="02010509060101010101" pitchFamily="49" charset="-122"/>
                </a:rPr>
                <a:t>8088</a:t>
              </a:r>
              <a:r>
                <a:rPr kumimoji="1" lang="en-US" altLang="zh-CN" sz="2333" b="1">
                  <a:solidFill>
                    <a:prstClr val="black"/>
                  </a:solidFill>
                  <a:latin typeface="Times New Roman" panose="02020603050405020304" pitchFamily="18" charset="0"/>
                  <a:ea typeface="幼圆" panose="02010509060101010101" pitchFamily="49" charset="-122"/>
                </a:rPr>
                <a:t>CPU</a:t>
              </a:r>
              <a:r>
                <a:rPr kumimoji="1" lang="zh-CN" altLang="en-US" sz="2333" b="1">
                  <a:solidFill>
                    <a:prstClr val="black"/>
                  </a:solidFill>
                  <a:latin typeface="Times New Roman" panose="02020603050405020304" pitchFamily="18" charset="0"/>
                  <a:ea typeface="幼圆" panose="02010509060101010101" pitchFamily="49" charset="-122"/>
                </a:rPr>
                <a:t>于</a:t>
              </a:r>
              <a:r>
                <a:rPr kumimoji="1" lang="en-US" altLang="zh-CN" sz="2333" b="1">
                  <a:solidFill>
                    <a:prstClr val="black"/>
                  </a:solidFill>
                  <a:latin typeface="Times New Roman" panose="02020603050405020304" pitchFamily="18" charset="0"/>
                  <a:ea typeface="幼圆" panose="02010509060101010101" pitchFamily="49" charset="-122"/>
                </a:rPr>
                <a:t>1981</a:t>
              </a:r>
              <a:r>
                <a:rPr kumimoji="1" lang="zh-CN" altLang="en-US" sz="2333" b="1">
                  <a:solidFill>
                    <a:prstClr val="black"/>
                  </a:solidFill>
                  <a:latin typeface="Times New Roman" panose="02020603050405020304" pitchFamily="18" charset="0"/>
                  <a:ea typeface="幼圆" panose="02010509060101010101" pitchFamily="49" charset="-122"/>
                </a:rPr>
                <a:t>年推出了</a:t>
              </a:r>
              <a:r>
                <a:rPr kumimoji="1" lang="en-US" altLang="zh-CN" sz="2333" b="1">
                  <a:solidFill>
                    <a:srgbClr val="0000FF"/>
                  </a:solidFill>
                  <a:latin typeface="Times New Roman" panose="02020603050405020304" pitchFamily="18" charset="0"/>
                  <a:ea typeface="幼圆" panose="02010509060101010101" pitchFamily="49" charset="-122"/>
                </a:rPr>
                <a:t>IBM PC</a:t>
              </a:r>
              <a:r>
                <a:rPr kumimoji="1" lang="zh-CN" altLang="en-US" sz="2333" b="1">
                  <a:solidFill>
                    <a:prstClr val="black"/>
                  </a:solidFill>
                  <a:latin typeface="Times New Roman" panose="02020603050405020304" pitchFamily="18" charset="0"/>
                  <a:ea typeface="幼圆" panose="02010509060101010101" pitchFamily="49" charset="-122"/>
                </a:rPr>
                <a:t>机</a:t>
              </a:r>
              <a:r>
                <a:rPr kumimoji="1" lang="en-US" altLang="zh-CN" sz="2333" b="1">
                  <a:solidFill>
                    <a:prstClr val="black"/>
                  </a:solidFill>
                  <a:latin typeface="Times New Roman" panose="02020603050405020304" pitchFamily="18" charset="0"/>
                  <a:ea typeface="幼圆" panose="02010509060101010101" pitchFamily="49" charset="-122"/>
                </a:rPr>
                <a:t>, </a:t>
              </a:r>
              <a:r>
                <a:rPr kumimoji="1" lang="zh-CN" altLang="en-US" sz="2333" b="1">
                  <a:solidFill>
                    <a:prstClr val="black"/>
                  </a:solidFill>
                  <a:latin typeface="Times New Roman" panose="02020603050405020304" pitchFamily="18" charset="0"/>
                  <a:ea typeface="幼圆" panose="02010509060101010101" pitchFamily="49" charset="-122"/>
                </a:rPr>
                <a:t>开创了个人计算机的</a:t>
              </a:r>
              <a:r>
                <a:rPr kumimoji="1" lang="zh-CN" altLang="en-US" sz="2333" b="1">
                  <a:solidFill>
                    <a:srgbClr val="0000FF"/>
                  </a:solidFill>
                  <a:latin typeface="Times New Roman" panose="02020603050405020304" pitchFamily="18" charset="0"/>
                  <a:ea typeface="幼圆" panose="02010509060101010101" pitchFamily="49" charset="-122"/>
                </a:rPr>
                <a:t>新时代</a:t>
              </a:r>
              <a:r>
                <a:rPr kumimoji="1" lang="zh-CN" altLang="en-US" sz="2333" b="1">
                  <a:solidFill>
                    <a:prstClr val="black"/>
                  </a:solidFill>
                  <a:latin typeface="Times New Roman" panose="02020603050405020304" pitchFamily="18" charset="0"/>
                  <a:ea typeface="幼圆" panose="02010509060101010101" pitchFamily="49" charset="-122"/>
                </a:rPr>
                <a:t>。</a:t>
              </a:r>
              <a:endParaRPr lang="zh-CN" altLang="en-US" sz="150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1656" y="769268"/>
            <a:ext cx="7670800" cy="1584176"/>
          </a:xfrm>
        </p:spPr>
        <p:txBody>
          <a:bodyPr anchor="t" anchorCtr="0"/>
          <a:lstStyle/>
          <a:p>
            <a:pPr indent="538163">
              <a:lnSpc>
                <a:spcPct val="120000"/>
              </a:lnSpc>
            </a:pPr>
            <a:r>
              <a:rPr lang="zh-CN" altLang="zh-CN" sz="2400" dirty="0"/>
              <a:t>相对于</a:t>
            </a:r>
            <a:r>
              <a:rPr lang="en-GB" altLang="zh-CN" sz="2400" dirty="0"/>
              <a:t>Intel</a:t>
            </a:r>
            <a:r>
              <a:rPr lang="zh-CN" altLang="zh-CN" sz="2400" dirty="0"/>
              <a:t>公司的</a:t>
            </a:r>
            <a:r>
              <a:rPr lang="en-GB" altLang="zh-CN" sz="2400" dirty="0"/>
              <a:t>64</a:t>
            </a:r>
            <a:r>
              <a:rPr lang="zh-CN" altLang="zh-CN" sz="2400" dirty="0"/>
              <a:t>位处理器，</a:t>
            </a:r>
            <a:r>
              <a:rPr lang="zh-CN" altLang="en-US" sz="2400" dirty="0">
                <a:solidFill>
                  <a:schemeClr val="tx1"/>
                </a:solidFill>
              </a:rPr>
              <a:t>鲲鹏</a:t>
            </a:r>
            <a:r>
              <a:rPr lang="en-US" altLang="zh-CN" sz="2400" dirty="0">
                <a:solidFill>
                  <a:schemeClr val="tx1"/>
                </a:solidFill>
              </a:rPr>
              <a:t>920</a:t>
            </a:r>
            <a:r>
              <a:rPr lang="zh-CN" altLang="en-US" sz="2400" dirty="0">
                <a:solidFill>
                  <a:schemeClr val="tx1"/>
                </a:solidFill>
              </a:rPr>
              <a:t>片上系统</a:t>
            </a:r>
            <a:r>
              <a:rPr lang="zh-CN" altLang="zh-CN" sz="2400" dirty="0"/>
              <a:t>不仅包含了通用计算资源，还集成了南桥、</a:t>
            </a:r>
            <a:r>
              <a:rPr lang="en-GB" altLang="zh-CN" sz="2400" dirty="0" err="1"/>
              <a:t>RoCE</a:t>
            </a:r>
            <a:r>
              <a:rPr lang="zh-CN" altLang="zh-CN" sz="2400" dirty="0"/>
              <a:t>网卡、</a:t>
            </a:r>
            <a:r>
              <a:rPr lang="en-GB" altLang="zh-CN" sz="2400" dirty="0"/>
              <a:t>SAS</a:t>
            </a:r>
            <a:r>
              <a:rPr lang="zh-CN" altLang="zh-CN" sz="2400" dirty="0"/>
              <a:t>存储控制器等，构成了功能完善的片上系统</a:t>
            </a:r>
            <a:r>
              <a:rPr lang="zh-CN" altLang="en-US" sz="2400" dirty="0"/>
              <a:t>。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612130" y="2569468"/>
            <a:ext cx="7670800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隶书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990033"/>
                </a:solidFill>
                <a:latin typeface="Tahoma" pitchFamily="34" charset="0"/>
                <a:ea typeface="微软雅黑" pitchFamily="34" charset="-122"/>
                <a:cs typeface="隶书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990033"/>
                </a:solidFill>
                <a:latin typeface="Tahoma" pitchFamily="34" charset="0"/>
                <a:ea typeface="微软雅黑" pitchFamily="34" charset="-122"/>
                <a:cs typeface="隶书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990033"/>
                </a:solidFill>
                <a:latin typeface="Tahoma" pitchFamily="34" charset="0"/>
                <a:ea typeface="微软雅黑" pitchFamily="34" charset="-122"/>
                <a:cs typeface="隶书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990033"/>
                </a:solidFill>
                <a:latin typeface="Tahoma" pitchFamily="34" charset="0"/>
                <a:ea typeface="微软雅黑" pitchFamily="34" charset="-122"/>
                <a:cs typeface="隶书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990033"/>
                </a:solidFill>
                <a:latin typeface="Tahoma" pitchFamily="34" charset="0"/>
                <a:ea typeface="隶书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990033"/>
                </a:solidFill>
                <a:latin typeface="Tahoma" pitchFamily="34" charset="0"/>
                <a:ea typeface="隶书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990033"/>
                </a:solidFill>
                <a:latin typeface="Tahoma" pitchFamily="34" charset="0"/>
                <a:ea typeface="隶书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990033"/>
                </a:solidFill>
                <a:latin typeface="Tahoma" pitchFamily="34" charset="0"/>
                <a:ea typeface="隶书" pitchFamily="49" charset="-122"/>
              </a:defRPr>
            </a:lvl9pPr>
          </a:lstStyle>
          <a:p>
            <a:pPr indent="627063">
              <a:lnSpc>
                <a:spcPct val="120000"/>
              </a:lnSpc>
            </a:pPr>
            <a:r>
              <a:rPr lang="zh-CN" altLang="en-US" sz="2400" kern="0" dirty="0">
                <a:solidFill>
                  <a:schemeClr val="tx1"/>
                </a:solidFill>
              </a:rPr>
              <a:t>鲲鹏处理器</a:t>
            </a:r>
            <a:r>
              <a:rPr lang="zh-CN" altLang="en-US" sz="2400" kern="0" dirty="0"/>
              <a:t>获得</a:t>
            </a:r>
            <a:r>
              <a:rPr lang="en-US" altLang="zh-CN" sz="2400" kern="0" dirty="0"/>
              <a:t>ARMv8</a:t>
            </a:r>
            <a:r>
              <a:rPr lang="zh-CN" altLang="en-US" sz="2400" kern="0" dirty="0"/>
              <a:t>架构</a:t>
            </a:r>
            <a:r>
              <a:rPr lang="en-US" altLang="zh-CN" sz="2400" kern="0" dirty="0"/>
              <a:t>/</a:t>
            </a:r>
            <a:r>
              <a:rPr lang="zh-CN" altLang="en-US" sz="2400" kern="0" dirty="0"/>
              <a:t>指令集的永久授权，处理器、微架构和芯片由华为自主研发设计，兼容全球</a:t>
            </a:r>
            <a:r>
              <a:rPr lang="en-US" altLang="zh-CN" sz="2400" kern="0" dirty="0"/>
              <a:t>ARM</a:t>
            </a:r>
            <a:r>
              <a:rPr lang="zh-CN" altLang="en-US" sz="2400" kern="0" dirty="0"/>
              <a:t>生态。</a:t>
            </a:r>
          </a:p>
        </p:txBody>
      </p:sp>
    </p:spTree>
    <p:extLst>
      <p:ext uri="{BB962C8B-B14F-4D97-AF65-F5344CB8AC3E}">
        <p14:creationId xmlns:p14="http://schemas.microsoft.com/office/powerpoint/2010/main" val="3002196995"/>
      </p:ext>
    </p:extLst>
  </p:cSld>
  <p:clrMapOvr>
    <a:masterClrMapping/>
  </p:clrMapOvr>
  <p:transition spd="slow">
    <p:blinds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93675"/>
            <a:ext cx="7670800" cy="661988"/>
          </a:xfrm>
        </p:spPr>
        <p:txBody>
          <a:bodyPr/>
          <a:lstStyle/>
          <a:p>
            <a:pPr eaLnBrk="1" hangingPunct="1"/>
            <a:r>
              <a:rPr lang="zh-CN" altLang="en-US">
                <a:cs typeface="隶书" pitchFamily="49" charset="-122"/>
              </a:rPr>
              <a:t>本章小结</a:t>
            </a:r>
          </a:p>
        </p:txBody>
      </p:sp>
      <p:sp>
        <p:nvSpPr>
          <p:cNvPr id="306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057275"/>
            <a:ext cx="7375525" cy="4392613"/>
          </a:xfrm>
        </p:spPr>
        <p:txBody>
          <a:bodyPr/>
          <a:lstStyle/>
          <a:p>
            <a:pPr eaLnBrk="1" hangingPunct="1">
              <a:spcBef>
                <a:spcPct val="5000"/>
              </a:spcBef>
              <a:spcAft>
                <a:spcPct val="0"/>
              </a:spcAft>
            </a:pPr>
            <a:r>
              <a:rPr lang="zh-CN" altLang="en-US" dirty="0"/>
              <a:t>了解：</a:t>
            </a:r>
            <a:endParaRPr lang="en-US" altLang="zh-CN" dirty="0"/>
          </a:p>
          <a:p>
            <a:pPr lvl="1" eaLnBrk="1" hangingPunct="1">
              <a:spcBef>
                <a:spcPct val="5000"/>
              </a:spcBef>
              <a:spcAft>
                <a:spcPct val="0"/>
              </a:spcAft>
            </a:pPr>
            <a:r>
              <a:rPr lang="zh-CN" altLang="en-US" dirty="0"/>
              <a:t>微处理器的一般构成</a:t>
            </a:r>
            <a:endParaRPr lang="en-US" altLang="zh-CN" dirty="0"/>
          </a:p>
          <a:p>
            <a:pPr lvl="1" eaLnBrk="1" hangingPunct="1">
              <a:spcBef>
                <a:spcPct val="5000"/>
              </a:spcBef>
              <a:spcAft>
                <a:spcPct val="0"/>
              </a:spcAft>
            </a:pPr>
            <a:r>
              <a:rPr lang="en-US" altLang="zh-CN" dirty="0"/>
              <a:t>Pentium</a:t>
            </a:r>
            <a:r>
              <a:rPr lang="zh-CN" altLang="en-US" dirty="0"/>
              <a:t>处理器主要技术</a:t>
            </a:r>
          </a:p>
          <a:p>
            <a:pPr lvl="1" eaLnBrk="1" hangingPunct="1">
              <a:spcBef>
                <a:spcPct val="5000"/>
              </a:spcBef>
              <a:spcAft>
                <a:spcPct val="0"/>
              </a:spcAft>
            </a:pPr>
            <a:r>
              <a:rPr lang="en-US" altLang="zh-CN" dirty="0"/>
              <a:t>ARM</a:t>
            </a:r>
            <a:r>
              <a:rPr lang="zh-CN" altLang="en-US" dirty="0"/>
              <a:t>处理器的基本特点</a:t>
            </a:r>
          </a:p>
          <a:p>
            <a:pPr lvl="1" eaLnBrk="1" hangingPunct="1">
              <a:spcBef>
                <a:spcPct val="5000"/>
              </a:spcBef>
              <a:spcAft>
                <a:spcPct val="0"/>
              </a:spcAft>
            </a:pPr>
            <a:r>
              <a:rPr lang="zh-CN" altLang="en-US" dirty="0"/>
              <a:t>国产处理器技术</a:t>
            </a:r>
          </a:p>
          <a:p>
            <a:pPr eaLnBrk="1" hangingPunct="1">
              <a:spcBef>
                <a:spcPts val="1200"/>
              </a:spcBef>
              <a:spcAft>
                <a:spcPct val="0"/>
              </a:spcAft>
            </a:pPr>
            <a:r>
              <a:rPr lang="zh-CN" altLang="en-US" dirty="0"/>
              <a:t>理解并掌握：</a:t>
            </a:r>
            <a:endParaRPr lang="en-US" altLang="zh-CN" dirty="0"/>
          </a:p>
          <a:p>
            <a:pPr lvl="1" eaLnBrk="1" hangingPunct="1">
              <a:spcBef>
                <a:spcPct val="5000"/>
              </a:spcBef>
              <a:spcAft>
                <a:spcPct val="0"/>
              </a:spcAft>
            </a:pPr>
            <a:r>
              <a:rPr lang="en-US" altLang="zh-CN" dirty="0"/>
              <a:t>8088CPU</a:t>
            </a:r>
            <a:r>
              <a:rPr lang="zh-CN" altLang="en-US" dirty="0"/>
              <a:t>的主要引线及其功能</a:t>
            </a:r>
          </a:p>
          <a:p>
            <a:pPr lvl="1" eaLnBrk="1" hangingPunct="1">
              <a:spcBef>
                <a:spcPct val="5000"/>
              </a:spcBef>
              <a:spcAft>
                <a:spcPct val="0"/>
              </a:spcAft>
            </a:pPr>
            <a:r>
              <a:rPr lang="en-US" altLang="zh-CN" dirty="0"/>
              <a:t>8088CPU</a:t>
            </a:r>
            <a:r>
              <a:rPr lang="zh-CN" altLang="en-US" dirty="0"/>
              <a:t>的内部结构和内部寄存器</a:t>
            </a:r>
          </a:p>
          <a:p>
            <a:pPr lvl="1" eaLnBrk="1" hangingPunct="1">
              <a:spcBef>
                <a:spcPct val="5000"/>
              </a:spcBef>
              <a:spcAft>
                <a:spcPct val="0"/>
              </a:spcAft>
            </a:pPr>
            <a:r>
              <a:rPr lang="zh-CN" altLang="en-US" dirty="0"/>
              <a:t>实模式下的存储器寻址</a:t>
            </a:r>
          </a:p>
          <a:p>
            <a:pPr lvl="1" eaLnBrk="1" hangingPunct="1">
              <a:spcBef>
                <a:spcPct val="5000"/>
              </a:spcBef>
              <a:spcAft>
                <a:spcPct val="0"/>
              </a:spcAft>
            </a:pPr>
            <a:r>
              <a:rPr lang="zh-CN" altLang="en-US" sz="2000" dirty="0"/>
              <a:t>能够看懂时序图</a:t>
            </a:r>
            <a:endParaRPr lang="en-US" altLang="zh-CN" sz="2000" dirty="0"/>
          </a:p>
        </p:txBody>
      </p:sp>
      <p:sp>
        <p:nvSpPr>
          <p:cNvPr id="4" name="笑脸 3"/>
          <p:cNvSpPr/>
          <p:nvPr/>
        </p:nvSpPr>
        <p:spPr bwMode="auto">
          <a:xfrm>
            <a:off x="8388994" y="5161756"/>
            <a:ext cx="504056" cy="432048"/>
          </a:xfrm>
          <a:prstGeom prst="smileyFace">
            <a:avLst/>
          </a:prstGeom>
          <a:noFill/>
          <a:ln w="22225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6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14BD3CDC-0742-4CCE-9334-0315D21A4F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0812" y="1873250"/>
            <a:ext cx="561975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761970">
              <a:buNone/>
            </a:pPr>
            <a:endParaRPr kumimoji="1" lang="zh-CN" altLang="en-US" sz="200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22C9A175-D973-4A81-AA35-E870A8C03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2407" y="1476375"/>
            <a:ext cx="544115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761970">
              <a:buNone/>
            </a:pPr>
            <a:endParaRPr kumimoji="1" lang="zh-CN" altLang="en-US" sz="200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2" name="Rectangle 4">
            <a:extLst>
              <a:ext uri="{FF2B5EF4-FFF2-40B4-BE49-F238E27FC236}">
                <a16:creationId xmlns:a16="http://schemas.microsoft.com/office/drawing/2014/main" id="{D4F92C77-0F84-4F07-A63C-202B9C34CCA2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2837657" y="2334948"/>
            <a:ext cx="547290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761970">
              <a:buNone/>
            </a:pPr>
            <a:endParaRPr kumimoji="1" lang="zh-CN" altLang="en-US" sz="200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3" name="AutoShape 5" descr="背景3">
            <a:extLst>
              <a:ext uri="{FF2B5EF4-FFF2-40B4-BE49-F238E27FC236}">
                <a16:creationId xmlns:a16="http://schemas.microsoft.com/office/drawing/2014/main" id="{BBF84E0E-3847-4A24-8455-3D64AA9DDF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0562" y="0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761970">
              <a:buNone/>
            </a:pPr>
            <a:endParaRPr kumimoji="1" lang="zh-CN" altLang="en-US" sz="200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4" name="AutoShape 10" descr="背景3">
            <a:extLst>
              <a:ext uri="{FF2B5EF4-FFF2-40B4-BE49-F238E27FC236}">
                <a16:creationId xmlns:a16="http://schemas.microsoft.com/office/drawing/2014/main" id="{0F11C035-84C6-4AF1-A3EC-4DDD4747ED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0562" y="0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761970">
              <a:buNone/>
            </a:pPr>
            <a:endParaRPr kumimoji="1" lang="zh-CN" altLang="en-US" sz="200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7415" name="Text Box 11">
            <a:extLst>
              <a:ext uri="{FF2B5EF4-FFF2-40B4-BE49-F238E27FC236}">
                <a16:creationId xmlns:a16="http://schemas.microsoft.com/office/drawing/2014/main" id="{C40929BB-244D-4E2A-B023-42F30BD614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10052" y="287073"/>
            <a:ext cx="6200510" cy="537776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62013" indent="-862013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718315" indent="-718315" defTabSz="761970">
              <a:lnSpc>
                <a:spcPct val="120000"/>
              </a:lnSpc>
              <a:spcBef>
                <a:spcPct val="0"/>
              </a:spcBef>
              <a:buNone/>
            </a:pPr>
            <a:r>
              <a:rPr kumimoji="1" lang="en-US" altLang="zh-CN" sz="2667" b="1">
                <a:solidFill>
                  <a:srgbClr val="FF99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8088</a:t>
            </a:r>
            <a:r>
              <a:rPr kumimoji="1" lang="zh-CN" altLang="en-US" sz="2667" b="1">
                <a:solidFill>
                  <a:srgbClr val="FF99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的功能结构</a:t>
            </a:r>
            <a:endParaRPr lang="zh-CN" altLang="en-US" sz="15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7416" name="Text Box 13">
            <a:extLst>
              <a:ext uri="{FF2B5EF4-FFF2-40B4-BE49-F238E27FC236}">
                <a16:creationId xmlns:a16="http://schemas.microsoft.com/office/drawing/2014/main" id="{088AFC75-D2E8-4560-800E-77798C540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5563" y="1270000"/>
            <a:ext cx="6560344" cy="1168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1FFFF"/>
                </a:solidFill>
              </a14:hiddenFill>
            </a:ext>
            <a:ext uri="{91240B29-F687-4F45-9708-019B960494DF}">
              <a14:hiddenLine xmlns:a14="http://schemas.microsoft.com/office/drawing/2010/main" w="38100" cap="rnd">
                <a:solidFill>
                  <a:srgbClr val="00CCFF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77825" indent="-37782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14842" indent="-314842" algn="just" defTabSz="761970">
              <a:lnSpc>
                <a:spcPct val="120000"/>
              </a:lnSpc>
              <a:spcBef>
                <a:spcPct val="50000"/>
              </a:spcBef>
              <a:buFont typeface="Wingdings 2" panose="05020102010507070707" pitchFamily="18" charset="2"/>
              <a:buChar char=""/>
            </a:pPr>
            <a:r>
              <a:rPr kumimoji="1" lang="en-US" altLang="zh-CN" sz="2000" b="1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8086</a:t>
            </a:r>
            <a:r>
              <a:rPr kumimoji="1" lang="zh-CN" altLang="en-US" sz="2000" b="1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的外部数据总线宽度为</a:t>
            </a:r>
            <a:r>
              <a:rPr kumimoji="1" lang="en-US" altLang="zh-CN" sz="2000" b="1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16</a:t>
            </a:r>
            <a:r>
              <a:rPr kumimoji="1" lang="zh-CN" altLang="en-US" sz="2000" b="1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位</a:t>
            </a:r>
            <a:r>
              <a:rPr kumimoji="1" lang="en-US" altLang="zh-CN" sz="2000" b="1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,</a:t>
            </a:r>
            <a:r>
              <a:rPr kumimoji="1" lang="zh-CN" altLang="en-US" sz="2000" b="1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而</a:t>
            </a:r>
            <a:r>
              <a:rPr kumimoji="1" lang="en-US" altLang="zh-CN" sz="2000" b="1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8088</a:t>
            </a:r>
            <a:r>
              <a:rPr kumimoji="1" lang="zh-CN" altLang="en-US" sz="2000" b="1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的外部数据总线宽度为</a:t>
            </a:r>
            <a:r>
              <a:rPr kumimoji="1" lang="en-US" altLang="zh-CN" sz="2000" b="1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8</a:t>
            </a:r>
            <a:r>
              <a:rPr kumimoji="1" lang="zh-CN" altLang="en-US" sz="2000" b="1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位</a:t>
            </a:r>
            <a:r>
              <a:rPr kumimoji="1" lang="en-US" altLang="zh-CN" sz="2000" b="1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, </a:t>
            </a:r>
            <a:r>
              <a:rPr kumimoji="1" lang="en-US" altLang="zh-CN" sz="2000">
                <a:solidFill>
                  <a:srgbClr val="FF0000"/>
                </a:solidFill>
                <a:latin typeface="Arial" panose="020B0604020202020204" pitchFamily="34" charset="0"/>
              </a:rPr>
              <a:t>16</a:t>
            </a:r>
            <a:r>
              <a:rPr kumimoji="1" lang="zh-CN" altLang="en-US" sz="2000">
                <a:solidFill>
                  <a:srgbClr val="FF0000"/>
                </a:solidFill>
                <a:latin typeface="Arial" panose="020B0604020202020204" pitchFamily="34" charset="0"/>
              </a:rPr>
              <a:t>位数据要分两次传送</a:t>
            </a:r>
            <a:r>
              <a:rPr kumimoji="1" lang="zh-CN" altLang="en-US" sz="2000">
                <a:solidFill>
                  <a:prstClr val="black"/>
                </a:solidFill>
                <a:latin typeface="Arial" panose="020B0604020202020204" pitchFamily="34" charset="0"/>
              </a:rPr>
              <a:t>。</a:t>
            </a:r>
            <a:r>
              <a:rPr kumimoji="1" lang="zh-CN" altLang="en-US" sz="2000" b="1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故称</a:t>
            </a:r>
            <a:r>
              <a:rPr kumimoji="1" lang="en-US" altLang="zh-CN" sz="2000" b="1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8088</a:t>
            </a:r>
            <a:r>
              <a:rPr kumimoji="1" lang="zh-CN" altLang="en-US" sz="2000" b="1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为准</a:t>
            </a:r>
            <a:r>
              <a:rPr kumimoji="1" lang="en-US" altLang="zh-CN" sz="2000" b="1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16</a:t>
            </a:r>
            <a:r>
              <a:rPr kumimoji="1" lang="zh-CN" altLang="en-US" sz="2000" b="1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位</a:t>
            </a:r>
            <a:r>
              <a:rPr kumimoji="1" lang="en-US" altLang="zh-CN" sz="2000" b="1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CPU </a:t>
            </a:r>
            <a:r>
              <a:rPr kumimoji="1" lang="zh-CN" altLang="en-US" sz="2000" b="1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。</a:t>
            </a:r>
          </a:p>
        </p:txBody>
      </p:sp>
      <p:sp>
        <p:nvSpPr>
          <p:cNvPr id="17417" name="Text Box 14">
            <a:extLst>
              <a:ext uri="{FF2B5EF4-FFF2-40B4-BE49-F238E27FC236}">
                <a16:creationId xmlns:a16="http://schemas.microsoft.com/office/drawing/2014/main" id="{8F685AB1-233F-401E-8B95-633FA88D3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2562" y="2603500"/>
            <a:ext cx="6619875" cy="2733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E1FFFF"/>
                </a:solidFill>
              </a14:hiddenFill>
            </a:ext>
            <a:ext uri="{91240B29-F687-4F45-9708-019B960494DF}">
              <a14:hiddenLine xmlns:a14="http://schemas.microsoft.com/office/drawing/2010/main" w="38100" cap="rnd">
                <a:solidFill>
                  <a:srgbClr val="00CCFF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77825" indent="-37782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14842" indent="-314842" algn="just" defTabSz="761970">
              <a:lnSpc>
                <a:spcPct val="120000"/>
              </a:lnSpc>
              <a:spcBef>
                <a:spcPct val="50000"/>
              </a:spcBef>
              <a:buFont typeface="Wingdings 2" panose="05020102010507070707" pitchFamily="18" charset="2"/>
              <a:buChar char=""/>
            </a:pPr>
            <a:r>
              <a:rPr kumimoji="1" lang="zh-CN" altLang="en-US" sz="2000" b="1">
                <a:solidFill>
                  <a:srgbClr val="FF3300"/>
                </a:solidFill>
                <a:latin typeface="Times New Roman" panose="02020603050405020304" pitchFamily="18" charset="0"/>
                <a:ea typeface="楷体_GB2312" pitchFamily="49" charset="-122"/>
              </a:rPr>
              <a:t>内部结构不同点</a:t>
            </a:r>
            <a:r>
              <a:rPr kumimoji="1" lang="en-US" altLang="zh-CN" sz="2000" b="1">
                <a:solidFill>
                  <a:srgbClr val="FF3300"/>
                </a:solidFill>
                <a:latin typeface="Times New Roman" panose="02020603050405020304" pitchFamily="18" charset="0"/>
                <a:ea typeface="楷体_GB2312" pitchFamily="49" charset="-122"/>
              </a:rPr>
              <a:t>:</a:t>
            </a:r>
            <a:r>
              <a:rPr kumimoji="1" lang="en-US" altLang="zh-CN" sz="2000" b="1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8086</a:t>
            </a:r>
            <a:r>
              <a:rPr kumimoji="1" lang="zh-CN" altLang="en-US" sz="2000" b="1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的</a:t>
            </a:r>
            <a:r>
              <a:rPr kumimoji="1" lang="en-US" altLang="zh-CN" sz="2000" b="1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BIU</a:t>
            </a:r>
            <a:r>
              <a:rPr kumimoji="1" lang="zh-CN" altLang="en-US" sz="2000" b="1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中有一个</a:t>
            </a:r>
            <a:r>
              <a:rPr kumimoji="1" lang="en-US" altLang="zh-CN" sz="2000" b="1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6</a:t>
            </a:r>
            <a:r>
              <a:rPr kumimoji="1" lang="zh-CN" altLang="en-US" sz="2000" b="1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字节的指令队列</a:t>
            </a:r>
            <a:r>
              <a:rPr kumimoji="1" lang="en-US" altLang="zh-CN" sz="2000" b="1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,</a:t>
            </a:r>
            <a:r>
              <a:rPr kumimoji="1" lang="zh-CN" altLang="en-US" sz="2000" b="1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而</a:t>
            </a:r>
            <a:r>
              <a:rPr kumimoji="1" lang="en-US" altLang="zh-CN" sz="2000" b="1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8088</a:t>
            </a:r>
            <a:r>
              <a:rPr kumimoji="1" lang="zh-CN" altLang="en-US" sz="2000" b="1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的</a:t>
            </a:r>
            <a:r>
              <a:rPr kumimoji="1" lang="en-US" altLang="zh-CN" sz="2000" b="1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BIU</a:t>
            </a:r>
            <a:r>
              <a:rPr kumimoji="1" lang="zh-CN" altLang="en-US" sz="2000" b="1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中只有一个</a:t>
            </a:r>
            <a:r>
              <a:rPr kumimoji="1" lang="en-US" altLang="zh-CN" sz="2000" b="1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4</a:t>
            </a:r>
            <a:r>
              <a:rPr kumimoji="1" lang="zh-CN" altLang="en-US" sz="2000" b="1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字节的指令队列。当</a:t>
            </a:r>
            <a:r>
              <a:rPr kumimoji="1" lang="en-US" altLang="zh-CN" sz="2000" b="1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8088</a:t>
            </a:r>
            <a:r>
              <a:rPr kumimoji="1" lang="zh-CN" altLang="en-US" sz="2000" b="1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指令队列有</a:t>
            </a:r>
            <a:r>
              <a:rPr kumimoji="1" lang="en-US" altLang="zh-CN" sz="2000" b="1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1</a:t>
            </a:r>
            <a:r>
              <a:rPr kumimoji="1" lang="zh-CN" altLang="en-US" sz="2000" b="1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个字节空余</a:t>
            </a:r>
            <a:r>
              <a:rPr kumimoji="1" lang="en-US" altLang="zh-CN" sz="2000" b="1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(8086</a:t>
            </a:r>
            <a:r>
              <a:rPr kumimoji="1" lang="zh-CN" altLang="en-US" sz="2000" b="1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为</a:t>
            </a:r>
            <a:r>
              <a:rPr kumimoji="1" lang="en-US" altLang="zh-CN" sz="2000" b="1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kumimoji="1" lang="zh-CN" altLang="en-US" sz="2000" b="1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个字节空余</a:t>
            </a:r>
            <a:r>
              <a:rPr kumimoji="1" lang="en-US" altLang="zh-CN" sz="2000" b="1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kumimoji="1" lang="zh-CN" altLang="en-US" sz="2000" b="1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时</a:t>
            </a:r>
            <a:r>
              <a:rPr kumimoji="1" lang="en-US" altLang="zh-CN" sz="2000" b="1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,BIU</a:t>
            </a:r>
            <a:r>
              <a:rPr kumimoji="1" lang="zh-CN" altLang="en-US" sz="2000" b="1">
                <a:solidFill>
                  <a:prstClr val="black"/>
                </a:solidFill>
                <a:latin typeface="Times New Roman" panose="02020603050405020304" pitchFamily="18" charset="0"/>
                <a:ea typeface="楷体_GB2312" pitchFamily="49" charset="-122"/>
              </a:rPr>
              <a:t>将自动取指到指令队列。</a:t>
            </a:r>
          </a:p>
          <a:p>
            <a:pPr marL="314842" indent="-314842" algn="just" defTabSz="761970">
              <a:lnSpc>
                <a:spcPct val="120000"/>
              </a:lnSpc>
              <a:spcBef>
                <a:spcPct val="50000"/>
              </a:spcBef>
              <a:buFont typeface="Wingdings 2" panose="05020102010507070707" pitchFamily="18" charset="2"/>
              <a:buChar char=""/>
            </a:pPr>
            <a:r>
              <a:rPr kumimoji="1" lang="zh-CN" altLang="en-US" sz="2333" b="1">
                <a:solidFill>
                  <a:srgbClr val="9900CC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en-US" altLang="zh-CN" sz="2000">
                <a:solidFill>
                  <a:prstClr val="black"/>
                </a:solidFill>
                <a:latin typeface="Times New Roman" panose="02020603050405020304" pitchFamily="18" charset="0"/>
              </a:rPr>
              <a:t>8088 </a:t>
            </a:r>
            <a:r>
              <a:rPr kumimoji="1" lang="zh-CN" altLang="en-US" sz="2000">
                <a:solidFill>
                  <a:prstClr val="black"/>
                </a:solidFill>
                <a:latin typeface="Times New Roman" panose="02020603050405020304" pitchFamily="18" charset="0"/>
              </a:rPr>
              <a:t>中的存储器</a:t>
            </a:r>
            <a:r>
              <a:rPr kumimoji="1" lang="en-US" altLang="zh-CN" sz="2000">
                <a:solidFill>
                  <a:prstClr val="black"/>
                </a:solidFill>
                <a:latin typeface="Times New Roman" panose="02020603050405020304" pitchFamily="18" charset="0"/>
              </a:rPr>
              <a:t>/IO</a:t>
            </a:r>
            <a:r>
              <a:rPr kumimoji="1" lang="zh-CN" altLang="en-US" sz="2000">
                <a:solidFill>
                  <a:prstClr val="black"/>
                </a:solidFill>
                <a:latin typeface="Times New Roman" panose="02020603050405020304" pitchFamily="18" charset="0"/>
              </a:rPr>
              <a:t>控制线为   </a:t>
            </a:r>
            <a:r>
              <a:rPr kumimoji="1" lang="en-US" altLang="zh-CN" sz="2000">
                <a:solidFill>
                  <a:prstClr val="black"/>
                </a:solidFill>
                <a:latin typeface="Times New Roman" panose="02020603050405020304" pitchFamily="18" charset="0"/>
              </a:rPr>
              <a:t>IO /M </a:t>
            </a:r>
            <a:r>
              <a:rPr kumimoji="1" lang="zh-CN" altLang="en-US" sz="2000">
                <a:solidFill>
                  <a:prstClr val="black"/>
                </a:solidFill>
                <a:latin typeface="Times New Roman" panose="02020603050405020304" pitchFamily="18" charset="0"/>
              </a:rPr>
              <a:t>，与</a:t>
            </a:r>
            <a:r>
              <a:rPr kumimoji="1" lang="en-US" altLang="zh-CN" sz="2000">
                <a:solidFill>
                  <a:prstClr val="black"/>
                </a:solidFill>
                <a:latin typeface="Times New Roman" panose="02020603050405020304" pitchFamily="18" charset="0"/>
              </a:rPr>
              <a:t>8086</a:t>
            </a:r>
            <a:r>
              <a:rPr kumimoji="1" lang="zh-CN" altLang="en-US" sz="2000">
                <a:solidFill>
                  <a:prstClr val="black"/>
                </a:solidFill>
                <a:latin typeface="Times New Roman" panose="02020603050405020304" pitchFamily="18" charset="0"/>
              </a:rPr>
              <a:t>相反；</a:t>
            </a:r>
          </a:p>
          <a:p>
            <a:pPr marL="314842" indent="-314842" algn="just" defTabSz="761970">
              <a:lnSpc>
                <a:spcPct val="120000"/>
              </a:lnSpc>
              <a:spcBef>
                <a:spcPct val="50000"/>
              </a:spcBef>
              <a:buFont typeface="Wingdings 2" panose="05020102010507070707" pitchFamily="18" charset="2"/>
              <a:buChar char=""/>
            </a:pPr>
            <a:endParaRPr kumimoji="1" lang="en-US" altLang="zh-CN" sz="2333" b="1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17418" name="Line 15">
            <a:extLst>
              <a:ext uri="{FF2B5EF4-FFF2-40B4-BE49-F238E27FC236}">
                <a16:creationId xmlns:a16="http://schemas.microsoft.com/office/drawing/2014/main" id="{2A652911-51F3-4511-AA9F-1D8AD479CCF9}"/>
              </a:ext>
            </a:extLst>
          </p:cNvPr>
          <p:cNvSpPr>
            <a:spLocks noChangeShapeType="1"/>
          </p:cNvSpPr>
          <p:nvPr/>
        </p:nvSpPr>
        <p:spPr bwMode="auto">
          <a:xfrm>
            <a:off x="5707062" y="4381500"/>
            <a:ext cx="25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defTabSz="761970" eaLnBrk="0" hangingPunct="0"/>
            <a:endParaRPr kumimoji="1" lang="zh-CN" altLang="en-US" sz="20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F89D38DA-A042-45E0-9FB7-1BBDBFCFB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9719" y="157428"/>
            <a:ext cx="6477000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761970">
              <a:spcBef>
                <a:spcPct val="0"/>
              </a:spcBef>
              <a:buNone/>
            </a:pPr>
            <a:r>
              <a:rPr kumimoji="1" lang="en-US" altLang="zh-CN" sz="3667">
                <a:solidFill>
                  <a:srgbClr val="6E747A"/>
                </a:solidFill>
                <a:latin typeface="Times New Roman" panose="02020603050405020304" pitchFamily="18" charset="0"/>
              </a:rPr>
              <a:t>2.2	 8088</a:t>
            </a:r>
            <a:r>
              <a:rPr kumimoji="1" lang="zh-CN" altLang="en-US" sz="3667">
                <a:solidFill>
                  <a:srgbClr val="6E747A"/>
                </a:solidFill>
                <a:latin typeface="Times New Roman" panose="02020603050405020304" pitchFamily="18" charset="0"/>
              </a:rPr>
              <a:t>微处理器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E0BC37FE-1E8C-4F92-8B15-659707AC5E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0406" y="1357312"/>
            <a:ext cx="5207000" cy="3118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761970">
              <a:lnSpc>
                <a:spcPct val="115000"/>
              </a:lnSpc>
              <a:spcBef>
                <a:spcPct val="50000"/>
              </a:spcBef>
              <a:spcAft>
                <a:spcPct val="5000"/>
              </a:spcAft>
              <a:buClr>
                <a:srgbClr val="9933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333" b="1">
                <a:solidFill>
                  <a:srgbClr val="6E747A"/>
                </a:solidFill>
                <a:latin typeface="Tahoma" panose="020B0604030504040204" pitchFamily="34" charset="0"/>
              </a:rPr>
              <a:t>8088/8086CPU</a:t>
            </a:r>
            <a:r>
              <a:rPr lang="zh-CN" altLang="en-US" sz="2333" b="1">
                <a:solidFill>
                  <a:srgbClr val="6E747A"/>
                </a:solidFill>
                <a:latin typeface="宋体" panose="02010600030101010101" pitchFamily="2" charset="-122"/>
              </a:rPr>
              <a:t>的结构和特点（</a:t>
            </a:r>
            <a:r>
              <a:rPr lang="en-US" altLang="zh-CN" sz="2333" b="1">
                <a:solidFill>
                  <a:srgbClr val="6E747A"/>
                </a:solidFill>
                <a:latin typeface="宋体" panose="02010600030101010101" pitchFamily="2" charset="-122"/>
              </a:rPr>
              <a:t>2.2.3/2.2.1)</a:t>
            </a:r>
          </a:p>
          <a:p>
            <a:pPr defTabSz="761970">
              <a:lnSpc>
                <a:spcPct val="115000"/>
              </a:lnSpc>
              <a:spcBef>
                <a:spcPct val="50000"/>
              </a:spcBef>
              <a:spcAft>
                <a:spcPct val="5000"/>
              </a:spcAft>
              <a:buClr>
                <a:srgbClr val="9933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333" b="1">
                <a:solidFill>
                  <a:srgbClr val="6E747A"/>
                </a:solidFill>
                <a:latin typeface="Tahoma" panose="020B0604030504040204" pitchFamily="34" charset="0"/>
              </a:rPr>
              <a:t>8088CPU</a:t>
            </a:r>
            <a:r>
              <a:rPr lang="zh-CN" altLang="en-US" sz="2333" b="1">
                <a:solidFill>
                  <a:srgbClr val="6E747A"/>
                </a:solidFill>
                <a:latin typeface="Tahoma" panose="020B0604030504040204" pitchFamily="34" charset="0"/>
              </a:rPr>
              <a:t>的储存器组织；</a:t>
            </a:r>
            <a:r>
              <a:rPr lang="zh-CN" altLang="en-US" sz="2333" b="1">
                <a:solidFill>
                  <a:srgbClr val="6E747A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333" b="1">
                <a:solidFill>
                  <a:srgbClr val="6E747A"/>
                </a:solidFill>
                <a:latin typeface="宋体" panose="02010600030101010101" pitchFamily="2" charset="-122"/>
              </a:rPr>
              <a:t>2.2.4/2.2.1</a:t>
            </a:r>
            <a:r>
              <a:rPr lang="zh-CN" altLang="en-US" sz="2333" b="1">
                <a:solidFill>
                  <a:srgbClr val="6E747A"/>
                </a:solidFill>
                <a:latin typeface="宋体" panose="02010600030101010101" pitchFamily="2" charset="-122"/>
              </a:rPr>
              <a:t>）</a:t>
            </a:r>
          </a:p>
          <a:p>
            <a:pPr defTabSz="761970">
              <a:lnSpc>
                <a:spcPct val="115000"/>
              </a:lnSpc>
              <a:spcBef>
                <a:spcPct val="50000"/>
              </a:spcBef>
              <a:spcAft>
                <a:spcPct val="5000"/>
              </a:spcAft>
              <a:buClr>
                <a:srgbClr val="9933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333" b="1">
                <a:solidFill>
                  <a:srgbClr val="6E747A"/>
                </a:solidFill>
                <a:latin typeface="Tahoma" panose="020B0604030504040204" pitchFamily="34" charset="0"/>
              </a:rPr>
              <a:t>8088CPU</a:t>
            </a:r>
            <a:r>
              <a:rPr lang="zh-CN" altLang="en-US" sz="2333" b="1">
                <a:solidFill>
                  <a:srgbClr val="6E747A"/>
                </a:solidFill>
                <a:latin typeface="Tahoma" panose="020B0604030504040204" pitchFamily="34" charset="0"/>
              </a:rPr>
              <a:t>外部引线及功能；</a:t>
            </a:r>
            <a:r>
              <a:rPr lang="en-US" altLang="zh-CN" sz="2333" b="1">
                <a:solidFill>
                  <a:srgbClr val="6E747A"/>
                </a:solidFill>
                <a:latin typeface="宋体" panose="02010600030101010101" pitchFamily="2" charset="-122"/>
              </a:rPr>
              <a:t>(2.2.2)</a:t>
            </a:r>
          </a:p>
          <a:p>
            <a:pPr defTabSz="761970">
              <a:lnSpc>
                <a:spcPct val="115000"/>
              </a:lnSpc>
              <a:spcBef>
                <a:spcPct val="50000"/>
              </a:spcBef>
              <a:spcAft>
                <a:spcPct val="5000"/>
              </a:spcAft>
              <a:buClr>
                <a:srgbClr val="9933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zh-CN" sz="2333" b="1">
                <a:solidFill>
                  <a:srgbClr val="6E747A"/>
                </a:solidFill>
                <a:latin typeface="Tahoma" panose="020B0604030504040204" pitchFamily="34" charset="0"/>
              </a:rPr>
              <a:t>8088</a:t>
            </a:r>
            <a:r>
              <a:rPr lang="zh-CN" altLang="en-US" sz="2333" b="1">
                <a:solidFill>
                  <a:srgbClr val="6E747A"/>
                </a:solidFill>
                <a:latin typeface="Tahoma" panose="020B0604030504040204" pitchFamily="34" charset="0"/>
              </a:rPr>
              <a:t>的工作时序。</a:t>
            </a:r>
            <a:r>
              <a:rPr lang="zh-CN" altLang="en-US" sz="2333" b="1">
                <a:solidFill>
                  <a:srgbClr val="6E747A"/>
                </a:solidFill>
                <a:latin typeface="宋体" panose="02010600030101010101" pitchFamily="2" charset="-122"/>
              </a:rPr>
              <a:t>（</a:t>
            </a:r>
            <a:r>
              <a:rPr lang="en-US" altLang="zh-CN" sz="2333" b="1">
                <a:solidFill>
                  <a:srgbClr val="6E747A"/>
                </a:solidFill>
                <a:latin typeface="宋体" panose="02010600030101010101" pitchFamily="2" charset="-122"/>
              </a:rPr>
              <a:t>2.2.5</a:t>
            </a:r>
            <a:r>
              <a:rPr lang="zh-CN" altLang="en-US" sz="2333" b="1">
                <a:solidFill>
                  <a:srgbClr val="6E747A"/>
                </a:solidFill>
                <a:latin typeface="宋体" panose="02010600030101010101" pitchFamily="2" charset="-122"/>
              </a:rPr>
              <a:t>）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4">
            <a:extLst>
              <a:ext uri="{FF2B5EF4-FFF2-40B4-BE49-F238E27FC236}">
                <a16:creationId xmlns:a16="http://schemas.microsoft.com/office/drawing/2014/main" id="{5A89C100-8950-4855-9AF3-1A860AAC05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0812" y="1873250"/>
            <a:ext cx="473075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761970">
              <a:buNone/>
            </a:pPr>
            <a:endParaRPr kumimoji="1" lang="zh-CN" altLang="en-US" sz="200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9459" name="Picture 10" descr="8086">
            <a:extLst>
              <a:ext uri="{FF2B5EF4-FFF2-40B4-BE49-F238E27FC236}">
                <a16:creationId xmlns:a16="http://schemas.microsoft.com/office/drawing/2014/main" id="{76203463-1BEB-4033-93E9-8A947BDA7D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094" y="1416844"/>
            <a:ext cx="6096000" cy="4099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0" name="Rectangle 3">
            <a:extLst>
              <a:ext uri="{FF2B5EF4-FFF2-40B4-BE49-F238E27FC236}">
                <a16:creationId xmlns:a16="http://schemas.microsoft.com/office/drawing/2014/main" id="{626839A4-FD4A-44AA-AD42-0149E50CB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66FF33"/>
              </a:buClr>
              <a:buFont typeface="Wingdings" panose="05000000000000000000" pitchFamily="2" charset="2"/>
              <a:buChar char="u"/>
            </a:pPr>
            <a:r>
              <a:rPr lang="en-US" altLang="zh-CN" sz="2333" i="1">
                <a:ea typeface="ˎ̥"/>
                <a:cs typeface="ˎ̥"/>
              </a:rPr>
              <a:t>8086/808820bit</a:t>
            </a:r>
            <a:r>
              <a:rPr lang="zh-CN" altLang="en-US" sz="2333" i="1"/>
              <a:t>地址线，可寻址</a:t>
            </a:r>
            <a:r>
              <a:rPr lang="en-US" altLang="zh-CN" sz="2333" i="1">
                <a:ea typeface="ˎ̥"/>
                <a:cs typeface="ˎ̥"/>
              </a:rPr>
              <a:t>1M</a:t>
            </a:r>
            <a:r>
              <a:rPr lang="zh-CN" altLang="en-US" sz="2333" i="1"/>
              <a:t>空间。 </a:t>
            </a:r>
            <a:r>
              <a:rPr lang="zh-CN" altLang="en-US"/>
              <a:t> </a:t>
            </a:r>
          </a:p>
        </p:txBody>
      </p:sp>
      <p:sp>
        <p:nvSpPr>
          <p:cNvPr id="19461" name="Rectangle 9">
            <a:extLst>
              <a:ext uri="{FF2B5EF4-FFF2-40B4-BE49-F238E27FC236}">
                <a16:creationId xmlns:a16="http://schemas.microsoft.com/office/drawing/2014/main" id="{DE66161C-300E-4CC3-B67B-7E91198698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0115" y="277813"/>
            <a:ext cx="6413500" cy="50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761970">
              <a:lnSpc>
                <a:spcPct val="90000"/>
              </a:lnSpc>
              <a:spcBef>
                <a:spcPct val="0"/>
              </a:spcBef>
              <a:buNone/>
            </a:pPr>
            <a:r>
              <a:rPr kumimoji="1" lang="zh-CN" altLang="en-US" sz="3000">
                <a:solidFill>
                  <a:prstClr val="black"/>
                </a:solidFill>
                <a:latin typeface="Times New Roman" panose="02020603050405020304" pitchFamily="18" charset="0"/>
              </a:rPr>
              <a:t>一、</a:t>
            </a:r>
            <a:r>
              <a:rPr kumimoji="1" lang="zh-CN" altLang="en-US" sz="2333">
                <a:solidFill>
                  <a:srgbClr val="00FF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3000">
                <a:solidFill>
                  <a:prstClr val="black"/>
                </a:solidFill>
                <a:latin typeface="Times New Roman" panose="02020603050405020304" pitchFamily="18" charset="0"/>
              </a:rPr>
              <a:t>8086/8088CPU</a:t>
            </a:r>
            <a:r>
              <a:rPr kumimoji="1" lang="zh-CN" altLang="en-US" sz="3000">
                <a:solidFill>
                  <a:prstClr val="black"/>
                </a:solidFill>
                <a:latin typeface="Times New Roman" panose="02020603050405020304" pitchFamily="18" charset="0"/>
              </a:rPr>
              <a:t>的内部结构和特点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4138" y="1347217"/>
            <a:ext cx="7651750" cy="1438275"/>
          </a:xfrm>
        </p:spPr>
        <p:txBody>
          <a:bodyPr/>
          <a:lstStyle/>
          <a:p>
            <a:pPr algn="ctr" eaLnBrk="1" hangingPunct="1"/>
            <a:r>
              <a:rPr lang="zh-CN" altLang="en-US" sz="36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隶书" pitchFamily="49" charset="-122"/>
              </a:rPr>
              <a:t>三、8088</a:t>
            </a:r>
            <a:r>
              <a:rPr lang="en-US" altLang="zh-CN" sz="36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隶书" pitchFamily="49" charset="-122"/>
              </a:rPr>
              <a:t>/8086</a:t>
            </a:r>
            <a:r>
              <a:rPr lang="zh-CN" altLang="en-US" sz="36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隶书" pitchFamily="49" charset="-122"/>
              </a:rPr>
              <a:t>的内部结构</a:t>
            </a:r>
          </a:p>
        </p:txBody>
      </p:sp>
    </p:spTree>
    <p:extLst>
      <p:ext uri="{BB962C8B-B14F-4D97-AF65-F5344CB8AC3E}">
        <p14:creationId xmlns:p14="http://schemas.microsoft.com/office/powerpoint/2010/main" val="3755551131"/>
      </p:ext>
    </p:extLst>
  </p:cSld>
  <p:clrMapOvr>
    <a:masterClrMapping/>
  </p:clrMapOvr>
  <p:transition spd="slow">
    <p:blinds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97BE0F5-E79B-486A-9C93-4B4F3E9FBFEC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宋体" charset="-122"/>
              <a:cs typeface="+mn-cs"/>
            </a:endParaRPr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93675"/>
            <a:ext cx="7670800" cy="661988"/>
          </a:xfrm>
        </p:spPr>
        <p:txBody>
          <a:bodyPr/>
          <a:lstStyle/>
          <a:p>
            <a:pPr eaLnBrk="1" hangingPunct="1"/>
            <a:r>
              <a:rPr lang="en-US" altLang="zh-CN" dirty="0">
                <a:solidFill>
                  <a:srgbClr val="800000"/>
                </a:solidFill>
                <a:latin typeface="+mn-lt"/>
                <a:cs typeface="隶书" pitchFamily="49" charset="-122"/>
              </a:rPr>
              <a:t>1. </a:t>
            </a:r>
            <a:r>
              <a:rPr lang="zh-CN" altLang="en-US" dirty="0">
                <a:solidFill>
                  <a:srgbClr val="800000"/>
                </a:solidFill>
                <a:cs typeface="隶书" pitchFamily="49" charset="-122"/>
              </a:rPr>
              <a:t>组成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057300"/>
            <a:ext cx="7375525" cy="1014413"/>
          </a:xfrm>
        </p:spPr>
        <p:txBody>
          <a:bodyPr/>
          <a:lstStyle/>
          <a:p>
            <a:pPr marL="0" indent="0" eaLnBrk="1" hangingPunct="1">
              <a:spcAft>
                <a:spcPct val="50000"/>
              </a:spcAft>
              <a:buNone/>
            </a:pPr>
            <a:r>
              <a:rPr lang="zh-CN" altLang="en-US" sz="2400" dirty="0">
                <a:latin typeface="Tahoma" pitchFamily="34" charset="0"/>
              </a:rPr>
              <a:t>8088</a:t>
            </a:r>
            <a:r>
              <a:rPr lang="en-US" altLang="zh-CN" sz="2400" dirty="0">
                <a:latin typeface="Tahoma" pitchFamily="34" charset="0"/>
              </a:rPr>
              <a:t>/8086</a:t>
            </a:r>
            <a:r>
              <a:rPr lang="zh-CN" altLang="en-US" sz="2400" dirty="0"/>
              <a:t>内部由两部分组成：</a:t>
            </a:r>
            <a:endParaRPr lang="en-US" altLang="zh-CN" sz="2400" dirty="0">
              <a:solidFill>
                <a:schemeClr val="tx1"/>
              </a:solidFill>
            </a:endParaRPr>
          </a:p>
        </p:txBody>
      </p:sp>
      <p:sp>
        <p:nvSpPr>
          <p:cNvPr id="49156" name="AutoShape 4"/>
          <p:cNvSpPr>
            <a:spLocks/>
          </p:cNvSpPr>
          <p:nvPr/>
        </p:nvSpPr>
        <p:spPr bwMode="auto">
          <a:xfrm>
            <a:off x="389881" y="2281436"/>
            <a:ext cx="222250" cy="762000"/>
          </a:xfrm>
          <a:prstGeom prst="leftBrace">
            <a:avLst>
              <a:gd name="adj1" fmla="val 34286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宋体" charset="-122"/>
              <a:cs typeface="+mn-cs"/>
            </a:endParaRPr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666905" y="1993404"/>
            <a:ext cx="7848872" cy="1211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中宋" pitchFamily="2" charset="-122"/>
                <a:ea typeface="华文中宋" pitchFamily="2" charset="-122"/>
                <a:cs typeface="+mn-cs"/>
              </a:rPr>
              <a:t>执行单元（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中宋" pitchFamily="2" charset="-122"/>
                <a:ea typeface="华文中宋" pitchFamily="2" charset="-122"/>
                <a:cs typeface="+mn-cs"/>
              </a:rPr>
              <a:t>EU）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中宋" pitchFamily="2" charset="-122"/>
                <a:ea typeface="华文中宋" pitchFamily="2" charset="-122"/>
                <a:cs typeface="+mn-cs"/>
              </a:rPr>
              <a:t>：负责分析指令和执行指令；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中宋" pitchFamily="2" charset="-122"/>
              <a:ea typeface="华文中宋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中宋" pitchFamily="2" charset="-122"/>
                <a:ea typeface="华文中宋" pitchFamily="2" charset="-122"/>
                <a:cs typeface="+mn-cs"/>
              </a:rPr>
              <a:t>总线接口单元（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中宋" pitchFamily="2" charset="-122"/>
                <a:ea typeface="华文中宋" pitchFamily="2" charset="-122"/>
                <a:cs typeface="+mn-cs"/>
              </a:rPr>
              <a:t>BIU）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中宋" pitchFamily="2" charset="-122"/>
                <a:ea typeface="华文中宋" pitchFamily="2" charset="-122"/>
                <a:cs typeface="+mn-cs"/>
              </a:rPr>
              <a:t>：负责取指令、取操作数和写结果。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中宋" pitchFamily="2" charset="-122"/>
              <a:ea typeface="华文中宋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5473606"/>
      </p:ext>
    </p:extLst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9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6" grpId="0" animBg="1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DDFCDEF-B61B-4F1C-BFF7-F171D228E378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宋体" charset="-122"/>
              <a:cs typeface="+mn-cs"/>
            </a:endParaRP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93675"/>
            <a:ext cx="7670800" cy="661988"/>
          </a:xfrm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rgbClr val="800000"/>
                </a:solidFill>
                <a:cs typeface="隶书" pitchFamily="49" charset="-122"/>
              </a:rPr>
              <a:t>执行单元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2775" y="1273175"/>
            <a:ext cx="4581525" cy="3429000"/>
          </a:xfrm>
        </p:spPr>
        <p:txBody>
          <a:bodyPr/>
          <a:lstStyle/>
          <a:p>
            <a:pPr eaLnBrk="1" hangingPunct="1">
              <a:lnSpc>
                <a:spcPct val="125000"/>
              </a:lnSpc>
              <a:spcAft>
                <a:spcPct val="35000"/>
              </a:spcAft>
            </a:pPr>
            <a:r>
              <a:rPr lang="zh-CN" altLang="en-US"/>
              <a:t>功能</a:t>
            </a:r>
          </a:p>
          <a:p>
            <a:pPr lvl="1" eaLnBrk="1" hangingPunct="1">
              <a:spcAft>
                <a:spcPct val="0"/>
              </a:spcAft>
            </a:pPr>
            <a:r>
              <a:rPr lang="zh-CN" altLang="en-US"/>
              <a:t>指令译码</a:t>
            </a:r>
          </a:p>
          <a:p>
            <a:pPr lvl="1" eaLnBrk="1" hangingPunct="1">
              <a:spcAft>
                <a:spcPct val="0"/>
              </a:spcAft>
            </a:pPr>
            <a:r>
              <a:rPr lang="zh-CN" altLang="en-US"/>
              <a:t>指令执行</a:t>
            </a:r>
          </a:p>
          <a:p>
            <a:pPr lvl="1" eaLnBrk="1" hangingPunct="1">
              <a:spcAft>
                <a:spcPct val="0"/>
              </a:spcAft>
            </a:pPr>
            <a:r>
              <a:rPr lang="zh-CN" altLang="en-US"/>
              <a:t>暂存中间运算结果</a:t>
            </a:r>
          </a:p>
          <a:p>
            <a:pPr lvl="1" eaLnBrk="1" hangingPunct="1">
              <a:spcAft>
                <a:spcPct val="0"/>
              </a:spcAft>
            </a:pPr>
            <a:r>
              <a:rPr lang="zh-CN" altLang="en-US"/>
              <a:t>保存运算结果特征</a:t>
            </a:r>
          </a:p>
        </p:txBody>
      </p:sp>
      <p:sp>
        <p:nvSpPr>
          <p:cNvPr id="50180" name="AutoShape 4"/>
          <p:cNvSpPr>
            <a:spLocks noChangeArrowheads="1"/>
          </p:cNvSpPr>
          <p:nvPr/>
        </p:nvSpPr>
        <p:spPr bwMode="auto">
          <a:xfrm>
            <a:off x="1889125" y="1541463"/>
            <a:ext cx="639763" cy="127000"/>
          </a:xfrm>
          <a:prstGeom prst="rightArrow">
            <a:avLst>
              <a:gd name="adj1" fmla="val 50000"/>
              <a:gd name="adj2" fmla="val 104948"/>
            </a:avLst>
          </a:prstGeom>
          <a:solidFill>
            <a:srgbClr val="FF6600"/>
          </a:solidFill>
          <a:ln w="12700" cap="sq">
            <a:solidFill>
              <a:srgbClr val="FF66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宋体" charset="-122"/>
              <a:cs typeface="+mn-cs"/>
            </a:endParaRPr>
          </a:p>
        </p:txBody>
      </p:sp>
      <p:sp>
        <p:nvSpPr>
          <p:cNvPr id="50184" name="Text Box 8"/>
          <p:cNvSpPr txBox="1">
            <a:spLocks noChangeArrowheads="1"/>
          </p:cNvSpPr>
          <p:nvPr/>
        </p:nvSpPr>
        <p:spPr bwMode="auto">
          <a:xfrm>
            <a:off x="2643188" y="1347788"/>
            <a:ext cx="368141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中宋" pitchFamily="2" charset="-122"/>
                <a:ea typeface="华文中宋" pitchFamily="2" charset="-122"/>
                <a:cs typeface="+mn-cs"/>
              </a:rPr>
              <a:t>指令的执行</a:t>
            </a:r>
          </a:p>
        </p:txBody>
      </p:sp>
      <p:sp>
        <p:nvSpPr>
          <p:cNvPr id="50185" name="Text Box 9"/>
          <p:cNvSpPr txBox="1">
            <a:spLocks noChangeArrowheads="1"/>
          </p:cNvSpPr>
          <p:nvPr/>
        </p:nvSpPr>
        <p:spPr bwMode="auto">
          <a:xfrm>
            <a:off x="4186881" y="3310955"/>
            <a:ext cx="4202113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在标志寄存器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/>
                <a:ea typeface="华文中宋" panose="02010600040101010101" pitchFamily="2" charset="-122"/>
                <a:cs typeface="+mn-cs"/>
              </a:rPr>
              <a:t>FLAGS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中</a:t>
            </a:r>
          </a:p>
        </p:txBody>
      </p:sp>
      <p:sp>
        <p:nvSpPr>
          <p:cNvPr id="50187" name="Text Box 11"/>
          <p:cNvSpPr txBox="1">
            <a:spLocks noChangeArrowheads="1"/>
          </p:cNvSpPr>
          <p:nvPr/>
        </p:nvSpPr>
        <p:spPr bwMode="auto">
          <a:xfrm>
            <a:off x="3192934" y="2354605"/>
            <a:ext cx="310991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中宋" pitchFamily="2" charset="-122"/>
                <a:ea typeface="华文中宋" pitchFamily="2" charset="-122"/>
                <a:cs typeface="+mn-cs"/>
              </a:rPr>
              <a:t>在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itchFamily="34" charset="0"/>
                <a:ea typeface="宋体" charset="-122"/>
                <a:cs typeface="+mn-cs"/>
              </a:rPr>
              <a:t>ALU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中宋" pitchFamily="2" charset="-122"/>
                <a:ea typeface="华文中宋" pitchFamily="2" charset="-122"/>
                <a:cs typeface="+mn-cs"/>
              </a:rPr>
              <a:t>中完成</a:t>
            </a:r>
          </a:p>
        </p:txBody>
      </p:sp>
      <p:sp>
        <p:nvSpPr>
          <p:cNvPr id="50188" name="AutoShape 12"/>
          <p:cNvSpPr>
            <a:spLocks noChangeArrowheads="1"/>
          </p:cNvSpPr>
          <p:nvPr/>
        </p:nvSpPr>
        <p:spPr bwMode="auto">
          <a:xfrm>
            <a:off x="2556346" y="2521293"/>
            <a:ext cx="639763" cy="127000"/>
          </a:xfrm>
          <a:prstGeom prst="rightArrow">
            <a:avLst>
              <a:gd name="adj1" fmla="val 50000"/>
              <a:gd name="adj2" fmla="val 104948"/>
            </a:avLst>
          </a:prstGeom>
          <a:solidFill>
            <a:srgbClr val="FF6600"/>
          </a:solidFill>
          <a:ln w="12700" cap="sq">
            <a:solidFill>
              <a:srgbClr val="FF66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itchFamily="34" charset="0"/>
              <a:ea typeface="宋体" charset="-122"/>
              <a:cs typeface="+mn-cs"/>
            </a:endParaRPr>
          </a:p>
        </p:txBody>
      </p:sp>
      <p:sp>
        <p:nvSpPr>
          <p:cNvPr id="50189" name="AutoShape 13"/>
          <p:cNvSpPr>
            <a:spLocks noChangeArrowheads="1"/>
          </p:cNvSpPr>
          <p:nvPr/>
        </p:nvSpPr>
        <p:spPr bwMode="auto">
          <a:xfrm>
            <a:off x="3556644" y="2947417"/>
            <a:ext cx="641350" cy="127000"/>
          </a:xfrm>
          <a:prstGeom prst="rightArrow">
            <a:avLst>
              <a:gd name="adj1" fmla="val 50000"/>
              <a:gd name="adj2" fmla="val 105208"/>
            </a:avLst>
          </a:prstGeom>
          <a:solidFill>
            <a:srgbClr val="FF6600"/>
          </a:solidFill>
          <a:ln w="12700" cap="sq">
            <a:solidFill>
              <a:srgbClr val="FF66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itchFamily="34" charset="0"/>
              <a:ea typeface="宋体" charset="-122"/>
              <a:cs typeface="+mn-cs"/>
            </a:endParaRPr>
          </a:p>
        </p:txBody>
      </p:sp>
      <p:sp>
        <p:nvSpPr>
          <p:cNvPr id="50190" name="AutoShape 14"/>
          <p:cNvSpPr>
            <a:spLocks noChangeArrowheads="1"/>
          </p:cNvSpPr>
          <p:nvPr/>
        </p:nvSpPr>
        <p:spPr bwMode="auto">
          <a:xfrm>
            <a:off x="3547119" y="3455417"/>
            <a:ext cx="641350" cy="127000"/>
          </a:xfrm>
          <a:prstGeom prst="rightArrow">
            <a:avLst>
              <a:gd name="adj1" fmla="val 50000"/>
              <a:gd name="adj2" fmla="val 105208"/>
            </a:avLst>
          </a:prstGeom>
          <a:solidFill>
            <a:srgbClr val="FF6600"/>
          </a:solidFill>
          <a:ln w="12700" cap="sq">
            <a:solidFill>
              <a:srgbClr val="FF66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itchFamily="34" charset="0"/>
              <a:ea typeface="宋体" charset="-122"/>
              <a:cs typeface="+mn-cs"/>
            </a:endParaRPr>
          </a:p>
        </p:txBody>
      </p:sp>
      <p:sp>
        <p:nvSpPr>
          <p:cNvPr id="50191" name="Text Box 15"/>
          <p:cNvSpPr txBox="1">
            <a:spLocks noChangeArrowheads="1"/>
          </p:cNvSpPr>
          <p:nvPr/>
        </p:nvSpPr>
        <p:spPr bwMode="auto">
          <a:xfrm>
            <a:off x="4196406" y="2785492"/>
            <a:ext cx="246439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中宋" pitchFamily="2" charset="-122"/>
                <a:ea typeface="华文中宋" pitchFamily="2" charset="-122"/>
                <a:cs typeface="+mn-cs"/>
              </a:rPr>
              <a:t>在通用寄存器中</a:t>
            </a:r>
          </a:p>
        </p:txBody>
      </p:sp>
    </p:spTree>
    <p:extLst>
      <p:ext uri="{BB962C8B-B14F-4D97-AF65-F5344CB8AC3E}">
        <p14:creationId xmlns:p14="http://schemas.microsoft.com/office/powerpoint/2010/main" val="2247650522"/>
      </p:ext>
    </p:extLst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0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0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0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0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0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0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0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0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0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0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0" grpId="0" animBg="1"/>
      <p:bldP spid="50184" grpId="0"/>
      <p:bldP spid="50185" grpId="0"/>
      <p:bldP spid="50187" grpId="0"/>
      <p:bldP spid="50188" grpId="0" animBg="1"/>
      <p:bldP spid="50189" grpId="0" animBg="1"/>
      <p:bldP spid="50190" grpId="0" animBg="1"/>
      <p:bldP spid="5019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DDFCDEF-B61B-4F1C-BFF7-F171D228E378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宋体" charset="-122"/>
              <a:cs typeface="+mn-cs"/>
            </a:endParaRP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93675"/>
            <a:ext cx="7670800" cy="661988"/>
          </a:xfrm>
        </p:spPr>
        <p:txBody>
          <a:bodyPr/>
          <a:lstStyle/>
          <a:p>
            <a:pPr eaLnBrk="1" hangingPunct="1"/>
            <a:r>
              <a:rPr lang="en-US" altLang="zh-CN" dirty="0">
                <a:solidFill>
                  <a:srgbClr val="800000"/>
                </a:solidFill>
                <a:cs typeface="隶书" pitchFamily="49" charset="-122"/>
              </a:rPr>
              <a:t>ALU</a:t>
            </a:r>
            <a:r>
              <a:rPr lang="zh-CN" altLang="en-US" dirty="0">
                <a:solidFill>
                  <a:srgbClr val="800000"/>
                </a:solidFill>
                <a:cs typeface="隶书" pitchFamily="49" charset="-122"/>
              </a:rPr>
              <a:t>：逻辑运算单元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88E16D-ED61-4106-811C-3117476B56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754" y="1188187"/>
            <a:ext cx="2709882" cy="315756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C91321A-A4B7-4F37-A3B5-EEBEA6A986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98" y="1201316"/>
            <a:ext cx="5537621" cy="1940286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rgbClr val="FF0000"/>
            </a:solidFill>
            <a:miter lim="800000"/>
            <a:headEnd/>
            <a:tailEnd/>
          </a:ln>
        </p:spPr>
      </p:pic>
      <p:graphicFrame>
        <p:nvGraphicFramePr>
          <p:cNvPr id="18" name="对象 13">
            <a:extLst>
              <a:ext uri="{FF2B5EF4-FFF2-40B4-BE49-F238E27FC236}">
                <a16:creationId xmlns:a16="http://schemas.microsoft.com/office/drawing/2014/main" id="{D00B3B30-7484-4B9A-9743-4FA092C02B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1171952"/>
              </p:ext>
            </p:extLst>
          </p:nvPr>
        </p:nvGraphicFramePr>
        <p:xfrm>
          <a:off x="1836266" y="3505572"/>
          <a:ext cx="2469143" cy="7847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0" name="公式" r:id="rId6" imgW="1435100" imgH="457200" progId="Equation.3">
                  <p:embed/>
                </p:oleObj>
              </mc:Choice>
              <mc:Fallback>
                <p:oleObj name="公式" r:id="rId6" imgW="1435100" imgH="457200" progId="Equation.3">
                  <p:embed/>
                  <p:pic>
                    <p:nvPicPr>
                      <p:cNvPr id="104452" name="对象 13">
                        <a:extLst>
                          <a:ext uri="{FF2B5EF4-FFF2-40B4-BE49-F238E27FC236}">
                            <a16:creationId xmlns:a16="http://schemas.microsoft.com/office/drawing/2014/main" id="{8785510C-6541-46DF-A9BE-926A2968658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6266" y="3505572"/>
                        <a:ext cx="2469143" cy="784757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 w="57150" cmpd="thickThin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0CFCDDD9-2876-4729-B810-0213254B44F7}"/>
              </a:ext>
            </a:extLst>
          </p:cNvPr>
          <p:cNvSpPr txBox="1"/>
          <p:nvPr/>
        </p:nvSpPr>
        <p:spPr>
          <a:xfrm>
            <a:off x="828154" y="4513684"/>
            <a:ext cx="7416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副产品：把</a:t>
            </a:r>
            <a:r>
              <a:rPr lang="en-US" altLang="zh-CN" dirty="0"/>
              <a:t>CO</a:t>
            </a:r>
            <a:r>
              <a:rPr lang="zh-CN" altLang="en-US" dirty="0"/>
              <a:t>结果放在寄存器里，作为进位标志位</a:t>
            </a:r>
            <a:r>
              <a:rPr lang="en-US" altLang="zh-CN" dirty="0"/>
              <a:t>CF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/>
              <a:t>             </a:t>
            </a:r>
            <a:r>
              <a:rPr lang="zh-CN" altLang="en-US" dirty="0"/>
              <a:t>进位转移指令</a:t>
            </a:r>
            <a:r>
              <a:rPr lang="en-US" altLang="zh-CN" dirty="0"/>
              <a:t>JC/JNC</a:t>
            </a:r>
            <a:r>
              <a:rPr lang="zh-CN" altLang="en-US" dirty="0"/>
              <a:t>会使用该标记位。</a:t>
            </a:r>
            <a:endParaRPr lang="en-US" altLang="zh-CN" dirty="0"/>
          </a:p>
          <a:p>
            <a:r>
              <a:rPr lang="zh-CN" altLang="en-US" dirty="0"/>
              <a:t>类似副产品还有很多，比如溢出、大于小于等于等标记位，在条件转移指令中会大量使用，如</a:t>
            </a:r>
            <a:r>
              <a:rPr lang="en-US" altLang="zh-CN" dirty="0"/>
              <a:t>JO</a:t>
            </a:r>
            <a:r>
              <a:rPr lang="zh-CN" altLang="en-US" dirty="0"/>
              <a:t>等。</a:t>
            </a:r>
          </a:p>
        </p:txBody>
      </p:sp>
    </p:spTree>
    <p:extLst>
      <p:ext uri="{BB962C8B-B14F-4D97-AF65-F5344CB8AC3E}">
        <p14:creationId xmlns:p14="http://schemas.microsoft.com/office/powerpoint/2010/main" val="1534180503"/>
      </p:ext>
    </p:extLst>
  </p:cSld>
  <p:clrMapOvr>
    <a:masterClrMapping/>
  </p:clrMapOvr>
  <p:transition spd="slow">
    <p:blinds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DDFCDEF-B61B-4F1C-BFF7-F171D228E378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宋体" charset="-122"/>
              <a:cs typeface="+mn-cs"/>
            </a:endParaRP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93675"/>
            <a:ext cx="7670800" cy="661988"/>
          </a:xfrm>
        </p:spPr>
        <p:txBody>
          <a:bodyPr/>
          <a:lstStyle/>
          <a:p>
            <a:pPr eaLnBrk="1" hangingPunct="1"/>
            <a:r>
              <a:rPr lang="en-US" altLang="zh-CN" dirty="0">
                <a:solidFill>
                  <a:srgbClr val="800000"/>
                </a:solidFill>
                <a:cs typeface="隶书" pitchFamily="49" charset="-122"/>
              </a:rPr>
              <a:t>ALU</a:t>
            </a:r>
            <a:r>
              <a:rPr lang="zh-CN" altLang="en-US" dirty="0">
                <a:solidFill>
                  <a:srgbClr val="800000"/>
                </a:solidFill>
                <a:cs typeface="隶书" pitchFamily="49" charset="-122"/>
              </a:rPr>
              <a:t>：逻辑运算单元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4B5131-04DF-44F3-B9F4-B1B997176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66" y="985292"/>
            <a:ext cx="7424792" cy="239555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5F5154B-FE68-4CD6-BB5B-65ADC8B09813}"/>
              </a:ext>
            </a:extLst>
          </p:cNvPr>
          <p:cNvSpPr txBox="1"/>
          <p:nvPr/>
        </p:nvSpPr>
        <p:spPr>
          <a:xfrm>
            <a:off x="535374" y="3649588"/>
            <a:ext cx="79303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区别：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a</a:t>
            </a:r>
            <a:r>
              <a:rPr lang="zh-CN" altLang="en-US" dirty="0"/>
              <a:t>）：单总线结构，所有部件都通过一条内部总线传递信息；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b</a:t>
            </a:r>
            <a:r>
              <a:rPr lang="zh-CN" altLang="en-US" dirty="0"/>
              <a:t>）：双总线结构，用两条总线传送操作数，结果通过其中一条总线传送；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c</a:t>
            </a:r>
            <a:r>
              <a:rPr lang="zh-CN" altLang="en-US" dirty="0"/>
              <a:t>）：三总线结构，用两条总线传送操作数，第三条总线传送结果；</a:t>
            </a:r>
          </a:p>
        </p:txBody>
      </p:sp>
    </p:spTree>
    <p:extLst>
      <p:ext uri="{BB962C8B-B14F-4D97-AF65-F5344CB8AC3E}">
        <p14:creationId xmlns:p14="http://schemas.microsoft.com/office/powerpoint/2010/main" val="1715766868"/>
      </p:ext>
    </p:extLst>
  </p:cSld>
  <p:clrMapOvr>
    <a:masterClrMapping/>
  </p:clrMapOvr>
  <p:transition spd="slow">
    <p:blinds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93675"/>
            <a:ext cx="7670800" cy="661988"/>
          </a:xfrm>
        </p:spPr>
        <p:txBody>
          <a:bodyPr/>
          <a:lstStyle/>
          <a:p>
            <a:pPr eaLnBrk="1" hangingPunct="1"/>
            <a:r>
              <a:rPr lang="en-US" altLang="zh-CN" dirty="0">
                <a:solidFill>
                  <a:srgbClr val="800000"/>
                </a:solidFill>
                <a:latin typeface="+mn-lt"/>
                <a:cs typeface="隶书" pitchFamily="49" charset="-122"/>
              </a:rPr>
              <a:t>3. </a:t>
            </a:r>
            <a:r>
              <a:rPr lang="zh-CN" altLang="en-US" dirty="0">
                <a:solidFill>
                  <a:srgbClr val="800000"/>
                </a:solidFill>
                <a:cs typeface="隶书" pitchFamily="49" charset="-122"/>
              </a:rPr>
              <a:t>总线接口单元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114" y="1057300"/>
            <a:ext cx="7920037" cy="3429000"/>
          </a:xfrm>
        </p:spPr>
        <p:txBody>
          <a:bodyPr/>
          <a:lstStyle/>
          <a:p>
            <a:pPr eaLnBrk="1" hangingPunct="1">
              <a:spcAft>
                <a:spcPct val="25000"/>
              </a:spcAft>
            </a:pPr>
            <a:r>
              <a:rPr lang="zh-CN" altLang="en-US" u="sng" dirty="0"/>
              <a:t>功能：</a:t>
            </a:r>
          </a:p>
          <a:p>
            <a:pPr lvl="1" eaLnBrk="1" hangingPunct="1">
              <a:spcAft>
                <a:spcPct val="0"/>
              </a:spcAft>
            </a:pPr>
            <a:r>
              <a:rPr lang="zh-CN" altLang="en-US" dirty="0"/>
              <a:t>从内存中取指令到指令预取队列</a:t>
            </a:r>
          </a:p>
          <a:p>
            <a:pPr lvl="2" eaLnBrk="1" hangingPunct="1">
              <a:spcAft>
                <a:spcPct val="0"/>
              </a:spcAft>
            </a:pPr>
            <a:r>
              <a:rPr lang="zh-CN" altLang="en-US" dirty="0"/>
              <a:t>指令预取队列是并行流水线工作的基础</a:t>
            </a:r>
            <a:endParaRPr lang="en-US" altLang="zh-CN" dirty="0"/>
          </a:p>
          <a:p>
            <a:pPr lvl="1" eaLnBrk="1" hangingPunct="1">
              <a:spcBef>
                <a:spcPts val="1200"/>
              </a:spcBef>
              <a:spcAft>
                <a:spcPct val="0"/>
              </a:spcAft>
            </a:pPr>
            <a:r>
              <a:rPr lang="zh-CN" altLang="en-US" dirty="0"/>
              <a:t>负责与内存或输入/输出接口之间的数据传送</a:t>
            </a:r>
          </a:p>
          <a:p>
            <a:pPr lvl="1" eaLnBrk="1" hangingPunct="1">
              <a:spcBef>
                <a:spcPts val="1200"/>
              </a:spcBef>
              <a:spcAft>
                <a:spcPct val="0"/>
              </a:spcAft>
            </a:pPr>
            <a:r>
              <a:rPr lang="zh-CN" altLang="en-US" dirty="0"/>
              <a:t>在执行转移程序时，</a:t>
            </a:r>
            <a:r>
              <a:rPr lang="en-US" altLang="zh-CN" dirty="0"/>
              <a:t>BIU</a:t>
            </a:r>
            <a:r>
              <a:rPr lang="zh-CN" altLang="en-US" dirty="0"/>
              <a:t>使指令预取队列复位，从指定的新地址取指令，并立即传给执行单元执行。</a:t>
            </a:r>
          </a:p>
        </p:txBody>
      </p:sp>
    </p:spTree>
    <p:extLst>
      <p:ext uri="{BB962C8B-B14F-4D97-AF65-F5344CB8AC3E}">
        <p14:creationId xmlns:p14="http://schemas.microsoft.com/office/powerpoint/2010/main" val="3711742653"/>
      </p:ext>
    </p:extLst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2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2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27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074">
            <a:extLst>
              <a:ext uri="{FF2B5EF4-FFF2-40B4-BE49-F238E27FC236}">
                <a16:creationId xmlns:a16="http://schemas.microsoft.com/office/drawing/2014/main" id="{F25E41F4-7042-4E9C-9871-4E702F327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0104" y="37042"/>
            <a:ext cx="6477000" cy="952500"/>
          </a:xfrm>
        </p:spPr>
        <p:txBody>
          <a:bodyPr/>
          <a:lstStyle/>
          <a:p>
            <a:pPr eaLnBrk="1" hangingPunct="1"/>
            <a:r>
              <a:rPr lang="zh-CN" altLang="en-US" sz="3333"/>
              <a:t>第二章   微处理器及总线</a:t>
            </a:r>
          </a:p>
        </p:txBody>
      </p:sp>
      <p:sp>
        <p:nvSpPr>
          <p:cNvPr id="9219" name="Rectangle 3075">
            <a:extLst>
              <a:ext uri="{FF2B5EF4-FFF2-40B4-BE49-F238E27FC236}">
                <a16:creationId xmlns:a16="http://schemas.microsoft.com/office/drawing/2014/main" id="{674331D9-2625-42A8-A1A6-D3747CAA54F8}"/>
              </a:ext>
            </a:extLst>
          </p:cNvPr>
          <p:cNvSpPr>
            <a:spLocks noGrp="1"/>
          </p:cNvSpPr>
          <p:nvPr>
            <p:ph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sz="3000">
                <a:latin typeface="宋体" panose="02010600030101010101" pitchFamily="2" charset="-122"/>
              </a:rPr>
              <a:t>微处理器概述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3000">
                <a:solidFill>
                  <a:srgbClr val="240AE2"/>
                </a:solidFill>
                <a:latin typeface="宋体" panose="02010600030101010101" pitchFamily="2" charset="-122"/>
              </a:rPr>
              <a:t>8088</a:t>
            </a:r>
            <a:r>
              <a:rPr lang="zh-CN" altLang="en-US" sz="3000">
                <a:solidFill>
                  <a:srgbClr val="240AE2"/>
                </a:solidFill>
                <a:latin typeface="宋体" panose="02010600030101010101" pitchFamily="2" charset="-122"/>
              </a:rPr>
              <a:t>微处理器的特点、引线及结构</a:t>
            </a:r>
            <a:r>
              <a:rPr lang="zh-CN" altLang="en-US" sz="3000">
                <a:latin typeface="宋体" panose="02010600030101010101" pitchFamily="2" charset="-122"/>
              </a:rPr>
              <a:t>；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3000">
                <a:latin typeface="宋体" panose="02010600030101010101" pitchFamily="2" charset="-122"/>
              </a:rPr>
              <a:t>总线的一般概念；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3000" baseline="30000">
                <a:solidFill>
                  <a:srgbClr val="FF0000"/>
                </a:solidFill>
                <a:latin typeface="宋体" panose="02010600030101010101" pitchFamily="2" charset="-122"/>
              </a:rPr>
              <a:t>*</a:t>
            </a:r>
            <a:r>
              <a:rPr lang="en-US" altLang="zh-CN" sz="3000">
                <a:solidFill>
                  <a:srgbClr val="FF0000"/>
                </a:solidFill>
                <a:latin typeface="宋体" panose="02010600030101010101" pitchFamily="2" charset="-122"/>
              </a:rPr>
              <a:t>80386</a:t>
            </a:r>
            <a:r>
              <a:rPr lang="zh-CN" altLang="en-US" sz="3000">
                <a:solidFill>
                  <a:srgbClr val="FF0000"/>
                </a:solidFill>
                <a:latin typeface="宋体" panose="02010600030101010101" pitchFamily="2" charset="-122"/>
              </a:rPr>
              <a:t>微处理器的特点及结构；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3000" baseline="30000">
                <a:solidFill>
                  <a:srgbClr val="FF0000"/>
                </a:solidFill>
                <a:latin typeface="宋体" panose="02010600030101010101" pitchFamily="2" charset="-122"/>
              </a:rPr>
              <a:t>*</a:t>
            </a:r>
            <a:r>
              <a:rPr lang="en-US" altLang="zh-CN" sz="3000">
                <a:solidFill>
                  <a:srgbClr val="FF0000"/>
                </a:solidFill>
                <a:latin typeface="宋体" panose="02010600030101010101" pitchFamily="2" charset="-122"/>
              </a:rPr>
              <a:t>Pentium 4</a:t>
            </a:r>
            <a:r>
              <a:rPr lang="zh-CN" altLang="en-US" sz="3000">
                <a:solidFill>
                  <a:srgbClr val="FF0000"/>
                </a:solidFill>
                <a:latin typeface="宋体" panose="02010600030101010101" pitchFamily="2" charset="-122"/>
              </a:rPr>
              <a:t>微处理器中的新技术。</a:t>
            </a:r>
            <a:endParaRPr lang="zh-CN" altLang="en-US" sz="3333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93675"/>
            <a:ext cx="7670800" cy="661988"/>
          </a:xfrm>
        </p:spPr>
        <p:txBody>
          <a:bodyPr/>
          <a:lstStyle/>
          <a:p>
            <a:pPr eaLnBrk="1" hangingPunct="1"/>
            <a:r>
              <a:rPr lang="en-US" altLang="zh-CN" dirty="0">
                <a:solidFill>
                  <a:srgbClr val="800000"/>
                </a:solidFill>
                <a:latin typeface="+mn-lt"/>
                <a:cs typeface="隶书" pitchFamily="49" charset="-122"/>
              </a:rPr>
              <a:t>3. </a:t>
            </a:r>
            <a:r>
              <a:rPr lang="zh-CN" altLang="en-US" dirty="0">
                <a:solidFill>
                  <a:srgbClr val="800000"/>
                </a:solidFill>
                <a:cs typeface="隶书" pitchFamily="49" charset="-122"/>
              </a:rPr>
              <a:t>总线接口单元</a:t>
            </a:r>
            <a:r>
              <a:rPr lang="en-US" altLang="zh-CN" dirty="0">
                <a:solidFill>
                  <a:srgbClr val="800000"/>
                </a:solidFill>
                <a:cs typeface="隶书" pitchFamily="49" charset="-122"/>
              </a:rPr>
              <a:t>——</a:t>
            </a:r>
            <a:r>
              <a:rPr lang="zh-CN" altLang="en-US" dirty="0">
                <a:solidFill>
                  <a:srgbClr val="800000"/>
                </a:solidFill>
                <a:cs typeface="隶书" pitchFamily="49" charset="-122"/>
              </a:rPr>
              <a:t>流水线原理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FC7332-704B-41C6-83D7-8D2B64609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258" y="985292"/>
            <a:ext cx="5081625" cy="14239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B66FE6C-6713-47AC-9503-3DA487E76C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282" y="2785492"/>
            <a:ext cx="5148300" cy="264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345660"/>
      </p:ext>
    </p:extLst>
  </p:cSld>
  <p:clrMapOvr>
    <a:masterClrMapping/>
  </p:clrMapOvr>
  <p:transition spd="slow">
    <p:blinds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fld id="{F9ADF92F-577E-4351-BCC5-64A5876C1D00}" type="slidenum">
              <a:rPr lang="zh-CN" altLang="en-US" sz="1400" b="0" smtClean="0">
                <a:solidFill>
                  <a:schemeClr val="bg2"/>
                </a:solidFill>
                <a:ea typeface="宋体" charset="-122"/>
              </a:rPr>
              <a:pPr/>
              <a:t>21</a:t>
            </a:fld>
            <a:endParaRPr lang="en-US" altLang="zh-CN" sz="1400" b="0">
              <a:solidFill>
                <a:schemeClr val="bg2"/>
              </a:solidFill>
              <a:ea typeface="宋体" charset="-122"/>
            </a:endParaRPr>
          </a:p>
        </p:txBody>
      </p:sp>
      <p:sp>
        <p:nvSpPr>
          <p:cNvPr id="48131" name="Rectangle 4"/>
          <p:cNvSpPr>
            <a:spLocks noGrp="1" noChangeArrowheads="1"/>
          </p:cNvSpPr>
          <p:nvPr>
            <p:ph type="ctrTitle"/>
          </p:nvPr>
        </p:nvSpPr>
        <p:spPr>
          <a:xfrm>
            <a:off x="744538" y="1398588"/>
            <a:ext cx="7583487" cy="1458912"/>
          </a:xfrm>
        </p:spPr>
        <p:txBody>
          <a:bodyPr/>
          <a:lstStyle/>
          <a:p>
            <a:pPr algn="ctr" eaLnBrk="1" hangingPunct="1"/>
            <a:r>
              <a:rPr lang="zh-CN" altLang="en-US" sz="3600" dirty="0">
                <a:solidFill>
                  <a:srgbClr val="99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隶书" pitchFamily="49" charset="-122"/>
              </a:rPr>
              <a:t>五、实模式存储器寻址</a:t>
            </a:r>
          </a:p>
        </p:txBody>
      </p:sp>
    </p:spTree>
    <p:extLst>
      <p:ext uri="{BB962C8B-B14F-4D97-AF65-F5344CB8AC3E}">
        <p14:creationId xmlns:p14="http://schemas.microsoft.com/office/powerpoint/2010/main" val="3317175790"/>
      </p:ext>
    </p:extLst>
  </p:cSld>
  <p:clrMapOvr>
    <a:masterClrMapping/>
  </p:clrMapOvr>
  <p:transition spd="slow">
    <p:blinds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114" y="1403524"/>
            <a:ext cx="6552728" cy="661888"/>
          </a:xfrm>
        </p:spPr>
        <p:txBody>
          <a:bodyPr/>
          <a:lstStyle/>
          <a:p>
            <a:r>
              <a:rPr lang="zh-CN" altLang="en-US" sz="3200" dirty="0">
                <a:solidFill>
                  <a:srgbClr val="990000"/>
                </a:solidFill>
              </a:rPr>
              <a:t>实地址模式下的内存地址变换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CBB4C9-A9DF-42D2-BE77-D7D4685F610B}" type="slidenum">
              <a:rPr lang="zh-CN" altLang="en-US" smtClean="0"/>
              <a:pPr>
                <a:defRPr/>
              </a:pPr>
              <a:t>22</a:t>
            </a:fld>
            <a:endParaRPr lang="en-US" altLang="zh-CN"/>
          </a:p>
        </p:txBody>
      </p:sp>
      <p:grpSp>
        <p:nvGrpSpPr>
          <p:cNvPr id="5" name="组合 4"/>
          <p:cNvGrpSpPr/>
          <p:nvPr/>
        </p:nvGrpSpPr>
        <p:grpSpPr>
          <a:xfrm>
            <a:off x="2603077" y="2641476"/>
            <a:ext cx="2846058" cy="1356742"/>
            <a:chOff x="2603077" y="3847262"/>
            <a:chExt cx="2846058" cy="1356742"/>
          </a:xfrm>
        </p:grpSpPr>
        <p:sp>
          <p:nvSpPr>
            <p:cNvPr id="6" name="TextBox 5"/>
            <p:cNvSpPr txBox="1"/>
            <p:nvPr/>
          </p:nvSpPr>
          <p:spPr>
            <a:xfrm>
              <a:off x="2603077" y="4135294"/>
              <a:ext cx="1969493" cy="8509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anose="02010609060101010101" pitchFamily="49" charset="-122"/>
                  <a:ea typeface="黑体" panose="02010609060101010101" pitchFamily="49" charset="-122"/>
                </a:rPr>
                <a:t>程序如何由外存进入内存</a:t>
              </a:r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30020">
              <a:off x="4431578" y="3847262"/>
              <a:ext cx="1017557" cy="13567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55521212"/>
      </p:ext>
    </p:extLst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>
          <a:xfrm>
            <a:off x="320675" y="190500"/>
            <a:ext cx="5046663" cy="682625"/>
          </a:xfrm>
        </p:spPr>
        <p:txBody>
          <a:bodyPr/>
          <a:lstStyle/>
          <a:p>
            <a:r>
              <a:rPr lang="zh-CN" altLang="en-US">
                <a:latin typeface="华文行楷" pitchFamily="2" charset="-122"/>
                <a:ea typeface="华文行楷" pitchFamily="2" charset="-122"/>
                <a:cs typeface="隶书" pitchFamily="49" charset="-122"/>
              </a:rPr>
              <a:t>用户程序的处理过程</a:t>
            </a:r>
          </a:p>
        </p:txBody>
      </p:sp>
      <p:grpSp>
        <p:nvGrpSpPr>
          <p:cNvPr id="60419" name="组合 41"/>
          <p:cNvGrpSpPr>
            <a:grpSpLocks/>
          </p:cNvGrpSpPr>
          <p:nvPr/>
        </p:nvGrpSpPr>
        <p:grpSpPr bwMode="auto">
          <a:xfrm>
            <a:off x="257175" y="1206500"/>
            <a:ext cx="8401050" cy="3913188"/>
            <a:chOff x="139671" y="1357304"/>
            <a:chExt cx="8680480" cy="3593430"/>
          </a:xfrm>
        </p:grpSpPr>
        <p:sp>
          <p:nvSpPr>
            <p:cNvPr id="60427" name="Rectangle 3"/>
            <p:cNvSpPr>
              <a:spLocks noChangeArrowheads="1"/>
            </p:cNvSpPr>
            <p:nvPr/>
          </p:nvSpPr>
          <p:spPr bwMode="auto">
            <a:xfrm>
              <a:off x="827088" y="2032397"/>
              <a:ext cx="1008062" cy="323850"/>
            </a:xfrm>
            <a:prstGeom prst="rect">
              <a:avLst/>
            </a:prstGeom>
            <a:solidFill>
              <a:srgbClr val="33CCCC"/>
            </a:solidFill>
            <a:ln w="9525">
              <a:solidFill>
                <a:srgbClr val="33CCCC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kumimoji="1" lang="zh-CN" altLang="en-US" sz="2400">
                <a:latin typeface="Times New Roman" pitchFamily="18" charset="0"/>
              </a:endParaRPr>
            </a:p>
          </p:txBody>
        </p:sp>
        <p:sp>
          <p:nvSpPr>
            <p:cNvPr id="1132548" name="Rectangle 4"/>
            <p:cNvSpPr>
              <a:spLocks noChangeArrowheads="1"/>
            </p:cNvSpPr>
            <p:nvPr/>
          </p:nvSpPr>
          <p:spPr bwMode="auto">
            <a:xfrm>
              <a:off x="976225" y="2896720"/>
              <a:ext cx="859518" cy="351326"/>
            </a:xfrm>
            <a:prstGeom prst="rect">
              <a:avLst/>
            </a:prstGeom>
            <a:solidFill>
              <a:schemeClr val="accent5">
                <a:lumMod val="25000"/>
              </a:schemeClr>
            </a:solidFill>
            <a:ln w="9525">
              <a:solidFill>
                <a:srgbClr val="339966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132549" name="Rectangle 5"/>
            <p:cNvSpPr>
              <a:spLocks noChangeArrowheads="1"/>
            </p:cNvSpPr>
            <p:nvPr/>
          </p:nvSpPr>
          <p:spPr bwMode="auto">
            <a:xfrm>
              <a:off x="976225" y="3543975"/>
              <a:ext cx="859518" cy="354241"/>
            </a:xfrm>
            <a:prstGeom prst="rect">
              <a:avLst/>
            </a:prstGeom>
            <a:solidFill>
              <a:schemeClr val="accent5">
                <a:lumMod val="25000"/>
              </a:schemeClr>
            </a:solidFill>
            <a:ln w="9525">
              <a:solidFill>
                <a:srgbClr val="339966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0430" name="Line 6"/>
            <p:cNvSpPr>
              <a:spLocks noChangeShapeType="1"/>
            </p:cNvSpPr>
            <p:nvPr/>
          </p:nvSpPr>
          <p:spPr bwMode="auto">
            <a:xfrm>
              <a:off x="1835151" y="2194322"/>
              <a:ext cx="5762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431" name="Line 7"/>
            <p:cNvSpPr>
              <a:spLocks noChangeShapeType="1"/>
            </p:cNvSpPr>
            <p:nvPr/>
          </p:nvSpPr>
          <p:spPr bwMode="auto">
            <a:xfrm>
              <a:off x="2427288" y="2194323"/>
              <a:ext cx="0" cy="210621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432" name="Line 8"/>
            <p:cNvSpPr>
              <a:spLocks noChangeShapeType="1"/>
            </p:cNvSpPr>
            <p:nvPr/>
          </p:nvSpPr>
          <p:spPr bwMode="auto">
            <a:xfrm>
              <a:off x="1835151" y="3058716"/>
              <a:ext cx="5762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433" name="Line 9"/>
            <p:cNvSpPr>
              <a:spLocks noChangeShapeType="1"/>
            </p:cNvSpPr>
            <p:nvPr/>
          </p:nvSpPr>
          <p:spPr bwMode="auto">
            <a:xfrm>
              <a:off x="1835151" y="3706416"/>
              <a:ext cx="5762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434" name="Oval 10"/>
            <p:cNvSpPr>
              <a:spLocks noChangeArrowheads="1"/>
            </p:cNvSpPr>
            <p:nvPr/>
          </p:nvSpPr>
          <p:spPr bwMode="auto">
            <a:xfrm>
              <a:off x="2397125" y="3037285"/>
              <a:ext cx="71438" cy="53578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kumimoji="1" lang="zh-CN" altLang="en-US" sz="2400">
                <a:latin typeface="Times New Roman" pitchFamily="18" charset="0"/>
              </a:endParaRPr>
            </a:p>
          </p:txBody>
        </p:sp>
        <p:sp>
          <p:nvSpPr>
            <p:cNvPr id="60435" name="Oval 11"/>
            <p:cNvSpPr>
              <a:spLocks noChangeArrowheads="1"/>
            </p:cNvSpPr>
            <p:nvPr/>
          </p:nvSpPr>
          <p:spPr bwMode="auto">
            <a:xfrm>
              <a:off x="2397125" y="3674269"/>
              <a:ext cx="71438" cy="53579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kumimoji="1" lang="zh-CN" altLang="en-US" sz="2400">
                <a:latin typeface="Times New Roman" pitchFamily="18" charset="0"/>
              </a:endParaRPr>
            </a:p>
          </p:txBody>
        </p:sp>
        <p:sp>
          <p:nvSpPr>
            <p:cNvPr id="60436" name="Line 12"/>
            <p:cNvSpPr>
              <a:spLocks noChangeShapeType="1"/>
            </p:cNvSpPr>
            <p:nvPr/>
          </p:nvSpPr>
          <p:spPr bwMode="auto">
            <a:xfrm flipV="1">
              <a:off x="2441575" y="3133725"/>
              <a:ext cx="503238" cy="0"/>
            </a:xfrm>
            <a:prstGeom prst="line">
              <a:avLst/>
            </a:prstGeom>
            <a:noFill/>
            <a:ln w="22225">
              <a:solidFill>
                <a:srgbClr val="FF6600"/>
              </a:solidFill>
              <a:miter lim="800000"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132557" name="Rectangle 13"/>
            <p:cNvSpPr>
              <a:spLocks noChangeArrowheads="1"/>
            </p:cNvSpPr>
            <p:nvPr/>
          </p:nvSpPr>
          <p:spPr bwMode="auto">
            <a:xfrm>
              <a:off x="3054489" y="2852987"/>
              <a:ext cx="703689" cy="647255"/>
            </a:xfrm>
            <a:prstGeom prst="rect">
              <a:avLst/>
            </a:prstGeom>
            <a:solidFill>
              <a:schemeClr val="accent5">
                <a:lumMod val="25000"/>
              </a:schemeClr>
            </a:solidFill>
            <a:ln w="9525">
              <a:solidFill>
                <a:srgbClr val="339966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132558" name="Rectangle 14"/>
            <p:cNvSpPr>
              <a:spLocks noChangeArrowheads="1"/>
            </p:cNvSpPr>
            <p:nvPr/>
          </p:nvSpPr>
          <p:spPr bwMode="auto">
            <a:xfrm>
              <a:off x="4284716" y="2950659"/>
              <a:ext cx="1295839" cy="377565"/>
            </a:xfrm>
            <a:prstGeom prst="rect">
              <a:avLst/>
            </a:prstGeom>
            <a:solidFill>
              <a:schemeClr val="accent5">
                <a:lumMod val="25000"/>
              </a:schemeClr>
            </a:solidFill>
            <a:ln w="9525">
              <a:solidFill>
                <a:srgbClr val="339966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132559" name="Rectangle 15"/>
            <p:cNvSpPr>
              <a:spLocks noChangeArrowheads="1"/>
            </p:cNvSpPr>
            <p:nvPr/>
          </p:nvSpPr>
          <p:spPr bwMode="auto">
            <a:xfrm>
              <a:off x="6148099" y="2852987"/>
              <a:ext cx="705330" cy="647255"/>
            </a:xfrm>
            <a:prstGeom prst="rect">
              <a:avLst/>
            </a:prstGeom>
            <a:solidFill>
              <a:schemeClr val="accent5">
                <a:lumMod val="25000"/>
              </a:schemeClr>
            </a:solidFill>
            <a:ln w="9525">
              <a:solidFill>
                <a:srgbClr val="339966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60440" name="Rectangle 16"/>
            <p:cNvSpPr>
              <a:spLocks noChangeArrowheads="1"/>
            </p:cNvSpPr>
            <p:nvPr/>
          </p:nvSpPr>
          <p:spPr bwMode="auto">
            <a:xfrm>
              <a:off x="7667626" y="2605088"/>
              <a:ext cx="1152525" cy="1079897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kumimoji="1" lang="zh-CN" altLang="en-US" sz="2400">
                <a:latin typeface="Times New Roman" pitchFamily="18" charset="0"/>
              </a:endParaRPr>
            </a:p>
          </p:txBody>
        </p:sp>
        <p:sp>
          <p:nvSpPr>
            <p:cNvPr id="60441" name="Line 17"/>
            <p:cNvSpPr>
              <a:spLocks noChangeShapeType="1"/>
            </p:cNvSpPr>
            <p:nvPr/>
          </p:nvSpPr>
          <p:spPr bwMode="auto">
            <a:xfrm>
              <a:off x="7667625" y="1902619"/>
              <a:ext cx="0" cy="26467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442" name="Line 18"/>
            <p:cNvSpPr>
              <a:spLocks noChangeShapeType="1"/>
            </p:cNvSpPr>
            <p:nvPr/>
          </p:nvSpPr>
          <p:spPr bwMode="auto">
            <a:xfrm>
              <a:off x="8820150" y="1849041"/>
              <a:ext cx="0" cy="26467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443" name="Freeform 19"/>
            <p:cNvSpPr>
              <a:spLocks/>
            </p:cNvSpPr>
            <p:nvPr/>
          </p:nvSpPr>
          <p:spPr bwMode="auto">
            <a:xfrm>
              <a:off x="7667626" y="1669256"/>
              <a:ext cx="1152525" cy="323850"/>
            </a:xfrm>
            <a:custGeom>
              <a:avLst/>
              <a:gdLst>
                <a:gd name="T0" fmla="*/ 0 w 726"/>
                <a:gd name="T1" fmla="*/ 2147483647 h 272"/>
                <a:gd name="T2" fmla="*/ 2147483647 w 726"/>
                <a:gd name="T3" fmla="*/ 2147483647 h 272"/>
                <a:gd name="T4" fmla="*/ 2147483647 w 726"/>
                <a:gd name="T5" fmla="*/ 2147483647 h 272"/>
                <a:gd name="T6" fmla="*/ 2147483647 w 726"/>
                <a:gd name="T7" fmla="*/ 2147483647 h 2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6"/>
                <a:gd name="T13" fmla="*/ 0 h 272"/>
                <a:gd name="T14" fmla="*/ 726 w 726"/>
                <a:gd name="T15" fmla="*/ 272 h 2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6" h="272">
                  <a:moveTo>
                    <a:pt x="0" y="196"/>
                  </a:moveTo>
                  <a:cubicBezTo>
                    <a:pt x="117" y="234"/>
                    <a:pt x="235" y="272"/>
                    <a:pt x="318" y="242"/>
                  </a:cubicBezTo>
                  <a:cubicBezTo>
                    <a:pt x="401" y="212"/>
                    <a:pt x="431" y="30"/>
                    <a:pt x="499" y="15"/>
                  </a:cubicBezTo>
                  <a:cubicBezTo>
                    <a:pt x="567" y="0"/>
                    <a:pt x="688" y="128"/>
                    <a:pt x="726" y="151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444" name="Freeform 20"/>
            <p:cNvSpPr>
              <a:spLocks/>
            </p:cNvSpPr>
            <p:nvPr/>
          </p:nvSpPr>
          <p:spPr bwMode="auto">
            <a:xfrm>
              <a:off x="7667626" y="4300538"/>
              <a:ext cx="1152525" cy="323850"/>
            </a:xfrm>
            <a:custGeom>
              <a:avLst/>
              <a:gdLst>
                <a:gd name="T0" fmla="*/ 0 w 726"/>
                <a:gd name="T1" fmla="*/ 2147483647 h 272"/>
                <a:gd name="T2" fmla="*/ 2147483647 w 726"/>
                <a:gd name="T3" fmla="*/ 2147483647 h 272"/>
                <a:gd name="T4" fmla="*/ 2147483647 w 726"/>
                <a:gd name="T5" fmla="*/ 2147483647 h 272"/>
                <a:gd name="T6" fmla="*/ 2147483647 w 726"/>
                <a:gd name="T7" fmla="*/ 2147483647 h 27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26"/>
                <a:gd name="T13" fmla="*/ 0 h 272"/>
                <a:gd name="T14" fmla="*/ 726 w 726"/>
                <a:gd name="T15" fmla="*/ 272 h 27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26" h="272">
                  <a:moveTo>
                    <a:pt x="0" y="196"/>
                  </a:moveTo>
                  <a:cubicBezTo>
                    <a:pt x="117" y="234"/>
                    <a:pt x="235" y="272"/>
                    <a:pt x="318" y="242"/>
                  </a:cubicBezTo>
                  <a:cubicBezTo>
                    <a:pt x="401" y="212"/>
                    <a:pt x="431" y="30"/>
                    <a:pt x="499" y="15"/>
                  </a:cubicBezTo>
                  <a:cubicBezTo>
                    <a:pt x="567" y="0"/>
                    <a:pt x="688" y="128"/>
                    <a:pt x="726" y="151"/>
                  </a:cubicBez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445" name="Line 21"/>
            <p:cNvSpPr>
              <a:spLocks noChangeShapeType="1"/>
            </p:cNvSpPr>
            <p:nvPr/>
          </p:nvSpPr>
          <p:spPr bwMode="auto">
            <a:xfrm flipV="1">
              <a:off x="3779839" y="3144441"/>
              <a:ext cx="503237" cy="0"/>
            </a:xfrm>
            <a:prstGeom prst="line">
              <a:avLst/>
            </a:prstGeom>
            <a:noFill/>
            <a:ln w="22225">
              <a:solidFill>
                <a:srgbClr val="FF6600"/>
              </a:solidFill>
              <a:miter lim="800000"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446" name="Line 22"/>
            <p:cNvSpPr>
              <a:spLocks noChangeShapeType="1"/>
            </p:cNvSpPr>
            <p:nvPr/>
          </p:nvSpPr>
          <p:spPr bwMode="auto">
            <a:xfrm flipV="1">
              <a:off x="5581650" y="3144441"/>
              <a:ext cx="503238" cy="0"/>
            </a:xfrm>
            <a:prstGeom prst="line">
              <a:avLst/>
            </a:prstGeom>
            <a:noFill/>
            <a:ln w="22225">
              <a:solidFill>
                <a:srgbClr val="FF6600"/>
              </a:solidFill>
              <a:miter lim="800000"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447" name="Line 23"/>
            <p:cNvSpPr>
              <a:spLocks noChangeShapeType="1"/>
            </p:cNvSpPr>
            <p:nvPr/>
          </p:nvSpPr>
          <p:spPr bwMode="auto">
            <a:xfrm flipV="1">
              <a:off x="6868772" y="3144441"/>
              <a:ext cx="503237" cy="0"/>
            </a:xfrm>
            <a:prstGeom prst="line">
              <a:avLst/>
            </a:prstGeom>
            <a:noFill/>
            <a:ln w="22225">
              <a:solidFill>
                <a:srgbClr val="FF6600"/>
              </a:solidFill>
              <a:miter lim="800000"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0448" name="AutoShape 24"/>
            <p:cNvSpPr>
              <a:spLocks/>
            </p:cNvSpPr>
            <p:nvPr/>
          </p:nvSpPr>
          <p:spPr bwMode="auto">
            <a:xfrm>
              <a:off x="7480301" y="2647950"/>
              <a:ext cx="144463" cy="1026319"/>
            </a:xfrm>
            <a:prstGeom prst="leftBrace">
              <a:avLst>
                <a:gd name="adj1" fmla="val 78937"/>
                <a:gd name="adj2" fmla="val 50000"/>
              </a:avLst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kumimoji="1" lang="zh-CN" altLang="en-US" sz="2400">
                <a:latin typeface="Times New Roman" pitchFamily="18" charset="0"/>
              </a:endParaRPr>
            </a:p>
          </p:txBody>
        </p:sp>
        <p:sp>
          <p:nvSpPr>
            <p:cNvPr id="60449" name="Text Box 25"/>
            <p:cNvSpPr txBox="1">
              <a:spLocks noChangeArrowheads="1"/>
            </p:cNvSpPr>
            <p:nvPr/>
          </p:nvSpPr>
          <p:spPr bwMode="auto">
            <a:xfrm>
              <a:off x="7870826" y="1357304"/>
              <a:ext cx="720725" cy="310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zh-CN" altLang="en-US" sz="1600">
                  <a:solidFill>
                    <a:schemeClr val="tx1"/>
                  </a:solidFill>
                  <a:latin typeface="华文中宋" pitchFamily="2" charset="-122"/>
                  <a:ea typeface="华文中宋" pitchFamily="2" charset="-122"/>
                </a:rPr>
                <a:t>内存</a:t>
              </a:r>
            </a:p>
          </p:txBody>
        </p:sp>
        <p:sp>
          <p:nvSpPr>
            <p:cNvPr id="60450" name="Text Box 26"/>
            <p:cNvSpPr txBox="1">
              <a:spLocks noChangeArrowheads="1"/>
            </p:cNvSpPr>
            <p:nvPr/>
          </p:nvSpPr>
          <p:spPr bwMode="auto">
            <a:xfrm>
              <a:off x="6164732" y="2927738"/>
              <a:ext cx="661988" cy="480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kumimoji="1" lang="zh-CN" altLang="en-US" sz="1400">
                  <a:solidFill>
                    <a:schemeClr val="bg1"/>
                  </a:solidFill>
                  <a:latin typeface="华文中宋" pitchFamily="2" charset="-122"/>
                  <a:ea typeface="华文中宋" pitchFamily="2" charset="-122"/>
                </a:rPr>
                <a:t>装入程序</a:t>
              </a:r>
            </a:p>
          </p:txBody>
        </p:sp>
        <p:sp>
          <p:nvSpPr>
            <p:cNvPr id="1132571" name="Text Box 27"/>
            <p:cNvSpPr txBox="1">
              <a:spLocks noChangeArrowheads="1"/>
            </p:cNvSpPr>
            <p:nvPr/>
          </p:nvSpPr>
          <p:spPr bwMode="auto">
            <a:xfrm>
              <a:off x="4376572" y="3006054"/>
              <a:ext cx="1043232" cy="282809"/>
            </a:xfrm>
            <a:prstGeom prst="rect">
              <a:avLst/>
            </a:prstGeom>
            <a:solidFill>
              <a:schemeClr val="accent5">
                <a:lumMod val="25000"/>
              </a:schemeClr>
            </a:solidFill>
            <a:ln>
              <a:noFill/>
            </a:ln>
            <a:effectLst/>
            <a:ex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zh-CN" altLang="en-US" sz="1400" b="1" dirty="0">
                  <a:solidFill>
                    <a:schemeClr val="bg1"/>
                  </a:solidFill>
                  <a:latin typeface="华文中宋" pitchFamily="2" charset="-122"/>
                  <a:ea typeface="华文中宋" pitchFamily="2" charset="-122"/>
                </a:rPr>
                <a:t>装入模块</a:t>
              </a:r>
            </a:p>
          </p:txBody>
        </p:sp>
        <p:sp>
          <p:nvSpPr>
            <p:cNvPr id="60452" name="Text Box 28"/>
            <p:cNvSpPr txBox="1">
              <a:spLocks noChangeArrowheads="1"/>
            </p:cNvSpPr>
            <p:nvPr/>
          </p:nvSpPr>
          <p:spPr bwMode="auto">
            <a:xfrm>
              <a:off x="3054363" y="2926046"/>
              <a:ext cx="688980" cy="480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kumimoji="1" lang="zh-CN" altLang="en-US" sz="1400">
                  <a:solidFill>
                    <a:schemeClr val="bg1"/>
                  </a:solidFill>
                  <a:latin typeface="华文中宋" pitchFamily="2" charset="-122"/>
                  <a:ea typeface="华文中宋" pitchFamily="2" charset="-122"/>
                </a:rPr>
                <a:t>链接程序</a:t>
              </a:r>
            </a:p>
          </p:txBody>
        </p:sp>
        <p:sp>
          <p:nvSpPr>
            <p:cNvPr id="60453" name="Text Box 29"/>
            <p:cNvSpPr txBox="1">
              <a:spLocks noChangeArrowheads="1"/>
            </p:cNvSpPr>
            <p:nvPr/>
          </p:nvSpPr>
          <p:spPr bwMode="auto">
            <a:xfrm>
              <a:off x="139671" y="1928808"/>
              <a:ext cx="360363" cy="2466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zh-CN" altLang="en-US" sz="1400">
                  <a:solidFill>
                    <a:schemeClr val="tx1"/>
                  </a:solidFill>
                  <a:latin typeface="华文中宋" pitchFamily="2" charset="-122"/>
                  <a:ea typeface="华文中宋" pitchFamily="2" charset="-122"/>
                </a:rPr>
                <a:t>由编译程序产生的目标模块</a:t>
              </a:r>
            </a:p>
          </p:txBody>
        </p:sp>
        <p:sp>
          <p:nvSpPr>
            <p:cNvPr id="60454" name="AutoShape 30"/>
            <p:cNvSpPr>
              <a:spLocks/>
            </p:cNvSpPr>
            <p:nvPr/>
          </p:nvSpPr>
          <p:spPr bwMode="auto">
            <a:xfrm>
              <a:off x="539751" y="2786065"/>
              <a:ext cx="246035" cy="1621630"/>
            </a:xfrm>
            <a:prstGeom prst="leftBrace">
              <a:avLst>
                <a:gd name="adj1" fmla="val 103840"/>
                <a:gd name="adj2" fmla="val 50000"/>
              </a:avLst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kumimoji="1" lang="zh-CN" altLang="en-US" sz="2400">
                <a:latin typeface="Times New Roman" pitchFamily="18" charset="0"/>
              </a:endParaRPr>
            </a:p>
          </p:txBody>
        </p:sp>
        <p:sp>
          <p:nvSpPr>
            <p:cNvPr id="60455" name="Text Box 31"/>
            <p:cNvSpPr txBox="1">
              <a:spLocks noChangeArrowheads="1"/>
            </p:cNvSpPr>
            <p:nvPr/>
          </p:nvSpPr>
          <p:spPr bwMode="auto">
            <a:xfrm>
              <a:off x="1187450" y="3975497"/>
              <a:ext cx="503238" cy="423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en-US" altLang="zh-CN" sz="2400">
                  <a:solidFill>
                    <a:schemeClr val="tx1"/>
                  </a:solidFill>
                  <a:latin typeface="宋体" charset="-122"/>
                  <a:ea typeface="宋体" charset="-122"/>
                </a:rPr>
                <a:t>┇</a:t>
              </a:r>
            </a:p>
          </p:txBody>
        </p:sp>
        <p:sp>
          <p:nvSpPr>
            <p:cNvPr id="60456" name="Text Box 32"/>
            <p:cNvSpPr txBox="1">
              <a:spLocks noChangeArrowheads="1"/>
            </p:cNvSpPr>
            <p:nvPr/>
          </p:nvSpPr>
          <p:spPr bwMode="auto">
            <a:xfrm>
              <a:off x="900113" y="2053829"/>
              <a:ext cx="936625" cy="282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zh-CN" altLang="en-US" sz="1400">
                  <a:solidFill>
                    <a:schemeClr val="tx1"/>
                  </a:solidFill>
                  <a:latin typeface="华文中宋" pitchFamily="2" charset="-122"/>
                  <a:ea typeface="华文中宋" pitchFamily="2" charset="-122"/>
                </a:rPr>
                <a:t>库函数</a:t>
              </a:r>
            </a:p>
          </p:txBody>
        </p:sp>
        <p:sp>
          <p:nvSpPr>
            <p:cNvPr id="60457" name="AutoShape 33"/>
            <p:cNvSpPr>
              <a:spLocks/>
            </p:cNvSpPr>
            <p:nvPr/>
          </p:nvSpPr>
          <p:spPr bwMode="auto">
            <a:xfrm rot="-5400000">
              <a:off x="1574801" y="3859213"/>
              <a:ext cx="161925" cy="1368425"/>
            </a:xfrm>
            <a:prstGeom prst="leftBrace">
              <a:avLst>
                <a:gd name="adj1" fmla="val 52819"/>
                <a:gd name="adj2" fmla="val 50000"/>
              </a:avLst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kumimoji="1" lang="zh-CN" altLang="en-US" sz="2400">
                <a:latin typeface="Times New Roman" pitchFamily="18" charset="0"/>
              </a:endParaRPr>
            </a:p>
          </p:txBody>
        </p:sp>
        <p:sp>
          <p:nvSpPr>
            <p:cNvPr id="60458" name="Text Box 34"/>
            <p:cNvSpPr txBox="1">
              <a:spLocks noChangeArrowheads="1"/>
            </p:cNvSpPr>
            <p:nvPr/>
          </p:nvSpPr>
          <p:spPr bwMode="auto">
            <a:xfrm>
              <a:off x="1265214" y="4639866"/>
              <a:ext cx="792162" cy="310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kumimoji="1" lang="zh-CN" altLang="en-US" sz="1600">
                  <a:solidFill>
                    <a:schemeClr val="tx1"/>
                  </a:solidFill>
                  <a:latin typeface="华文楷体" pitchFamily="2" charset="-122"/>
                  <a:ea typeface="华文楷体" pitchFamily="2" charset="-122"/>
                </a:rPr>
                <a:t>编译</a:t>
              </a:r>
            </a:p>
          </p:txBody>
        </p:sp>
        <p:sp>
          <p:nvSpPr>
            <p:cNvPr id="60459" name="Text Box 35"/>
            <p:cNvSpPr txBox="1">
              <a:spLocks noChangeArrowheads="1"/>
            </p:cNvSpPr>
            <p:nvPr/>
          </p:nvSpPr>
          <p:spPr bwMode="auto">
            <a:xfrm>
              <a:off x="3711551" y="3774282"/>
              <a:ext cx="865188" cy="310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kumimoji="1" lang="zh-CN" altLang="en-US" sz="1600">
                  <a:solidFill>
                    <a:schemeClr val="tx1"/>
                  </a:solidFill>
                  <a:latin typeface="华文楷体" pitchFamily="2" charset="-122"/>
                  <a:ea typeface="华文楷体" pitchFamily="2" charset="-122"/>
                </a:rPr>
                <a:t>链接</a:t>
              </a:r>
            </a:p>
          </p:txBody>
        </p:sp>
        <p:sp>
          <p:nvSpPr>
            <p:cNvPr id="60460" name="Text Box 36"/>
            <p:cNvSpPr txBox="1">
              <a:spLocks noChangeArrowheads="1"/>
            </p:cNvSpPr>
            <p:nvPr/>
          </p:nvSpPr>
          <p:spPr bwMode="auto">
            <a:xfrm>
              <a:off x="6357950" y="3830241"/>
              <a:ext cx="792162" cy="310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kumimoji="1" lang="zh-CN" altLang="en-US" sz="1600">
                  <a:solidFill>
                    <a:schemeClr val="tx1"/>
                  </a:solidFill>
                  <a:latin typeface="华文楷体" pitchFamily="2" charset="-122"/>
                  <a:ea typeface="华文楷体" pitchFamily="2" charset="-122"/>
                </a:rPr>
                <a:t>装入</a:t>
              </a:r>
            </a:p>
          </p:txBody>
        </p:sp>
        <p:sp>
          <p:nvSpPr>
            <p:cNvPr id="60461" name="AutoShape 37"/>
            <p:cNvSpPr>
              <a:spLocks/>
            </p:cNvSpPr>
            <p:nvPr/>
          </p:nvSpPr>
          <p:spPr bwMode="auto">
            <a:xfrm rot="-5400000">
              <a:off x="4031655" y="2715220"/>
              <a:ext cx="215504" cy="1871663"/>
            </a:xfrm>
            <a:prstGeom prst="leftBrace">
              <a:avLst>
                <a:gd name="adj1" fmla="val 54282"/>
                <a:gd name="adj2" fmla="val 50000"/>
              </a:avLst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kumimoji="1" lang="zh-CN" altLang="en-US" sz="2400">
                <a:latin typeface="Times New Roman" pitchFamily="18" charset="0"/>
              </a:endParaRPr>
            </a:p>
          </p:txBody>
        </p:sp>
        <p:sp>
          <p:nvSpPr>
            <p:cNvPr id="60462" name="AutoShape 38"/>
            <p:cNvSpPr>
              <a:spLocks/>
            </p:cNvSpPr>
            <p:nvPr/>
          </p:nvSpPr>
          <p:spPr bwMode="auto">
            <a:xfrm rot="-5400000">
              <a:off x="6641911" y="2930731"/>
              <a:ext cx="170252" cy="1595429"/>
            </a:xfrm>
            <a:prstGeom prst="leftBrace">
              <a:avLst>
                <a:gd name="adj1" fmla="val 52799"/>
                <a:gd name="adj2" fmla="val 50000"/>
              </a:avLst>
            </a:prstGeom>
            <a:noFill/>
            <a:ln w="222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kumimoji="1" lang="zh-CN" altLang="en-US" sz="2400">
                <a:latin typeface="Times New Roman" pitchFamily="18" charset="0"/>
              </a:endParaRPr>
            </a:p>
          </p:txBody>
        </p:sp>
      </p:grpSp>
      <p:sp>
        <p:nvSpPr>
          <p:cNvPr id="1132583" name="Oval 39"/>
          <p:cNvSpPr>
            <a:spLocks noChangeArrowheads="1"/>
          </p:cNvSpPr>
          <p:nvPr/>
        </p:nvSpPr>
        <p:spPr bwMode="auto">
          <a:xfrm>
            <a:off x="5646738" y="2141538"/>
            <a:ext cx="3189287" cy="2160587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1254" tIns="40627" rIns="81254" bIns="40627" anchor="ctr"/>
          <a:lstStyle/>
          <a:p>
            <a:endParaRPr kumimoji="1" lang="zh-CN" altLang="en-US" sz="2400">
              <a:latin typeface="Times New Roman" pitchFamily="18" charset="0"/>
            </a:endParaRPr>
          </a:p>
        </p:txBody>
      </p:sp>
      <p:sp>
        <p:nvSpPr>
          <p:cNvPr id="43" name="Oval 39"/>
          <p:cNvSpPr>
            <a:spLocks noChangeArrowheads="1"/>
          </p:cNvSpPr>
          <p:nvPr/>
        </p:nvSpPr>
        <p:spPr bwMode="auto">
          <a:xfrm>
            <a:off x="2647950" y="2349500"/>
            <a:ext cx="3024188" cy="1903413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1254" tIns="40627" rIns="81254" bIns="40627" anchor="ctr"/>
          <a:lstStyle/>
          <a:p>
            <a:endParaRPr kumimoji="1" lang="zh-CN" altLang="en-US" sz="2400">
              <a:latin typeface="Times New Roman" pitchFamily="18" charset="0"/>
            </a:endParaRPr>
          </a:p>
        </p:txBody>
      </p:sp>
      <p:cxnSp>
        <p:nvCxnSpPr>
          <p:cNvPr id="3" name="直接箭头连接符 2"/>
          <p:cNvCxnSpPr>
            <a:cxnSpLocks noChangeShapeType="1"/>
            <a:stCxn id="60458" idx="3"/>
          </p:cNvCxnSpPr>
          <p:nvPr/>
        </p:nvCxnSpPr>
        <p:spPr bwMode="auto">
          <a:xfrm>
            <a:off x="2112963" y="4951413"/>
            <a:ext cx="520700" cy="147637"/>
          </a:xfrm>
          <a:prstGeom prst="straightConnector1">
            <a:avLst/>
          </a:prstGeom>
          <a:noFill/>
          <a:ln w="25400" cap="sq" algn="ctr">
            <a:solidFill>
              <a:srgbClr val="FF00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2633663" y="4945063"/>
            <a:ext cx="6202362" cy="32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254" tIns="40627" rIns="81254" bIns="40627"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r>
              <a:rPr kumimoji="1" lang="zh-CN" altLang="en-US" sz="16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将各种程序语言编写的程序转换成</a:t>
            </a:r>
            <a:r>
              <a:rPr kumimoji="1" lang="en-US" altLang="zh-CN" sz="16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0</a:t>
            </a:r>
            <a:r>
              <a:rPr kumimoji="1" lang="zh-CN" altLang="en-US" sz="16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和</a:t>
            </a:r>
            <a:r>
              <a:rPr kumimoji="1" lang="en-US" altLang="zh-CN" sz="16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1</a:t>
            </a:r>
            <a:r>
              <a:rPr kumimoji="1" lang="zh-CN" altLang="en-US" sz="16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表示的机器语言程序</a:t>
            </a:r>
          </a:p>
        </p:txBody>
      </p:sp>
      <p:sp>
        <p:nvSpPr>
          <p:cNvPr id="48" name="Oval 39"/>
          <p:cNvSpPr>
            <a:spLocks noChangeArrowheads="1"/>
          </p:cNvSpPr>
          <p:nvPr/>
        </p:nvSpPr>
        <p:spPr bwMode="auto">
          <a:xfrm>
            <a:off x="257175" y="1512888"/>
            <a:ext cx="2471738" cy="374015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1254" tIns="40627" rIns="81254" bIns="40627" anchor="ctr"/>
          <a:lstStyle/>
          <a:p>
            <a:endParaRPr kumimoji="1" lang="zh-CN" altLang="en-US" sz="2400">
              <a:latin typeface="Times New Roman" pitchFamily="18" charset="0"/>
            </a:endParaRPr>
          </a:p>
        </p:txBody>
      </p:sp>
      <p:sp>
        <p:nvSpPr>
          <p:cNvPr id="2" name="任意多边形 1"/>
          <p:cNvSpPr>
            <a:spLocks/>
          </p:cNvSpPr>
          <p:nvPr/>
        </p:nvSpPr>
        <p:spPr bwMode="auto">
          <a:xfrm>
            <a:off x="6178550" y="1398588"/>
            <a:ext cx="342900" cy="901700"/>
          </a:xfrm>
          <a:custGeom>
            <a:avLst/>
            <a:gdLst>
              <a:gd name="T0" fmla="*/ 319126 w 342731"/>
              <a:gd name="T1" fmla="*/ 904012 h 900546"/>
              <a:gd name="T2" fmla="*/ 319126 w 342731"/>
              <a:gd name="T3" fmla="*/ 486775 h 900546"/>
              <a:gd name="T4" fmla="*/ 291377 w 342731"/>
              <a:gd name="T5" fmla="*/ 445053 h 900546"/>
              <a:gd name="T6" fmla="*/ 249751 w 342731"/>
              <a:gd name="T7" fmla="*/ 417236 h 900546"/>
              <a:gd name="T8" fmla="*/ 152625 w 342731"/>
              <a:gd name="T9" fmla="*/ 305974 h 900546"/>
              <a:gd name="T10" fmla="*/ 166501 w 342731"/>
              <a:gd name="T11" fmla="*/ 361605 h 900546"/>
              <a:gd name="T12" fmla="*/ 222000 w 342731"/>
              <a:gd name="T13" fmla="*/ 347697 h 900546"/>
              <a:gd name="T14" fmla="*/ 208126 w 342731"/>
              <a:gd name="T15" fmla="*/ 250342 h 900546"/>
              <a:gd name="T16" fmla="*/ 194252 w 342731"/>
              <a:gd name="T17" fmla="*/ 208618 h 900546"/>
              <a:gd name="T18" fmla="*/ 152625 w 342731"/>
              <a:gd name="T19" fmla="*/ 180802 h 900546"/>
              <a:gd name="T20" fmla="*/ 111002 w 342731"/>
              <a:gd name="T21" fmla="*/ 111262 h 900546"/>
              <a:gd name="T22" fmla="*/ 55499 w 342731"/>
              <a:gd name="T23" fmla="*/ 41723 h 900546"/>
              <a:gd name="T24" fmla="*/ 0 w 342731"/>
              <a:gd name="T25" fmla="*/ 0 h 90054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342731" h="900546">
                <a:moveTo>
                  <a:pt x="318655" y="900546"/>
                </a:moveTo>
                <a:cubicBezTo>
                  <a:pt x="351873" y="734449"/>
                  <a:pt x="349622" y="773939"/>
                  <a:pt x="318655" y="484909"/>
                </a:cubicBezTo>
                <a:cubicBezTo>
                  <a:pt x="316881" y="468353"/>
                  <a:pt x="302720" y="455120"/>
                  <a:pt x="290946" y="443346"/>
                </a:cubicBezTo>
                <a:cubicBezTo>
                  <a:pt x="279172" y="431572"/>
                  <a:pt x="263237" y="424873"/>
                  <a:pt x="249382" y="415636"/>
                </a:cubicBezTo>
                <a:cubicBezTo>
                  <a:pt x="184728" y="318654"/>
                  <a:pt x="221673" y="350982"/>
                  <a:pt x="152400" y="304800"/>
                </a:cubicBezTo>
                <a:cubicBezTo>
                  <a:pt x="157018" y="323273"/>
                  <a:pt x="149927" y="350421"/>
                  <a:pt x="166255" y="360218"/>
                </a:cubicBezTo>
                <a:cubicBezTo>
                  <a:pt x="182583" y="370015"/>
                  <a:pt x="214987" y="364193"/>
                  <a:pt x="221673" y="346364"/>
                </a:cubicBezTo>
                <a:cubicBezTo>
                  <a:pt x="233139" y="315788"/>
                  <a:pt x="214222" y="281403"/>
                  <a:pt x="207818" y="249382"/>
                </a:cubicBezTo>
                <a:cubicBezTo>
                  <a:pt x="204954" y="235062"/>
                  <a:pt x="203087" y="219222"/>
                  <a:pt x="193964" y="207818"/>
                </a:cubicBezTo>
                <a:cubicBezTo>
                  <a:pt x="183562" y="194816"/>
                  <a:pt x="166255" y="189345"/>
                  <a:pt x="152400" y="180109"/>
                </a:cubicBezTo>
                <a:cubicBezTo>
                  <a:pt x="128342" y="107932"/>
                  <a:pt x="154305" y="165171"/>
                  <a:pt x="110837" y="110836"/>
                </a:cubicBezTo>
                <a:cubicBezTo>
                  <a:pt x="78831" y="70828"/>
                  <a:pt x="92589" y="71301"/>
                  <a:pt x="55418" y="41564"/>
                </a:cubicBezTo>
                <a:cubicBezTo>
                  <a:pt x="-22907" y="-21095"/>
                  <a:pt x="37917" y="37917"/>
                  <a:pt x="0" y="0"/>
                </a:cubicBezTo>
              </a:path>
            </a:pathLst>
          </a:custGeom>
          <a:noFill/>
          <a:ln w="12700" cap="sq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280025" y="752475"/>
            <a:ext cx="18081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r>
              <a:rPr lang="zh-CN" alt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装入时才确定在内存中的地址</a:t>
            </a:r>
          </a:p>
        </p:txBody>
      </p:sp>
    </p:spTree>
    <p:extLst>
      <p:ext uri="{BB962C8B-B14F-4D97-AF65-F5344CB8AC3E}">
        <p14:creationId xmlns:p14="http://schemas.microsoft.com/office/powerpoint/2010/main" val="920560520"/>
      </p:ext>
    </p:extLst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1000"/>
                                        <p:tgtEl>
                                          <p:spTgt spid="1132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2583" grpId="0" animBg="1"/>
      <p:bldP spid="43" grpId="0" animBg="1"/>
      <p:bldP spid="43" grpId="1" animBg="1"/>
      <p:bldP spid="4" grpId="0"/>
      <p:bldP spid="4" grpId="1"/>
      <p:bldP spid="48" grpId="0" animBg="1"/>
      <p:bldP spid="48" grpId="1" animBg="1"/>
      <p:bldP spid="2" grpId="0" animBg="1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>
            <a:grpSpLocks/>
          </p:cNvGrpSpPr>
          <p:nvPr/>
        </p:nvGrpSpPr>
        <p:grpSpPr bwMode="auto">
          <a:xfrm>
            <a:off x="787400" y="2343150"/>
            <a:ext cx="2603500" cy="3135313"/>
            <a:chOff x="642910" y="2143122"/>
            <a:chExt cx="2643206" cy="2820545"/>
          </a:xfrm>
        </p:grpSpPr>
        <p:sp>
          <p:nvSpPr>
            <p:cNvPr id="14" name="AutoShape 4"/>
            <p:cNvSpPr>
              <a:spLocks noChangeArrowheads="1"/>
            </p:cNvSpPr>
            <p:nvPr/>
          </p:nvSpPr>
          <p:spPr bwMode="auto">
            <a:xfrm>
              <a:off x="642910" y="2143122"/>
              <a:ext cx="2643206" cy="2519210"/>
            </a:xfrm>
            <a:prstGeom prst="foldedCorner">
              <a:avLst>
                <a:gd name="adj" fmla="val 12500"/>
              </a:avLst>
            </a:prstGeom>
            <a:solidFill>
              <a:schemeClr val="accent5">
                <a:lumMod val="25000"/>
              </a:schemeClr>
            </a:solidFill>
            <a:ln>
              <a:noFill/>
            </a:ln>
            <a:effectLst>
              <a:outerShdw sy="50000" rotWithShape="0">
                <a:srgbClr val="808080"/>
              </a:outerShdw>
            </a:effectLst>
            <a:extLst/>
          </p:spPr>
          <p:txBody>
            <a:bodyPr wrap="none" tIns="108000" anchor="ctr"/>
            <a:lstStyle/>
            <a:p>
              <a:pPr>
                <a:lnSpc>
                  <a:spcPct val="120000"/>
                </a:lnSpc>
                <a:defRPr/>
              </a:pPr>
              <a:r>
                <a:rPr lang="en-US" altLang="zh-CN" b="1" dirty="0">
                  <a:solidFill>
                    <a:schemeClr val="bg1"/>
                  </a:solidFill>
                  <a:ea typeface="宋体" pitchFamily="2" charset="-122"/>
                </a:rPr>
                <a:t> 0000H:  B8E859H </a:t>
              </a:r>
            </a:p>
            <a:p>
              <a:pPr>
                <a:lnSpc>
                  <a:spcPct val="120000"/>
                </a:lnSpc>
                <a:defRPr/>
              </a:pPr>
              <a:r>
                <a:rPr lang="en-US" altLang="zh-CN" b="1" dirty="0">
                  <a:solidFill>
                    <a:schemeClr val="bg1"/>
                  </a:solidFill>
                  <a:ea typeface="宋体" pitchFamily="2" charset="-122"/>
                </a:rPr>
                <a:t>                ……</a:t>
              </a:r>
            </a:p>
            <a:p>
              <a:pPr>
                <a:lnSpc>
                  <a:spcPct val="120000"/>
                </a:lnSpc>
                <a:defRPr/>
              </a:pPr>
              <a:r>
                <a:rPr lang="en-US" altLang="zh-CN" b="1" dirty="0">
                  <a:solidFill>
                    <a:schemeClr val="bg1"/>
                  </a:solidFill>
                  <a:ea typeface="宋体" pitchFamily="2" charset="-122"/>
                </a:rPr>
                <a:t>000BH</a:t>
              </a:r>
              <a:r>
                <a:rPr lang="zh-CN" altLang="en-US" b="1" dirty="0">
                  <a:solidFill>
                    <a:schemeClr val="bg1"/>
                  </a:solidFill>
                  <a:ea typeface="宋体" pitchFamily="2" charset="-122"/>
                </a:rPr>
                <a:t>：</a:t>
              </a:r>
              <a:r>
                <a:rPr lang="en-US" altLang="zh-CN" b="1" dirty="0">
                  <a:solidFill>
                    <a:schemeClr val="bg1"/>
                  </a:solidFill>
                  <a:ea typeface="宋体" pitchFamily="2" charset="-122"/>
                </a:rPr>
                <a:t> B90500</a:t>
              </a:r>
            </a:p>
            <a:p>
              <a:pPr>
                <a:lnSpc>
                  <a:spcPct val="120000"/>
                </a:lnSpc>
                <a:defRPr/>
              </a:pPr>
              <a:r>
                <a:rPr lang="en-US" altLang="zh-CN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ea typeface="宋体" pitchFamily="2" charset="-122"/>
                </a:rPr>
                <a:t>000EH</a:t>
              </a:r>
              <a:r>
                <a:rPr lang="zh-CN" altLang="en-US" b="1" dirty="0">
                  <a:solidFill>
                    <a:schemeClr val="accent2">
                      <a:lumMod val="40000"/>
                      <a:lumOff val="60000"/>
                    </a:schemeClr>
                  </a:solidFill>
                  <a:ea typeface="宋体" pitchFamily="2" charset="-122"/>
                </a:rPr>
                <a:t>：</a:t>
              </a:r>
              <a:r>
                <a:rPr lang="en-US" altLang="zh-CN" b="1" dirty="0">
                  <a:solidFill>
                    <a:schemeClr val="bg1"/>
                  </a:solidFill>
                  <a:ea typeface="宋体" pitchFamily="2" charset="-122"/>
                </a:rPr>
                <a:t>43H</a:t>
              </a:r>
            </a:p>
            <a:p>
              <a:pPr>
                <a:lnSpc>
                  <a:spcPct val="120000"/>
                </a:lnSpc>
                <a:defRPr/>
              </a:pPr>
              <a:r>
                <a:rPr lang="en-US" altLang="zh-CN" b="1" dirty="0">
                  <a:solidFill>
                    <a:schemeClr val="bg1"/>
                  </a:solidFill>
                  <a:ea typeface="宋体" pitchFamily="2" charset="-122"/>
                </a:rPr>
                <a:t>000FH</a:t>
              </a:r>
              <a:r>
                <a:rPr lang="zh-CN" altLang="en-US" b="1" dirty="0">
                  <a:solidFill>
                    <a:schemeClr val="bg1"/>
                  </a:solidFill>
                  <a:ea typeface="宋体" pitchFamily="2" charset="-122"/>
                </a:rPr>
                <a:t>：</a:t>
              </a:r>
              <a:r>
                <a:rPr lang="en-US" altLang="zh-CN" b="1" dirty="0">
                  <a:solidFill>
                    <a:schemeClr val="bg1"/>
                  </a:solidFill>
                  <a:ea typeface="宋体" pitchFamily="2" charset="-122"/>
                </a:rPr>
                <a:t>0207H</a:t>
              </a:r>
            </a:p>
            <a:p>
              <a:pPr>
                <a:lnSpc>
                  <a:spcPct val="120000"/>
                </a:lnSpc>
                <a:defRPr/>
              </a:pPr>
              <a:r>
                <a:rPr lang="en-US" altLang="zh-CN" b="1" dirty="0">
                  <a:solidFill>
                    <a:schemeClr val="bg1"/>
                  </a:solidFill>
                  <a:ea typeface="宋体" pitchFamily="2" charset="-122"/>
                </a:rPr>
                <a:t>0011H </a:t>
              </a:r>
              <a:r>
                <a:rPr lang="zh-CN" altLang="en-US" b="1" dirty="0">
                  <a:solidFill>
                    <a:schemeClr val="bg1"/>
                  </a:solidFill>
                  <a:ea typeface="宋体" pitchFamily="2" charset="-122"/>
                </a:rPr>
                <a:t>：</a:t>
              </a:r>
              <a:r>
                <a:rPr lang="en-US" altLang="zh-CN" b="1" dirty="0">
                  <a:solidFill>
                    <a:schemeClr val="bg1"/>
                  </a:solidFill>
                  <a:ea typeface="宋体" pitchFamily="2" charset="-122"/>
                </a:rPr>
                <a:t>E2FBH</a:t>
              </a:r>
            </a:p>
          </p:txBody>
        </p:sp>
        <p:sp>
          <p:nvSpPr>
            <p:cNvPr id="61463" name="TextBox 43"/>
            <p:cNvSpPr txBox="1">
              <a:spLocks noChangeArrowheads="1"/>
            </p:cNvSpPr>
            <p:nvPr/>
          </p:nvSpPr>
          <p:spPr bwMode="auto">
            <a:xfrm>
              <a:off x="714348" y="4631310"/>
              <a:ext cx="2357454" cy="332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algn="ctr"/>
              <a:r>
                <a:rPr kumimoji="1" lang="zh-CN" altLang="en-US" sz="1800">
                  <a:solidFill>
                    <a:schemeClr val="tx1"/>
                  </a:solidFill>
                  <a:latin typeface="华文中宋" pitchFamily="2" charset="-122"/>
                  <a:ea typeface="华文中宋" pitchFamily="2" charset="-122"/>
                </a:rPr>
                <a:t>机器语言目标程序</a:t>
              </a:r>
            </a:p>
          </p:txBody>
        </p:sp>
      </p:grpSp>
      <p:sp>
        <p:nvSpPr>
          <p:cNvPr id="61443" name="内容占位符 2"/>
          <p:cNvSpPr>
            <a:spLocks noGrp="1"/>
          </p:cNvSpPr>
          <p:nvPr>
            <p:ph idx="1"/>
          </p:nvPr>
        </p:nvSpPr>
        <p:spPr>
          <a:xfrm>
            <a:off x="468313" y="1057275"/>
            <a:ext cx="7345362" cy="714375"/>
          </a:xfrm>
        </p:spPr>
        <p:txBody>
          <a:bodyPr/>
          <a:lstStyle/>
          <a:p>
            <a:pPr marL="0" indent="0">
              <a:spcAft>
                <a:spcPct val="0"/>
              </a:spcAft>
              <a:buFont typeface="Wingdings" pitchFamily="2" charset="2"/>
              <a:buNone/>
            </a:pPr>
            <a:r>
              <a:rPr lang="zh-CN" altLang="en-US" sz="2400"/>
              <a:t>放入内存时，要将逻辑地址转换为内存的物理地址</a:t>
            </a:r>
          </a:p>
        </p:txBody>
      </p:sp>
      <p:sp>
        <p:nvSpPr>
          <p:cNvPr id="6144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424863" y="5238750"/>
            <a:ext cx="541337" cy="381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fld id="{AD6264FD-C4E1-43F7-BB83-82BEE3E1FE8D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/>
              <a:t>24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cxnSp>
        <p:nvCxnSpPr>
          <p:cNvPr id="33" name="直接箭头连接符 32"/>
          <p:cNvCxnSpPr>
            <a:cxnSpLocks noChangeShapeType="1"/>
          </p:cNvCxnSpPr>
          <p:nvPr/>
        </p:nvCxnSpPr>
        <p:spPr bwMode="auto">
          <a:xfrm>
            <a:off x="3602038" y="3833813"/>
            <a:ext cx="1476375" cy="1587"/>
          </a:xfrm>
          <a:prstGeom prst="straightConnector1">
            <a:avLst/>
          </a:prstGeom>
          <a:noFill/>
          <a:ln w="44450" cap="sq" algn="ctr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3883025" y="3435350"/>
            <a:ext cx="773113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254" tIns="40627" rIns="81254" bIns="40627"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/>
            <a:r>
              <a:rPr kumimoji="1" lang="zh-CN" altLang="en-US" sz="1800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rPr>
              <a:t>装入</a:t>
            </a:r>
          </a:p>
        </p:txBody>
      </p:sp>
      <p:grpSp>
        <p:nvGrpSpPr>
          <p:cNvPr id="38" name="组合 37"/>
          <p:cNvGrpSpPr>
            <a:grpSpLocks/>
          </p:cNvGrpSpPr>
          <p:nvPr/>
        </p:nvGrpSpPr>
        <p:grpSpPr bwMode="auto">
          <a:xfrm>
            <a:off x="4997450" y="1849438"/>
            <a:ext cx="3035300" cy="3333750"/>
            <a:chOff x="5130804" y="1785932"/>
            <a:chExt cx="3084534" cy="3000396"/>
          </a:xfrm>
        </p:grpSpPr>
        <p:grpSp>
          <p:nvGrpSpPr>
            <p:cNvPr id="61453" name="组合 35"/>
            <p:cNvGrpSpPr>
              <a:grpSpLocks/>
            </p:cNvGrpSpPr>
            <p:nvPr/>
          </p:nvGrpSpPr>
          <p:grpSpPr bwMode="auto">
            <a:xfrm>
              <a:off x="5130804" y="2054754"/>
              <a:ext cx="3084534" cy="2731574"/>
              <a:chOff x="5130804" y="1983317"/>
              <a:chExt cx="3084534" cy="2731574"/>
            </a:xfrm>
          </p:grpSpPr>
          <p:sp>
            <p:nvSpPr>
              <p:cNvPr id="15" name="矩形 14"/>
              <p:cNvSpPr/>
              <p:nvPr/>
            </p:nvSpPr>
            <p:spPr bwMode="auto">
              <a:xfrm>
                <a:off x="6358488" y="2428875"/>
                <a:ext cx="1856850" cy="1857388"/>
              </a:xfrm>
              <a:prstGeom prst="rect">
                <a:avLst/>
              </a:prstGeom>
              <a:solidFill>
                <a:schemeClr val="accent5">
                  <a:lumMod val="25000"/>
                </a:schemeClr>
              </a:solidFill>
              <a:ln w="25400" cap="sq" cmpd="sng" algn="ctr">
                <a:noFill/>
                <a:prstDash val="solid"/>
                <a:round/>
                <a:headEnd type="none" w="sm" len="sm"/>
                <a:tailEnd type="none" w="lg" len="lg"/>
              </a:ln>
              <a:effectLst/>
            </p:spPr>
            <p:txBody>
              <a:bodyPr/>
              <a:lstStyle/>
              <a:p>
                <a:pPr>
                  <a:lnSpc>
                    <a:spcPct val="110000"/>
                  </a:lnSpc>
                  <a:defRPr/>
                </a:pPr>
                <a:r>
                  <a:rPr lang="en-US" altLang="zh-CN" b="1" dirty="0">
                    <a:solidFill>
                      <a:schemeClr val="bg1"/>
                    </a:solidFill>
                    <a:ea typeface="宋体" pitchFamily="2" charset="-122"/>
                  </a:rPr>
                  <a:t>  B8E859H</a:t>
                </a:r>
              </a:p>
              <a:p>
                <a:pPr>
                  <a:lnSpc>
                    <a:spcPct val="110000"/>
                  </a:lnSpc>
                  <a:defRPr/>
                </a:pPr>
                <a:r>
                  <a:rPr lang="en-US" altLang="zh-CN" b="1" dirty="0">
                    <a:solidFill>
                      <a:schemeClr val="bg1"/>
                    </a:solidFill>
                    <a:ea typeface="宋体" pitchFamily="2" charset="-122"/>
                  </a:rPr>
                  <a:t>    ……</a:t>
                </a:r>
              </a:p>
              <a:p>
                <a:pPr>
                  <a:lnSpc>
                    <a:spcPct val="110000"/>
                  </a:lnSpc>
                  <a:defRPr/>
                </a:pPr>
                <a:r>
                  <a:rPr lang="en-US" altLang="zh-CN" b="1" dirty="0">
                    <a:solidFill>
                      <a:schemeClr val="bg1"/>
                    </a:solidFill>
                    <a:ea typeface="宋体" pitchFamily="2" charset="-122"/>
                  </a:rPr>
                  <a:t>  B90500</a:t>
                </a:r>
              </a:p>
              <a:p>
                <a:pPr>
                  <a:lnSpc>
                    <a:spcPct val="110000"/>
                  </a:lnSpc>
                  <a:defRPr/>
                </a:pPr>
                <a:r>
                  <a:rPr lang="en-US" altLang="zh-CN" b="1" dirty="0">
                    <a:solidFill>
                      <a:schemeClr val="bg1"/>
                    </a:solidFill>
                    <a:ea typeface="宋体" pitchFamily="2" charset="-122"/>
                  </a:rPr>
                  <a:t>  43H</a:t>
                </a:r>
              </a:p>
              <a:p>
                <a:pPr>
                  <a:lnSpc>
                    <a:spcPct val="110000"/>
                  </a:lnSpc>
                  <a:defRPr/>
                </a:pPr>
                <a:r>
                  <a:rPr lang="en-US" altLang="zh-CN" b="1" dirty="0">
                    <a:solidFill>
                      <a:schemeClr val="bg1"/>
                    </a:solidFill>
                    <a:ea typeface="宋体" pitchFamily="2" charset="-122"/>
                  </a:rPr>
                  <a:t>  0207H</a:t>
                </a:r>
              </a:p>
              <a:p>
                <a:pPr>
                  <a:lnSpc>
                    <a:spcPct val="110000"/>
                  </a:lnSpc>
                  <a:defRPr/>
                </a:pPr>
                <a:r>
                  <a:rPr lang="en-US" altLang="zh-CN" b="1" dirty="0">
                    <a:solidFill>
                      <a:schemeClr val="bg1"/>
                    </a:solidFill>
                    <a:ea typeface="宋体" pitchFamily="2" charset="-122"/>
                  </a:rPr>
                  <a:t>  E2FBH </a:t>
                </a:r>
                <a:endParaRPr lang="zh-CN" altLang="en-US" sz="1400" dirty="0">
                  <a:ea typeface="宋体" pitchFamily="2" charset="-122"/>
                </a:endParaRPr>
              </a:p>
            </p:txBody>
          </p:sp>
          <p:cxnSp>
            <p:nvCxnSpPr>
              <p:cNvPr id="61456" name="直接连接符 16"/>
              <p:cNvCxnSpPr>
                <a:cxnSpLocks noChangeShapeType="1"/>
              </p:cNvCxnSpPr>
              <p:nvPr/>
            </p:nvCxnSpPr>
            <p:spPr bwMode="auto">
              <a:xfrm>
                <a:off x="6343652" y="2198114"/>
                <a:ext cx="0" cy="2412000"/>
              </a:xfrm>
              <a:prstGeom prst="line">
                <a:avLst/>
              </a:prstGeom>
              <a:noFill/>
              <a:ln w="25400" cap="sq" algn="ctr">
                <a:solidFill>
                  <a:schemeClr val="tx1"/>
                </a:solidFill>
                <a:round/>
                <a:headEnd type="none" w="sm" len="sm"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1457" name="直接连接符 17"/>
              <p:cNvCxnSpPr>
                <a:cxnSpLocks noChangeShapeType="1"/>
              </p:cNvCxnSpPr>
              <p:nvPr/>
            </p:nvCxnSpPr>
            <p:spPr bwMode="auto">
              <a:xfrm>
                <a:off x="8197852" y="2017138"/>
                <a:ext cx="0" cy="2412000"/>
              </a:xfrm>
              <a:prstGeom prst="line">
                <a:avLst/>
              </a:prstGeom>
              <a:noFill/>
              <a:ln w="25400" cap="sq" algn="ctr">
                <a:solidFill>
                  <a:schemeClr val="tx1"/>
                </a:solidFill>
                <a:round/>
                <a:headEnd type="none" w="sm" len="sm"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61458" name="任意多边形 20"/>
              <p:cNvSpPr>
                <a:spLocks/>
              </p:cNvSpPr>
              <p:nvPr/>
            </p:nvSpPr>
            <p:spPr bwMode="auto">
              <a:xfrm>
                <a:off x="6357950" y="1983317"/>
                <a:ext cx="1827202" cy="302681"/>
              </a:xfrm>
              <a:custGeom>
                <a:avLst/>
                <a:gdLst>
                  <a:gd name="T0" fmla="*/ 0 w 1854200"/>
                  <a:gd name="T1" fmla="*/ 3630 h 588433"/>
                  <a:gd name="T2" fmla="*/ 435509 w 1854200"/>
                  <a:gd name="T3" fmla="*/ 968 h 588433"/>
                  <a:gd name="T4" fmla="*/ 1123156 w 1854200"/>
                  <a:gd name="T5" fmla="*/ 5446 h 588433"/>
                  <a:gd name="T6" fmla="*/ 1673270 w 1854200"/>
                  <a:gd name="T7" fmla="*/ 0 h 588433"/>
                  <a:gd name="T8" fmla="*/ 1673270 w 1854200"/>
                  <a:gd name="T9" fmla="*/ 0 h 5884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54200"/>
                  <a:gd name="T16" fmla="*/ 0 h 588433"/>
                  <a:gd name="T17" fmla="*/ 1854200 w 1854200"/>
                  <a:gd name="T18" fmla="*/ 588433 h 5884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54200" h="588433">
                    <a:moveTo>
                      <a:pt x="0" y="381000"/>
                    </a:moveTo>
                    <a:cubicBezTo>
                      <a:pt x="137583" y="225425"/>
                      <a:pt x="275167" y="69850"/>
                      <a:pt x="482600" y="101600"/>
                    </a:cubicBezTo>
                    <a:cubicBezTo>
                      <a:pt x="690033" y="133350"/>
                      <a:pt x="1016000" y="588433"/>
                      <a:pt x="1244600" y="571500"/>
                    </a:cubicBezTo>
                    <a:cubicBezTo>
                      <a:pt x="1473200" y="554567"/>
                      <a:pt x="1854200" y="0"/>
                      <a:pt x="1854200" y="0"/>
                    </a:cubicBezTo>
                  </a:path>
                </a:pathLst>
              </a:custGeom>
              <a:noFill/>
              <a:ln w="25400" cap="sq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459" name="任意多边形 22"/>
              <p:cNvSpPr>
                <a:spLocks/>
              </p:cNvSpPr>
              <p:nvPr/>
            </p:nvSpPr>
            <p:spPr bwMode="auto">
              <a:xfrm>
                <a:off x="6357950" y="4429139"/>
                <a:ext cx="1833562" cy="285752"/>
              </a:xfrm>
              <a:custGeom>
                <a:avLst/>
                <a:gdLst>
                  <a:gd name="T0" fmla="*/ 0 w 1854200"/>
                  <a:gd name="T1" fmla="*/ 2426 h 588433"/>
                  <a:gd name="T2" fmla="*/ 446231 w 1854200"/>
                  <a:gd name="T3" fmla="*/ 647 h 588433"/>
                  <a:gd name="T4" fmla="*/ 1150809 w 1854200"/>
                  <a:gd name="T5" fmla="*/ 3640 h 588433"/>
                  <a:gd name="T6" fmla="*/ 1714469 w 1854200"/>
                  <a:gd name="T7" fmla="*/ 0 h 588433"/>
                  <a:gd name="T8" fmla="*/ 1714469 w 1854200"/>
                  <a:gd name="T9" fmla="*/ 0 h 58843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54200"/>
                  <a:gd name="T16" fmla="*/ 0 h 588433"/>
                  <a:gd name="T17" fmla="*/ 1854200 w 1854200"/>
                  <a:gd name="T18" fmla="*/ 588433 h 58843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54200" h="588433">
                    <a:moveTo>
                      <a:pt x="0" y="381000"/>
                    </a:moveTo>
                    <a:cubicBezTo>
                      <a:pt x="137583" y="225425"/>
                      <a:pt x="275167" y="69850"/>
                      <a:pt x="482600" y="101600"/>
                    </a:cubicBezTo>
                    <a:cubicBezTo>
                      <a:pt x="690033" y="133350"/>
                      <a:pt x="1016000" y="588433"/>
                      <a:pt x="1244600" y="571500"/>
                    </a:cubicBezTo>
                    <a:cubicBezTo>
                      <a:pt x="1473200" y="554567"/>
                      <a:pt x="1854200" y="0"/>
                      <a:pt x="1854200" y="0"/>
                    </a:cubicBezTo>
                  </a:path>
                </a:pathLst>
              </a:custGeom>
              <a:noFill/>
              <a:ln w="25400" cap="sq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cxnSp>
            <p:nvCxnSpPr>
              <p:cNvPr id="61460" name="直接连接符 25"/>
              <p:cNvCxnSpPr>
                <a:cxnSpLocks noChangeShapeType="1"/>
              </p:cNvCxnSpPr>
              <p:nvPr/>
            </p:nvCxnSpPr>
            <p:spPr bwMode="auto">
              <a:xfrm>
                <a:off x="6345250" y="2428874"/>
                <a:ext cx="1857388" cy="1588"/>
              </a:xfrm>
              <a:prstGeom prst="line">
                <a:avLst/>
              </a:prstGeom>
              <a:noFill/>
              <a:ln w="25400" cap="sq" algn="ctr">
                <a:solidFill>
                  <a:schemeClr val="tx1"/>
                </a:solidFill>
                <a:round/>
                <a:headEnd type="none" w="sm" len="sm"/>
                <a:tailEnd type="non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61461" name="TextBox 26"/>
              <p:cNvSpPr txBox="1">
                <a:spLocks noChangeArrowheads="1"/>
              </p:cNvSpPr>
              <p:nvPr/>
            </p:nvSpPr>
            <p:spPr bwMode="auto">
              <a:xfrm>
                <a:off x="5130804" y="2428874"/>
                <a:ext cx="1214446" cy="18200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2"/>
                    </a:solidFill>
                    <a:latin typeface="Tahoma" pitchFamily="34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ahoma" pitchFamily="34" charset="0"/>
                    <a:ea typeface="楷体_GB2312" pitchFamily="49" charset="-122"/>
                  </a:defRPr>
                </a:lvl2pPr>
                <a:lvl3pPr>
                  <a:defRPr sz="2000" b="1">
                    <a:solidFill>
                      <a:srgbClr val="FF0000"/>
                    </a:solidFill>
                    <a:latin typeface="Tahoma" pitchFamily="34" charset="0"/>
                    <a:ea typeface="宋体" charset="-122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9pPr>
              </a:lstStyle>
              <a:p>
                <a:pPr algn="ctr">
                  <a:lnSpc>
                    <a:spcPct val="110000"/>
                  </a:lnSpc>
                </a:pPr>
                <a:r>
                  <a:rPr kumimoji="1" lang="en-US" altLang="zh-CN" sz="1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rPr>
                  <a:t>10000H</a:t>
                </a:r>
              </a:p>
              <a:p>
                <a:pPr algn="ctr">
                  <a:lnSpc>
                    <a:spcPct val="110000"/>
                  </a:lnSpc>
                </a:pPr>
                <a:r>
                  <a:rPr kumimoji="1" lang="en-US" altLang="zh-CN" sz="24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</a:rPr>
                  <a:t>……</a:t>
                </a:r>
              </a:p>
              <a:p>
                <a:pPr algn="ctr">
                  <a:lnSpc>
                    <a:spcPct val="110000"/>
                  </a:lnSpc>
                </a:pPr>
                <a:r>
                  <a:rPr kumimoji="1" lang="en-US" altLang="zh-CN" sz="1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  <a:cs typeface="Tahoma" pitchFamily="34" charset="0"/>
                  </a:rPr>
                  <a:t>1000BH</a:t>
                </a:r>
              </a:p>
              <a:p>
                <a:pPr algn="ctr">
                  <a:lnSpc>
                    <a:spcPct val="110000"/>
                  </a:lnSpc>
                </a:pPr>
                <a:r>
                  <a:rPr kumimoji="1" lang="en-US" altLang="zh-CN" sz="1800">
                    <a:solidFill>
                      <a:srgbClr val="800000"/>
                    </a:solidFill>
                    <a:latin typeface="Times New Roman" pitchFamily="18" charset="0"/>
                    <a:ea typeface="宋体" charset="-122"/>
                    <a:cs typeface="Tahoma" pitchFamily="34" charset="0"/>
                  </a:rPr>
                  <a:t>1000EH</a:t>
                </a:r>
              </a:p>
              <a:p>
                <a:pPr algn="ctr">
                  <a:lnSpc>
                    <a:spcPct val="110000"/>
                  </a:lnSpc>
                </a:pPr>
                <a:r>
                  <a:rPr kumimoji="1" lang="en-US" altLang="zh-CN" sz="1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  <a:cs typeface="Tahoma" pitchFamily="34" charset="0"/>
                  </a:rPr>
                  <a:t>1000FH</a:t>
                </a:r>
              </a:p>
              <a:p>
                <a:pPr algn="ctr">
                  <a:lnSpc>
                    <a:spcPct val="110000"/>
                  </a:lnSpc>
                </a:pPr>
                <a:r>
                  <a:rPr kumimoji="1" lang="en-US" altLang="zh-CN" sz="1800">
                    <a:solidFill>
                      <a:schemeClr val="tx1"/>
                    </a:solidFill>
                    <a:latin typeface="Times New Roman" pitchFamily="18" charset="0"/>
                    <a:ea typeface="宋体" charset="-122"/>
                    <a:cs typeface="Tahoma" pitchFamily="34" charset="0"/>
                  </a:rPr>
                  <a:t>10011H</a:t>
                </a:r>
                <a:endParaRPr kumimoji="1" lang="zh-CN" altLang="en-US" sz="1800">
                  <a:solidFill>
                    <a:schemeClr val="tx1"/>
                  </a:solidFill>
                  <a:latin typeface="Times New Roman" pitchFamily="18" charset="0"/>
                  <a:ea typeface="宋体" charset="-122"/>
                  <a:cs typeface="Tahoma" pitchFamily="34" charset="0"/>
                </a:endParaRPr>
              </a:p>
            </p:txBody>
          </p:sp>
        </p:grpSp>
        <p:sp>
          <p:nvSpPr>
            <p:cNvPr id="61454" name="TextBox 36"/>
            <p:cNvSpPr txBox="1">
              <a:spLocks noChangeArrowheads="1"/>
            </p:cNvSpPr>
            <p:nvPr/>
          </p:nvSpPr>
          <p:spPr bwMode="auto">
            <a:xfrm>
              <a:off x="6929454" y="1785932"/>
              <a:ext cx="785818" cy="3324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algn="ctr"/>
              <a:r>
                <a:rPr kumimoji="1" lang="zh-CN" altLang="en-US" sz="1800">
                  <a:solidFill>
                    <a:schemeClr val="tx1"/>
                  </a:solidFill>
                  <a:latin typeface="华文中宋" pitchFamily="2" charset="-122"/>
                  <a:ea typeface="华文中宋" pitchFamily="2" charset="-122"/>
                </a:rPr>
                <a:t>内存</a:t>
              </a:r>
            </a:p>
          </p:txBody>
        </p:sp>
      </p:grpSp>
      <p:sp>
        <p:nvSpPr>
          <p:cNvPr id="39" name="椭圆 38"/>
          <p:cNvSpPr>
            <a:spLocks noChangeArrowheads="1"/>
          </p:cNvSpPr>
          <p:nvPr/>
        </p:nvSpPr>
        <p:spPr bwMode="auto">
          <a:xfrm>
            <a:off x="787400" y="2525713"/>
            <a:ext cx="1057275" cy="476250"/>
          </a:xfrm>
          <a:prstGeom prst="ellipse">
            <a:avLst/>
          </a:prstGeom>
          <a:noFill/>
          <a:ln w="15875" cap="sq" algn="ctr">
            <a:solidFill>
              <a:srgbClr val="FF00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1254" tIns="40627" rIns="81254" bIns="40627"/>
          <a:lstStyle/>
          <a:p>
            <a:endParaRPr lang="zh-CN" altLang="en-US" sz="1600"/>
          </a:p>
        </p:txBody>
      </p:sp>
      <p:sp>
        <p:nvSpPr>
          <p:cNvPr id="40" name="椭圆 39"/>
          <p:cNvSpPr>
            <a:spLocks noChangeArrowheads="1"/>
          </p:cNvSpPr>
          <p:nvPr/>
        </p:nvSpPr>
        <p:spPr bwMode="auto">
          <a:xfrm>
            <a:off x="5032375" y="2603500"/>
            <a:ext cx="1171575" cy="476250"/>
          </a:xfrm>
          <a:prstGeom prst="ellipse">
            <a:avLst/>
          </a:prstGeom>
          <a:noFill/>
          <a:ln w="15875" cap="sq" algn="ctr">
            <a:solidFill>
              <a:srgbClr val="FF0000"/>
            </a:solidFill>
            <a:round/>
            <a:headEnd type="none" w="sm" len="sm"/>
            <a:tailEnd type="non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1254" tIns="40627" rIns="81254" bIns="40627"/>
          <a:lstStyle/>
          <a:p>
            <a:endParaRPr lang="zh-CN" altLang="en-US" sz="1600"/>
          </a:p>
        </p:txBody>
      </p:sp>
      <p:sp>
        <p:nvSpPr>
          <p:cNvPr id="41" name="任意多边形 40"/>
          <p:cNvSpPr>
            <a:spLocks/>
          </p:cNvSpPr>
          <p:nvPr/>
        </p:nvSpPr>
        <p:spPr bwMode="auto">
          <a:xfrm>
            <a:off x="1282700" y="1714500"/>
            <a:ext cx="3749675" cy="1158875"/>
          </a:xfrm>
          <a:custGeom>
            <a:avLst/>
            <a:gdLst>
              <a:gd name="T0" fmla="*/ 0 w 3810000"/>
              <a:gd name="T1" fmla="*/ 4750109 h 810683"/>
              <a:gd name="T2" fmla="*/ 1116636 w 3810000"/>
              <a:gd name="T3" fmla="*/ 659103 h 810683"/>
              <a:gd name="T4" fmla="*/ 4785581 w 3810000"/>
              <a:gd name="T5" fmla="*/ 8704748 h 810683"/>
              <a:gd name="T6" fmla="*/ 0 60000 65536"/>
              <a:gd name="T7" fmla="*/ 0 60000 65536"/>
              <a:gd name="T8" fmla="*/ 0 60000 65536"/>
              <a:gd name="T9" fmla="*/ 0 w 3810000"/>
              <a:gd name="T10" fmla="*/ 0 h 810683"/>
              <a:gd name="T11" fmla="*/ 3810000 w 3810000"/>
              <a:gd name="T12" fmla="*/ 810683 h 81068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0000" h="810683">
                <a:moveTo>
                  <a:pt x="0" y="442383"/>
                </a:moveTo>
                <a:cubicBezTo>
                  <a:pt x="127000" y="221191"/>
                  <a:pt x="254000" y="0"/>
                  <a:pt x="889000" y="61383"/>
                </a:cubicBezTo>
                <a:cubicBezTo>
                  <a:pt x="1524000" y="122766"/>
                  <a:pt x="2667000" y="466724"/>
                  <a:pt x="3810000" y="810683"/>
                </a:cubicBezTo>
              </a:path>
            </a:pathLst>
          </a:custGeom>
          <a:noFill/>
          <a:ln w="25400" cap="sq" cmpd="sng" algn="ctr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1254" tIns="40627" rIns="81254" bIns="40627"/>
          <a:lstStyle/>
          <a:p>
            <a:endParaRPr lang="zh-CN" altLang="en-US"/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 rot="1220533">
            <a:off x="3063875" y="1978025"/>
            <a:ext cx="1617663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1254" tIns="40627" rIns="81254" bIns="40627"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/>
            <a:r>
              <a:rPr kumimoji="1" lang="zh-CN" alt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地址重定位</a:t>
            </a:r>
          </a:p>
        </p:txBody>
      </p:sp>
      <p:sp>
        <p:nvSpPr>
          <p:cNvPr id="61452" name="Rectangle 2"/>
          <p:cNvSpPr>
            <a:spLocks noGrp="1" noChangeArrowheads="1"/>
          </p:cNvSpPr>
          <p:nvPr>
            <p:ph type="title"/>
          </p:nvPr>
        </p:nvSpPr>
        <p:spPr>
          <a:xfrm>
            <a:off x="427038" y="190500"/>
            <a:ext cx="6600825" cy="747713"/>
          </a:xfrm>
        </p:spPr>
        <p:txBody>
          <a:bodyPr/>
          <a:lstStyle/>
          <a:p>
            <a:r>
              <a:rPr lang="zh-CN" altLang="en-US">
                <a:latin typeface="华文行楷" pitchFamily="2" charset="-122"/>
                <a:ea typeface="华文行楷" pitchFamily="2" charset="-122"/>
                <a:cs typeface="隶书" pitchFamily="49" charset="-122"/>
              </a:rPr>
              <a:t>存储分配与地址变换</a:t>
            </a:r>
          </a:p>
        </p:txBody>
      </p:sp>
    </p:spTree>
    <p:extLst>
      <p:ext uri="{BB962C8B-B14F-4D97-AF65-F5344CB8AC3E}">
        <p14:creationId xmlns:p14="http://schemas.microsoft.com/office/powerpoint/2010/main" val="4226665019"/>
      </p:ext>
    </p:extLst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9" grpId="0" animBg="1"/>
      <p:bldP spid="40" grpId="0" animBg="1"/>
      <p:bldP spid="41" grpId="0" animBg="1"/>
      <p:bldP spid="4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0122" y="1273324"/>
            <a:ext cx="3024336" cy="720080"/>
          </a:xfrm>
        </p:spPr>
        <p:txBody>
          <a:bodyPr/>
          <a:lstStyle/>
          <a:p>
            <a:r>
              <a:rPr lang="zh-CN" altLang="en-US" sz="3200" dirty="0">
                <a:solidFill>
                  <a:srgbClr val="800000"/>
                </a:solidFill>
              </a:rPr>
              <a:t>内存地址变换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CBB4C9-A9DF-42D2-BE77-D7D4685F610B}" type="slidenum">
              <a:rPr lang="zh-CN" altLang="en-US" smtClean="0"/>
              <a:pPr>
                <a:defRPr/>
              </a:pPr>
              <a:t>25</a:t>
            </a:fld>
            <a:endParaRPr lang="en-US" altLang="zh-CN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3420442" y="2579054"/>
            <a:ext cx="3960440" cy="998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400" b="1">
                <a:solidFill>
                  <a:srgbClr val="9900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itchFamily="34" charset="-122"/>
                <a:cs typeface="隶书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990033"/>
                </a:solidFill>
                <a:latin typeface="Tahoma" pitchFamily="34" charset="0"/>
                <a:ea typeface="微软雅黑" pitchFamily="34" charset="-122"/>
                <a:cs typeface="隶书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990033"/>
                </a:solidFill>
                <a:latin typeface="Tahoma" pitchFamily="34" charset="0"/>
                <a:ea typeface="微软雅黑" pitchFamily="34" charset="-122"/>
                <a:cs typeface="隶书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990033"/>
                </a:solidFill>
                <a:latin typeface="Tahoma" pitchFamily="34" charset="0"/>
                <a:ea typeface="微软雅黑" pitchFamily="34" charset="-122"/>
                <a:cs typeface="隶书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990033"/>
                </a:solidFill>
                <a:latin typeface="Tahoma" pitchFamily="34" charset="0"/>
                <a:ea typeface="微软雅黑" pitchFamily="34" charset="-122"/>
                <a:cs typeface="隶书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990033"/>
                </a:solidFill>
                <a:latin typeface="Tahoma" pitchFamily="34" charset="0"/>
                <a:ea typeface="隶书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990033"/>
                </a:solidFill>
                <a:latin typeface="Tahoma" pitchFamily="34" charset="0"/>
                <a:ea typeface="隶书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990033"/>
                </a:solidFill>
                <a:latin typeface="Tahoma" pitchFamily="34" charset="0"/>
                <a:ea typeface="隶书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990033"/>
                </a:solidFill>
                <a:latin typeface="Tahoma" pitchFamily="34" charset="0"/>
                <a:ea typeface="隶书" pitchFamily="49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8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将逻辑地址转换为内存物理地址的过程</a:t>
            </a:r>
          </a:p>
        </p:txBody>
      </p:sp>
      <p:sp>
        <p:nvSpPr>
          <p:cNvPr id="6" name="任意多边形 5"/>
          <p:cNvSpPr/>
          <p:nvPr/>
        </p:nvSpPr>
        <p:spPr bwMode="auto">
          <a:xfrm>
            <a:off x="3194137" y="1641338"/>
            <a:ext cx="1277655" cy="788711"/>
          </a:xfrm>
          <a:custGeom>
            <a:avLst/>
            <a:gdLst>
              <a:gd name="connsiteX0" fmla="*/ 0 w 1277655"/>
              <a:gd name="connsiteY0" fmla="*/ 87254 h 788711"/>
              <a:gd name="connsiteX1" fmla="*/ 776614 w 1277655"/>
              <a:gd name="connsiteY1" fmla="*/ 62202 h 788711"/>
              <a:gd name="connsiteX2" fmla="*/ 1277655 w 1277655"/>
              <a:gd name="connsiteY2" fmla="*/ 788711 h 788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7655" h="788711">
                <a:moveTo>
                  <a:pt x="0" y="87254"/>
                </a:moveTo>
                <a:cubicBezTo>
                  <a:pt x="281836" y="16273"/>
                  <a:pt x="563672" y="-54707"/>
                  <a:pt x="776614" y="62202"/>
                </a:cubicBezTo>
                <a:cubicBezTo>
                  <a:pt x="989556" y="179111"/>
                  <a:pt x="1133605" y="483911"/>
                  <a:pt x="1277655" y="788711"/>
                </a:cubicBezTo>
              </a:path>
            </a:pathLst>
          </a:custGeom>
          <a:noFill/>
          <a:ln w="22225" cap="sq" cmpd="sng" algn="ctr">
            <a:solidFill>
              <a:schemeClr val="tx1"/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1331279"/>
      </p:ext>
    </p:extLst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xfrm>
            <a:off x="323850" y="193675"/>
            <a:ext cx="7670800" cy="661988"/>
          </a:xfrm>
        </p:spPr>
        <p:txBody>
          <a:bodyPr/>
          <a:lstStyle/>
          <a:p>
            <a:r>
              <a:rPr lang="zh-CN" altLang="en-US">
                <a:cs typeface="隶书" pitchFamily="49" charset="-122"/>
              </a:rPr>
              <a:t>内存储器管理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6106" y="833927"/>
            <a:ext cx="7832725" cy="2874962"/>
          </a:xfrm>
        </p:spPr>
        <p:txBody>
          <a:bodyPr/>
          <a:lstStyle/>
          <a:p>
            <a:pPr>
              <a:spcAft>
                <a:spcPct val="0"/>
              </a:spcAft>
            </a:pPr>
            <a:r>
              <a:rPr lang="en-US" altLang="zh-CN" dirty="0"/>
              <a:t>8088/8086 CPU</a:t>
            </a:r>
            <a:r>
              <a:rPr lang="zh-CN" altLang="en-US" dirty="0"/>
              <a:t>是</a:t>
            </a:r>
            <a:r>
              <a:rPr lang="en-US" altLang="zh-CN" dirty="0"/>
              <a:t>16</a:t>
            </a:r>
            <a:r>
              <a:rPr lang="zh-CN" altLang="en-US" dirty="0"/>
              <a:t>位体系结构的微处理器</a:t>
            </a:r>
            <a:endParaRPr lang="en-US" altLang="zh-CN" dirty="0"/>
          </a:p>
          <a:p>
            <a:pPr>
              <a:spcAft>
                <a:spcPct val="0"/>
              </a:spcAft>
            </a:pPr>
            <a:r>
              <a:rPr lang="zh-CN" altLang="en-US" dirty="0"/>
              <a:t>可以同时产生</a:t>
            </a:r>
            <a:r>
              <a:rPr lang="en-US" altLang="zh-CN" dirty="0"/>
              <a:t>16</a:t>
            </a:r>
            <a:r>
              <a:rPr lang="zh-CN" altLang="en-US" dirty="0"/>
              <a:t>位二进制码</a:t>
            </a:r>
            <a:endParaRPr lang="en-US" altLang="zh-CN" dirty="0"/>
          </a:p>
          <a:p>
            <a:pPr lvl="1">
              <a:spcAft>
                <a:spcPct val="0"/>
              </a:spcAft>
            </a:pPr>
            <a:r>
              <a:rPr lang="zh-CN" altLang="en-US" dirty="0"/>
              <a:t>可以直接产生</a:t>
            </a:r>
            <a:r>
              <a:rPr lang="en-US" altLang="zh-CN" dirty="0"/>
              <a:t>64K</a:t>
            </a:r>
            <a:r>
              <a:rPr lang="zh-CN" altLang="en-US" dirty="0"/>
              <a:t>个编码</a:t>
            </a:r>
            <a:endParaRPr lang="en-US" altLang="zh-CN" dirty="0"/>
          </a:p>
          <a:p>
            <a:pPr>
              <a:spcBef>
                <a:spcPts val="1200"/>
              </a:spcBef>
              <a:spcAft>
                <a:spcPct val="0"/>
              </a:spcAft>
            </a:pPr>
            <a:r>
              <a:rPr lang="en-US" altLang="zh-CN" dirty="0"/>
              <a:t>8088 CPU</a:t>
            </a:r>
            <a:r>
              <a:rPr lang="zh-CN" altLang="en-US" dirty="0"/>
              <a:t>需要管理</a:t>
            </a:r>
            <a:r>
              <a:rPr lang="en-US" altLang="zh-CN" dirty="0"/>
              <a:t>1MB</a:t>
            </a:r>
            <a:r>
              <a:rPr lang="zh-CN" altLang="en-US" dirty="0"/>
              <a:t>内存</a:t>
            </a:r>
            <a:endParaRPr lang="en-US" altLang="zh-CN" dirty="0"/>
          </a:p>
          <a:p>
            <a:pPr lvl="1">
              <a:spcAft>
                <a:spcPct val="0"/>
              </a:spcAft>
            </a:pPr>
            <a:r>
              <a:rPr lang="zh-CN" altLang="en-US" dirty="0"/>
              <a:t>需要能够产生</a:t>
            </a:r>
            <a:r>
              <a:rPr lang="en-US" altLang="zh-CN" dirty="0"/>
              <a:t>1M</a:t>
            </a:r>
            <a:r>
              <a:rPr lang="zh-CN" altLang="en-US" dirty="0"/>
              <a:t>个地址编码</a:t>
            </a:r>
            <a:endParaRPr lang="en-US" altLang="zh-CN" dirty="0"/>
          </a:p>
          <a:p>
            <a:pPr>
              <a:spcAft>
                <a:spcPct val="0"/>
              </a:spcAft>
            </a:pPr>
            <a:r>
              <a:rPr lang="zh-CN" altLang="en-US" dirty="0"/>
              <a:t>欲实现对</a:t>
            </a:r>
            <a:r>
              <a:rPr lang="en-US" altLang="zh-CN" dirty="0"/>
              <a:t>1MB</a:t>
            </a:r>
            <a:r>
              <a:rPr lang="zh-CN" altLang="en-US" dirty="0"/>
              <a:t>内存空间的正确访问，每个内存单元在整个内存空间中必须具备</a:t>
            </a:r>
            <a:r>
              <a:rPr lang="en-US" altLang="zh-CN" dirty="0"/>
              <a:t>20</a:t>
            </a:r>
            <a:r>
              <a:rPr lang="zh-CN" altLang="en-US" dirty="0"/>
              <a:t>位字长的惟一地址</a:t>
            </a:r>
          </a:p>
          <a:p>
            <a:pPr>
              <a:spcAft>
                <a:spcPct val="0"/>
              </a:spcAft>
            </a:pPr>
            <a:endParaRPr lang="en-US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4716586" y="1849388"/>
            <a:ext cx="3744416" cy="5874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tIns="72000" bIns="144000">
            <a:spAutoFit/>
          </a:bodyPr>
          <a:lstStyle/>
          <a:p>
            <a:pPr algn="ctr"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内存分段管理方式</a:t>
            </a:r>
          </a:p>
        </p:txBody>
      </p:sp>
      <p:sp>
        <p:nvSpPr>
          <p:cNvPr id="35" name="TextBox 4">
            <a:extLst>
              <a:ext uri="{FF2B5EF4-FFF2-40B4-BE49-F238E27FC236}">
                <a16:creationId xmlns:a16="http://schemas.microsoft.com/office/drawing/2014/main" id="{DDC7D4D8-A35F-4D87-8F76-D17815EA804F}"/>
              </a:ext>
            </a:extLst>
          </p:cNvPr>
          <p:cNvSpPr txBox="1"/>
          <p:nvPr/>
        </p:nvSpPr>
        <p:spPr>
          <a:xfrm>
            <a:off x="4192775" y="4225652"/>
            <a:ext cx="3960440" cy="906640"/>
          </a:xfrm>
          <a:prstGeom prst="rect">
            <a:avLst/>
          </a:prstGeom>
          <a:solidFill>
            <a:srgbClr val="EEEEEE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tIns="72000" bIns="72000" anchor="ctr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如何将直接产生的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位编码变换为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位物理地址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7">
            <a:extLst>
              <a:ext uri="{FF2B5EF4-FFF2-40B4-BE49-F238E27FC236}">
                <a16:creationId xmlns:a16="http://schemas.microsoft.com/office/drawing/2014/main" id="{E8A016FF-7900-487F-BFBD-4FB055B17D4B}"/>
              </a:ext>
            </a:extLst>
          </p:cNvPr>
          <p:cNvSpPr txBox="1"/>
          <p:nvPr/>
        </p:nvSpPr>
        <p:spPr>
          <a:xfrm>
            <a:off x="972170" y="4472339"/>
            <a:ext cx="2789979" cy="514738"/>
          </a:xfrm>
          <a:prstGeom prst="rect">
            <a:avLst/>
          </a:prstGeom>
          <a:solidFill>
            <a:srgbClr val="EEEEEE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tIns="72000" bIns="72000" anchor="ctr">
            <a:spAutoFit/>
          </a:bodyPr>
          <a:lstStyle/>
          <a:p>
            <a:pPr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内存地址变换：</a:t>
            </a:r>
          </a:p>
        </p:txBody>
      </p:sp>
      <p:sp>
        <p:nvSpPr>
          <p:cNvPr id="38" name="Line 6">
            <a:extLst>
              <a:ext uri="{FF2B5EF4-FFF2-40B4-BE49-F238E27FC236}">
                <a16:creationId xmlns:a16="http://schemas.microsoft.com/office/drawing/2014/main" id="{65B13D37-9235-46F6-A68C-27B389EDE8EC}"/>
              </a:ext>
            </a:extLst>
          </p:cNvPr>
          <p:cNvSpPr>
            <a:spLocks noChangeShapeType="1"/>
          </p:cNvSpPr>
          <p:nvPr/>
        </p:nvSpPr>
        <p:spPr bwMode="auto">
          <a:xfrm>
            <a:off x="5852052" y="3939076"/>
            <a:ext cx="725487" cy="0"/>
          </a:xfrm>
          <a:prstGeom prst="line">
            <a:avLst/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" name="Text Box 7">
            <a:extLst>
              <a:ext uri="{FF2B5EF4-FFF2-40B4-BE49-F238E27FC236}">
                <a16:creationId xmlns:a16="http://schemas.microsoft.com/office/drawing/2014/main" id="{E5C5F6C9-3F27-47E6-8970-F3245BCB01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794" y="3708889"/>
            <a:ext cx="1609844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物理地址</a:t>
            </a:r>
          </a:p>
        </p:txBody>
      </p:sp>
    </p:spTree>
    <p:extLst>
      <p:ext uri="{BB962C8B-B14F-4D97-AF65-F5344CB8AC3E}">
        <p14:creationId xmlns:p14="http://schemas.microsoft.com/office/powerpoint/2010/main" val="3810965930"/>
      </p:ext>
    </p:extLst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5" grpId="0" animBg="1"/>
      <p:bldP spid="37" grpId="0" animBg="1"/>
      <p:bldP spid="3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072438" y="5233988"/>
            <a:ext cx="820737" cy="381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fld id="{B310D353-41DD-4A04-B261-2983676B4498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/>
              <a:t>27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93675"/>
            <a:ext cx="7670800" cy="661988"/>
          </a:xfrm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rgbClr val="800000"/>
                </a:solidFill>
                <a:cs typeface="隶书" pitchFamily="49" charset="-122"/>
              </a:rPr>
              <a:t>内存单元的编址</a:t>
            </a:r>
            <a:r>
              <a:rPr lang="zh-CN" altLang="en-US" sz="3200" dirty="0">
                <a:solidFill>
                  <a:schemeClr val="tx1"/>
                </a:solidFill>
                <a:cs typeface="隶书" pitchFamily="49" charset="-122"/>
              </a:rPr>
              <a:t>（</a:t>
            </a:r>
            <a:r>
              <a:rPr lang="en-US" altLang="zh-CN" sz="3200" dirty="0">
                <a:solidFill>
                  <a:schemeClr val="tx1"/>
                </a:solidFill>
                <a:cs typeface="隶书" pitchFamily="49" charset="-122"/>
              </a:rPr>
              <a:t>1</a:t>
            </a:r>
            <a:r>
              <a:rPr lang="zh-CN" altLang="en-US" sz="3200" dirty="0">
                <a:solidFill>
                  <a:schemeClr val="tx1"/>
                </a:solidFill>
                <a:cs typeface="隶书" pitchFamily="49" charset="-122"/>
              </a:rPr>
              <a:t>）</a:t>
            </a:r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2775" y="1201738"/>
            <a:ext cx="7904163" cy="2663825"/>
          </a:xfrm>
        </p:spPr>
        <p:txBody>
          <a:bodyPr/>
          <a:lstStyle/>
          <a:p>
            <a:pPr eaLnBrk="1" hangingPunct="1">
              <a:lnSpc>
                <a:spcPct val="100000"/>
              </a:lnSpc>
              <a:spcAft>
                <a:spcPct val="0"/>
              </a:spcAft>
            </a:pPr>
            <a:r>
              <a:rPr lang="zh-CN" altLang="en-US"/>
              <a:t>内存每个单元的地址在逻辑上都由两部分组成：</a:t>
            </a:r>
          </a:p>
          <a:p>
            <a:pPr lvl="1" eaLnBrk="1" hangingPunct="1">
              <a:lnSpc>
                <a:spcPct val="100000"/>
              </a:lnSpc>
              <a:spcAft>
                <a:spcPts val="200"/>
              </a:spcAft>
            </a:pPr>
            <a:r>
              <a:rPr lang="zh-CN" altLang="en-US"/>
              <a:t>段（基）地址</a:t>
            </a:r>
          </a:p>
          <a:p>
            <a:pPr lvl="2" eaLnBrk="1" hangingPunct="1">
              <a:lnSpc>
                <a:spcPct val="100000"/>
              </a:lnSpc>
              <a:spcBef>
                <a:spcPts val="300"/>
              </a:spcBef>
              <a:spcAft>
                <a:spcPts val="200"/>
              </a:spcAft>
            </a:pPr>
            <a:r>
              <a:rPr lang="zh-CN" altLang="en-US"/>
              <a:t>指示存储单元在整个内存空间中处于哪个区域</a:t>
            </a:r>
          </a:p>
          <a:p>
            <a:pPr lvl="1" eaLnBrk="1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</a:pPr>
            <a:r>
              <a:rPr lang="zh-CN" altLang="en-US"/>
              <a:t>段内地址（</a:t>
            </a:r>
            <a:r>
              <a:rPr lang="zh-CN" altLang="en-US">
                <a:latin typeface="楷体_GB2312" pitchFamily="49" charset="-122"/>
              </a:rPr>
              <a:t>相对地址</a:t>
            </a:r>
            <a:r>
              <a:rPr lang="en-US" altLang="zh-CN">
                <a:latin typeface="楷体_GB2312" pitchFamily="49" charset="-122"/>
              </a:rPr>
              <a:t>/</a:t>
            </a:r>
            <a:r>
              <a:rPr lang="zh-CN" altLang="en-US">
                <a:latin typeface="楷体_GB2312" pitchFamily="49" charset="-122"/>
              </a:rPr>
              <a:t>偏移地址</a:t>
            </a:r>
            <a:r>
              <a:rPr lang="zh-CN" altLang="en-US"/>
              <a:t>）</a:t>
            </a:r>
          </a:p>
          <a:p>
            <a:pPr lvl="2" eaLnBrk="1" hangingPunct="1">
              <a:lnSpc>
                <a:spcPct val="100000"/>
              </a:lnSpc>
              <a:spcAft>
                <a:spcPts val="200"/>
              </a:spcAft>
            </a:pPr>
            <a:r>
              <a:rPr lang="zh-CN" altLang="en-US"/>
              <a:t>指示存储单元在段中的相对位置（与段中第</a:t>
            </a:r>
            <a:r>
              <a:rPr lang="en-US" altLang="zh-CN"/>
              <a:t>1</a:t>
            </a:r>
            <a:r>
              <a:rPr lang="zh-CN" altLang="en-US"/>
              <a:t>个单元的距离）</a:t>
            </a:r>
          </a:p>
        </p:txBody>
      </p:sp>
      <p:sp>
        <p:nvSpPr>
          <p:cNvPr id="265235" name="Text Box 19"/>
          <p:cNvSpPr txBox="1">
            <a:spLocks noChangeArrowheads="1"/>
          </p:cNvSpPr>
          <p:nvPr/>
        </p:nvSpPr>
        <p:spPr bwMode="auto">
          <a:xfrm>
            <a:off x="785813" y="4024313"/>
            <a:ext cx="7513637" cy="46037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sq">
            <a:noFill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8088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为</a:t>
            </a:r>
            <a:r>
              <a:rPr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16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位结构，所以段地址和偏移地址均为</a:t>
            </a:r>
            <a:r>
              <a:rPr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16</a:t>
            </a:r>
            <a:r>
              <a:rPr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位</a:t>
            </a:r>
          </a:p>
        </p:txBody>
      </p:sp>
      <p:sp>
        <p:nvSpPr>
          <p:cNvPr id="10" name="Rectangle 63"/>
          <p:cNvSpPr>
            <a:spLocks noChangeArrowheads="1"/>
          </p:cNvSpPr>
          <p:nvPr/>
        </p:nvSpPr>
        <p:spPr bwMode="auto">
          <a:xfrm>
            <a:off x="1274763" y="4052888"/>
            <a:ext cx="6656387" cy="508000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Line 64"/>
          <p:cNvSpPr>
            <a:spLocks noChangeShapeType="1"/>
          </p:cNvSpPr>
          <p:nvPr/>
        </p:nvSpPr>
        <p:spPr bwMode="auto">
          <a:xfrm>
            <a:off x="4648200" y="4052888"/>
            <a:ext cx="0" cy="5080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Text Box 65"/>
          <p:cNvSpPr txBox="1">
            <a:spLocks noChangeArrowheads="1"/>
          </p:cNvSpPr>
          <p:nvPr/>
        </p:nvSpPr>
        <p:spPr bwMode="auto">
          <a:xfrm>
            <a:off x="1808163" y="4776788"/>
            <a:ext cx="23225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段基地址（16位）</a:t>
            </a:r>
            <a:endParaRPr kumimoji="1" lang="zh-CN" altLang="en-US" sz="2000" b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3" name="AutoShape 66"/>
          <p:cNvSpPr>
            <a:spLocks/>
          </p:cNvSpPr>
          <p:nvPr/>
        </p:nvSpPr>
        <p:spPr bwMode="auto">
          <a:xfrm rot="-5400000">
            <a:off x="2861469" y="3040857"/>
            <a:ext cx="190500" cy="3300412"/>
          </a:xfrm>
          <a:prstGeom prst="leftBrace">
            <a:avLst>
              <a:gd name="adj1" fmla="val 120312"/>
              <a:gd name="adj2" fmla="val 50000"/>
            </a:avLst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14" name="Text Box 67"/>
          <p:cNvSpPr txBox="1">
            <a:spLocks noChangeArrowheads="1"/>
          </p:cNvSpPr>
          <p:nvPr/>
        </p:nvSpPr>
        <p:spPr bwMode="auto">
          <a:xfrm>
            <a:off x="1347788" y="4116388"/>
            <a:ext cx="2101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>
                <a:solidFill>
                  <a:srgbClr val="301010"/>
                </a:solidFill>
                <a:latin typeface="Times New Roman" pitchFamily="18" charset="0"/>
                <a:ea typeface="宋体" charset="-122"/>
              </a:rPr>
              <a:t>× × ×    • • •</a:t>
            </a:r>
          </a:p>
        </p:txBody>
      </p:sp>
      <p:sp>
        <p:nvSpPr>
          <p:cNvPr id="15" name="Text Box 68"/>
          <p:cNvSpPr txBox="1">
            <a:spLocks noChangeArrowheads="1"/>
          </p:cNvSpPr>
          <p:nvPr/>
        </p:nvSpPr>
        <p:spPr bwMode="auto">
          <a:xfrm>
            <a:off x="3373438" y="4116388"/>
            <a:ext cx="13493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>
                <a:solidFill>
                  <a:srgbClr val="301010"/>
                </a:solidFill>
                <a:latin typeface="Times New Roman" pitchFamily="18" charset="0"/>
                <a:ea typeface="宋体" charset="-122"/>
              </a:rPr>
              <a:t>× × ×</a:t>
            </a:r>
            <a:endParaRPr kumimoji="1" lang="zh-CN" altLang="en-US" sz="2400" b="0">
              <a:solidFill>
                <a:srgbClr val="301010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16" name="Text Box 69"/>
          <p:cNvSpPr txBox="1">
            <a:spLocks noChangeArrowheads="1"/>
          </p:cNvSpPr>
          <p:nvPr/>
        </p:nvSpPr>
        <p:spPr bwMode="auto">
          <a:xfrm>
            <a:off x="1123950" y="3794125"/>
            <a:ext cx="56991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chemeClr val="tx1"/>
                </a:solidFill>
                <a:ea typeface="宋体" charset="-122"/>
              </a:rPr>
              <a:t>31</a:t>
            </a:r>
          </a:p>
        </p:txBody>
      </p:sp>
      <p:sp>
        <p:nvSpPr>
          <p:cNvPr id="17" name="Text Box 70"/>
          <p:cNvSpPr txBox="1">
            <a:spLocks noChangeArrowheads="1"/>
          </p:cNvSpPr>
          <p:nvPr/>
        </p:nvSpPr>
        <p:spPr bwMode="auto">
          <a:xfrm>
            <a:off x="7716838" y="3803650"/>
            <a:ext cx="355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chemeClr val="tx1"/>
                </a:solidFill>
                <a:ea typeface="宋体" charset="-122"/>
              </a:rPr>
              <a:t>0</a:t>
            </a:r>
          </a:p>
        </p:txBody>
      </p:sp>
      <p:sp>
        <p:nvSpPr>
          <p:cNvPr id="18" name="Text Box 71"/>
          <p:cNvSpPr txBox="1">
            <a:spLocks noChangeArrowheads="1"/>
          </p:cNvSpPr>
          <p:nvPr/>
        </p:nvSpPr>
        <p:spPr bwMode="auto">
          <a:xfrm>
            <a:off x="4525963" y="3794125"/>
            <a:ext cx="496887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chemeClr val="tx1"/>
                </a:solidFill>
                <a:ea typeface="宋体" charset="-122"/>
              </a:rPr>
              <a:t>15</a:t>
            </a:r>
          </a:p>
        </p:txBody>
      </p:sp>
      <p:sp>
        <p:nvSpPr>
          <p:cNvPr id="19" name="Text Box 72"/>
          <p:cNvSpPr txBox="1">
            <a:spLocks noChangeArrowheads="1"/>
          </p:cNvSpPr>
          <p:nvPr/>
        </p:nvSpPr>
        <p:spPr bwMode="auto">
          <a:xfrm>
            <a:off x="4625975" y="4106863"/>
            <a:ext cx="2101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>
                <a:solidFill>
                  <a:srgbClr val="301010"/>
                </a:solidFill>
                <a:latin typeface="Times New Roman" pitchFamily="18" charset="0"/>
                <a:ea typeface="宋体" charset="-122"/>
              </a:rPr>
              <a:t>× × ×    • • •</a:t>
            </a:r>
          </a:p>
        </p:txBody>
      </p:sp>
      <p:sp>
        <p:nvSpPr>
          <p:cNvPr id="20" name="Text Box 73"/>
          <p:cNvSpPr txBox="1">
            <a:spLocks noChangeArrowheads="1"/>
          </p:cNvSpPr>
          <p:nvPr/>
        </p:nvSpPr>
        <p:spPr bwMode="auto">
          <a:xfrm>
            <a:off x="6650038" y="4094163"/>
            <a:ext cx="13493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>
                <a:solidFill>
                  <a:srgbClr val="301010"/>
                </a:solidFill>
                <a:latin typeface="Times New Roman" pitchFamily="18" charset="0"/>
                <a:ea typeface="宋体" charset="-122"/>
              </a:rPr>
              <a:t>× × ×</a:t>
            </a:r>
            <a:endParaRPr kumimoji="1" lang="zh-CN" altLang="en-US" sz="2400" b="0">
              <a:solidFill>
                <a:srgbClr val="301010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21" name="Text Box 65"/>
          <p:cNvSpPr txBox="1">
            <a:spLocks noChangeArrowheads="1"/>
          </p:cNvSpPr>
          <p:nvPr/>
        </p:nvSpPr>
        <p:spPr bwMode="auto">
          <a:xfrm>
            <a:off x="4860602" y="4809981"/>
            <a:ext cx="28735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段内相对地址（16位）</a:t>
            </a:r>
            <a:endParaRPr kumimoji="1" lang="zh-CN" altLang="en-US" sz="20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2" name="AutoShape 66"/>
          <p:cNvSpPr>
            <a:spLocks/>
          </p:cNvSpPr>
          <p:nvPr/>
        </p:nvSpPr>
        <p:spPr bwMode="auto">
          <a:xfrm rot="-5400000">
            <a:off x="6200665" y="3125533"/>
            <a:ext cx="190500" cy="3197446"/>
          </a:xfrm>
          <a:prstGeom prst="leftBrace">
            <a:avLst>
              <a:gd name="adj1" fmla="val 120312"/>
              <a:gd name="adj2" fmla="val 50000"/>
            </a:avLst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344229"/>
      </p:ext>
    </p:extLst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5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5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65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65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65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65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5" dur="500"/>
                                        <p:tgtEl>
                                          <p:spTgt spid="265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235" grpId="0" animBg="1"/>
      <p:bldP spid="265235" grpId="1" animBg="1"/>
      <p:bldP spid="10" grpId="0" animBg="1"/>
      <p:bldP spid="11" grpId="0" animBg="1"/>
      <p:bldP spid="12" grpId="0"/>
      <p:bldP spid="13" grpId="0" animBg="1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fld id="{D96A1A40-DE62-4A8C-BFE7-514F4E39B44E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/>
              <a:t>28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93675"/>
            <a:ext cx="7670800" cy="661988"/>
          </a:xfrm>
        </p:spPr>
        <p:txBody>
          <a:bodyPr/>
          <a:lstStyle/>
          <a:p>
            <a:pPr eaLnBrk="1" hangingPunct="1"/>
            <a:r>
              <a:rPr lang="zh-CN" altLang="en-US">
                <a:solidFill>
                  <a:srgbClr val="800000"/>
                </a:solidFill>
                <a:cs typeface="隶书" pitchFamily="49" charset="-122"/>
              </a:rPr>
              <a:t>存储器的编址</a:t>
            </a:r>
            <a:r>
              <a:rPr lang="zh-CN" altLang="en-US" sz="3200">
                <a:solidFill>
                  <a:schemeClr val="tx1"/>
                </a:solidFill>
                <a:cs typeface="隶书" pitchFamily="49" charset="-122"/>
              </a:rPr>
              <a:t>（</a:t>
            </a:r>
            <a:r>
              <a:rPr lang="en-US" altLang="zh-CN" sz="3200">
                <a:solidFill>
                  <a:schemeClr val="tx1"/>
                </a:solidFill>
                <a:cs typeface="隶书" pitchFamily="49" charset="-122"/>
              </a:rPr>
              <a:t>2</a:t>
            </a:r>
            <a:r>
              <a:rPr lang="zh-CN" altLang="en-US" sz="3200">
                <a:solidFill>
                  <a:schemeClr val="tx1"/>
                </a:solidFill>
                <a:cs typeface="隶书" pitchFamily="49" charset="-122"/>
              </a:rPr>
              <a:t>）</a:t>
            </a:r>
          </a:p>
        </p:txBody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44538" y="1057275"/>
            <a:ext cx="4891087" cy="3300413"/>
          </a:xfrm>
        </p:spPr>
        <p:txBody>
          <a:bodyPr/>
          <a:lstStyle/>
          <a:p>
            <a:pPr eaLnBrk="1" hangingPunct="1">
              <a:lnSpc>
                <a:spcPct val="115000"/>
              </a:lnSpc>
              <a:spcAft>
                <a:spcPct val="0"/>
              </a:spcAft>
            </a:pPr>
            <a:r>
              <a:rPr lang="zh-CN" altLang="en-US" sz="2400" dirty="0"/>
              <a:t>段基地址：</a:t>
            </a:r>
          </a:p>
          <a:p>
            <a:pPr lvl="1" eaLnBrk="1" hangingPunct="1">
              <a:lnSpc>
                <a:spcPct val="115000"/>
              </a:lnSpc>
              <a:spcAft>
                <a:spcPct val="0"/>
              </a:spcAft>
            </a:pPr>
            <a:r>
              <a:rPr lang="zh-CN" altLang="en-US" sz="2000" dirty="0"/>
              <a:t>决定存储单元在内存中的位置</a:t>
            </a:r>
          </a:p>
          <a:p>
            <a:pPr eaLnBrk="1" hangingPunct="1">
              <a:lnSpc>
                <a:spcPct val="115000"/>
              </a:lnSpc>
              <a:spcAft>
                <a:spcPct val="0"/>
              </a:spcAft>
            </a:pPr>
            <a:r>
              <a:rPr lang="zh-CN" altLang="en-US" sz="2400" dirty="0"/>
              <a:t>相对地址（偏移地址）</a:t>
            </a:r>
          </a:p>
          <a:p>
            <a:pPr lvl="1" eaLnBrk="1" hangingPunct="1">
              <a:lnSpc>
                <a:spcPct val="115000"/>
              </a:lnSpc>
              <a:spcAft>
                <a:spcPct val="0"/>
              </a:spcAft>
            </a:pPr>
            <a:r>
              <a:rPr lang="zh-CN" altLang="en-US" sz="2000" dirty="0"/>
              <a:t>该存储单元相对段内第一个单元的距离</a:t>
            </a:r>
          </a:p>
          <a:p>
            <a:pPr eaLnBrk="1" hangingPunct="1">
              <a:lnSpc>
                <a:spcPct val="115000"/>
              </a:lnSpc>
              <a:spcAft>
                <a:spcPct val="0"/>
              </a:spcAft>
            </a:pPr>
            <a:r>
              <a:rPr lang="zh-CN" altLang="en-US" sz="2400" dirty="0"/>
              <a:t>逻辑段的起始地址称为段首</a:t>
            </a:r>
          </a:p>
          <a:p>
            <a:pPr lvl="1" eaLnBrk="1" hangingPunct="1">
              <a:lnSpc>
                <a:spcPct val="115000"/>
              </a:lnSpc>
              <a:spcAft>
                <a:spcPct val="0"/>
              </a:spcAft>
            </a:pPr>
            <a:r>
              <a:rPr lang="zh-CN" altLang="en-US" sz="2000" dirty="0"/>
              <a:t>每个逻辑段内的第一个单元</a:t>
            </a:r>
          </a:p>
        </p:txBody>
      </p:sp>
      <p:sp>
        <p:nvSpPr>
          <p:cNvPr id="16" name="AutoShape 13"/>
          <p:cNvSpPr>
            <a:spLocks/>
          </p:cNvSpPr>
          <p:nvPr/>
        </p:nvSpPr>
        <p:spPr bwMode="auto">
          <a:xfrm>
            <a:off x="8655050" y="2317750"/>
            <a:ext cx="238125" cy="2236788"/>
          </a:xfrm>
          <a:prstGeom prst="rightBrace">
            <a:avLst>
              <a:gd name="adj1" fmla="val 93933"/>
              <a:gd name="adj2" fmla="val 50000"/>
            </a:avLst>
          </a:prstGeom>
          <a:noFill/>
          <a:ln w="22225" cap="sq">
            <a:solidFill>
              <a:srgbClr val="FF66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组合 18"/>
          <p:cNvGrpSpPr>
            <a:grpSpLocks/>
          </p:cNvGrpSpPr>
          <p:nvPr/>
        </p:nvGrpSpPr>
        <p:grpSpPr bwMode="auto">
          <a:xfrm>
            <a:off x="6881813" y="1857375"/>
            <a:ext cx="1704975" cy="3160713"/>
            <a:chOff x="6713859" y="2084735"/>
            <a:chExt cx="1731963" cy="3792537"/>
          </a:xfrm>
        </p:grpSpPr>
        <p:sp>
          <p:nvSpPr>
            <p:cNvPr id="52239" name="Rectangle 4"/>
            <p:cNvSpPr>
              <a:spLocks noChangeArrowheads="1"/>
            </p:cNvSpPr>
            <p:nvPr/>
          </p:nvSpPr>
          <p:spPr bwMode="auto">
            <a:xfrm>
              <a:off x="6748784" y="2629247"/>
              <a:ext cx="1676400" cy="381000"/>
            </a:xfrm>
            <a:prstGeom prst="rect">
              <a:avLst/>
            </a:prstGeom>
            <a:solidFill>
              <a:srgbClr val="339966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40" name="Rectangle 5"/>
            <p:cNvSpPr>
              <a:spLocks noChangeArrowheads="1"/>
            </p:cNvSpPr>
            <p:nvPr/>
          </p:nvSpPr>
          <p:spPr bwMode="auto">
            <a:xfrm>
              <a:off x="6748784" y="3010247"/>
              <a:ext cx="1676400" cy="381000"/>
            </a:xfrm>
            <a:prstGeom prst="rect">
              <a:avLst/>
            </a:prstGeom>
            <a:solidFill>
              <a:srgbClr val="339966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41" name="Rectangle 6"/>
            <p:cNvSpPr>
              <a:spLocks noChangeArrowheads="1"/>
            </p:cNvSpPr>
            <p:nvPr/>
          </p:nvSpPr>
          <p:spPr bwMode="auto">
            <a:xfrm>
              <a:off x="6748784" y="3391247"/>
              <a:ext cx="1676400" cy="381000"/>
            </a:xfrm>
            <a:prstGeom prst="rect">
              <a:avLst/>
            </a:prstGeom>
            <a:solidFill>
              <a:srgbClr val="339966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42" name="Rectangle 7"/>
            <p:cNvSpPr>
              <a:spLocks noChangeArrowheads="1"/>
            </p:cNvSpPr>
            <p:nvPr/>
          </p:nvSpPr>
          <p:spPr bwMode="auto">
            <a:xfrm>
              <a:off x="6748784" y="4381847"/>
              <a:ext cx="1676400" cy="381000"/>
            </a:xfrm>
            <a:prstGeom prst="rect">
              <a:avLst/>
            </a:prstGeom>
            <a:solidFill>
              <a:srgbClr val="339966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43" name="Rectangle 8"/>
            <p:cNvSpPr>
              <a:spLocks noChangeArrowheads="1"/>
            </p:cNvSpPr>
            <p:nvPr/>
          </p:nvSpPr>
          <p:spPr bwMode="auto">
            <a:xfrm>
              <a:off x="6748784" y="4762847"/>
              <a:ext cx="1676400" cy="381000"/>
            </a:xfrm>
            <a:prstGeom prst="rect">
              <a:avLst/>
            </a:prstGeom>
            <a:solidFill>
              <a:srgbClr val="339966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44" name="Line 9"/>
            <p:cNvSpPr>
              <a:spLocks noChangeShapeType="1"/>
            </p:cNvSpPr>
            <p:nvPr/>
          </p:nvSpPr>
          <p:spPr bwMode="auto">
            <a:xfrm>
              <a:off x="6745609" y="2173635"/>
              <a:ext cx="0" cy="3579812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45" name="Line 10"/>
            <p:cNvSpPr>
              <a:spLocks noChangeShapeType="1"/>
            </p:cNvSpPr>
            <p:nvPr/>
          </p:nvSpPr>
          <p:spPr bwMode="auto">
            <a:xfrm>
              <a:off x="8426772" y="2199035"/>
              <a:ext cx="0" cy="3579812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46" name="Freeform 11"/>
            <p:cNvSpPr>
              <a:spLocks/>
            </p:cNvSpPr>
            <p:nvPr/>
          </p:nvSpPr>
          <p:spPr bwMode="auto">
            <a:xfrm>
              <a:off x="6745609" y="2084735"/>
              <a:ext cx="1685925" cy="377825"/>
            </a:xfrm>
            <a:custGeom>
              <a:avLst/>
              <a:gdLst>
                <a:gd name="T0" fmla="*/ 0 w 1062"/>
                <a:gd name="T1" fmla="*/ 2147483647 h 238"/>
                <a:gd name="T2" fmla="*/ 2147483647 w 1062"/>
                <a:gd name="T3" fmla="*/ 2147483647 h 238"/>
                <a:gd name="T4" fmla="*/ 2147483647 w 1062"/>
                <a:gd name="T5" fmla="*/ 0 h 238"/>
                <a:gd name="T6" fmla="*/ 2147483647 w 1062"/>
                <a:gd name="T7" fmla="*/ 2147483647 h 238"/>
                <a:gd name="T8" fmla="*/ 2147483647 w 1062"/>
                <a:gd name="T9" fmla="*/ 2147483647 h 238"/>
                <a:gd name="T10" fmla="*/ 2147483647 w 1062"/>
                <a:gd name="T11" fmla="*/ 2147483647 h 238"/>
                <a:gd name="T12" fmla="*/ 2147483647 w 1062"/>
                <a:gd name="T13" fmla="*/ 2147483647 h 238"/>
                <a:gd name="T14" fmla="*/ 2147483647 w 1062"/>
                <a:gd name="T15" fmla="*/ 2147483647 h 238"/>
                <a:gd name="T16" fmla="*/ 2147483647 w 1062"/>
                <a:gd name="T17" fmla="*/ 2147483647 h 23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62"/>
                <a:gd name="T28" fmla="*/ 0 h 238"/>
                <a:gd name="T29" fmla="*/ 1062 w 1062"/>
                <a:gd name="T30" fmla="*/ 238 h 23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62" h="238">
                  <a:moveTo>
                    <a:pt x="0" y="74"/>
                  </a:moveTo>
                  <a:cubicBezTo>
                    <a:pt x="11" y="63"/>
                    <a:pt x="54" y="24"/>
                    <a:pt x="65" y="18"/>
                  </a:cubicBezTo>
                  <a:cubicBezTo>
                    <a:pt x="82" y="9"/>
                    <a:pt x="120" y="0"/>
                    <a:pt x="120" y="0"/>
                  </a:cubicBezTo>
                  <a:cubicBezTo>
                    <a:pt x="178" y="14"/>
                    <a:pt x="236" y="21"/>
                    <a:pt x="296" y="28"/>
                  </a:cubicBezTo>
                  <a:cubicBezTo>
                    <a:pt x="389" y="64"/>
                    <a:pt x="459" y="133"/>
                    <a:pt x="545" y="175"/>
                  </a:cubicBezTo>
                  <a:cubicBezTo>
                    <a:pt x="572" y="202"/>
                    <a:pt x="606" y="209"/>
                    <a:pt x="637" y="231"/>
                  </a:cubicBezTo>
                  <a:cubicBezTo>
                    <a:pt x="726" y="228"/>
                    <a:pt x="817" y="238"/>
                    <a:pt x="905" y="222"/>
                  </a:cubicBezTo>
                  <a:cubicBezTo>
                    <a:pt x="927" y="218"/>
                    <a:pt x="935" y="190"/>
                    <a:pt x="951" y="175"/>
                  </a:cubicBezTo>
                  <a:cubicBezTo>
                    <a:pt x="989" y="139"/>
                    <a:pt x="1025" y="102"/>
                    <a:pt x="1062" y="65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47" name="Freeform 12"/>
            <p:cNvSpPr>
              <a:spLocks/>
            </p:cNvSpPr>
            <p:nvPr/>
          </p:nvSpPr>
          <p:spPr bwMode="auto">
            <a:xfrm>
              <a:off x="6713859" y="5432772"/>
              <a:ext cx="1731963" cy="444500"/>
            </a:xfrm>
            <a:custGeom>
              <a:avLst/>
              <a:gdLst>
                <a:gd name="T0" fmla="*/ 2147483647 w 1091"/>
                <a:gd name="T1" fmla="*/ 2147483647 h 280"/>
                <a:gd name="T2" fmla="*/ 2147483647 w 1091"/>
                <a:gd name="T3" fmla="*/ 2147483647 h 280"/>
                <a:gd name="T4" fmla="*/ 2147483647 w 1091"/>
                <a:gd name="T5" fmla="*/ 2147483647 h 280"/>
                <a:gd name="T6" fmla="*/ 2147483647 w 1091"/>
                <a:gd name="T7" fmla="*/ 2147483647 h 280"/>
                <a:gd name="T8" fmla="*/ 2147483647 w 1091"/>
                <a:gd name="T9" fmla="*/ 0 h 280"/>
                <a:gd name="T10" fmla="*/ 2147483647 w 1091"/>
                <a:gd name="T11" fmla="*/ 2147483647 h 280"/>
                <a:gd name="T12" fmla="*/ 2147483647 w 1091"/>
                <a:gd name="T13" fmla="*/ 2147483647 h 280"/>
                <a:gd name="T14" fmla="*/ 2147483647 w 1091"/>
                <a:gd name="T15" fmla="*/ 2147483647 h 280"/>
                <a:gd name="T16" fmla="*/ 2147483647 w 1091"/>
                <a:gd name="T17" fmla="*/ 2147483647 h 280"/>
                <a:gd name="T18" fmla="*/ 2147483647 w 1091"/>
                <a:gd name="T19" fmla="*/ 2147483647 h 280"/>
                <a:gd name="T20" fmla="*/ 2147483647 w 1091"/>
                <a:gd name="T21" fmla="*/ 2147483647 h 280"/>
                <a:gd name="T22" fmla="*/ 2147483647 w 1091"/>
                <a:gd name="T23" fmla="*/ 2147483647 h 280"/>
                <a:gd name="T24" fmla="*/ 2147483647 w 1091"/>
                <a:gd name="T25" fmla="*/ 2147483647 h 28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091"/>
                <a:gd name="T40" fmla="*/ 0 h 280"/>
                <a:gd name="T41" fmla="*/ 1091 w 1091"/>
                <a:gd name="T42" fmla="*/ 280 h 280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091" h="280">
                  <a:moveTo>
                    <a:pt x="11" y="222"/>
                  </a:moveTo>
                  <a:cubicBezTo>
                    <a:pt x="85" y="198"/>
                    <a:pt x="0" y="234"/>
                    <a:pt x="48" y="185"/>
                  </a:cubicBezTo>
                  <a:cubicBezTo>
                    <a:pt x="64" y="169"/>
                    <a:pt x="87" y="164"/>
                    <a:pt x="103" y="148"/>
                  </a:cubicBezTo>
                  <a:cubicBezTo>
                    <a:pt x="133" y="118"/>
                    <a:pt x="166" y="97"/>
                    <a:pt x="205" y="83"/>
                  </a:cubicBezTo>
                  <a:cubicBezTo>
                    <a:pt x="245" y="43"/>
                    <a:pt x="281" y="17"/>
                    <a:pt x="334" y="0"/>
                  </a:cubicBezTo>
                  <a:cubicBezTo>
                    <a:pt x="368" y="3"/>
                    <a:pt x="403" y="1"/>
                    <a:pt x="436" y="9"/>
                  </a:cubicBezTo>
                  <a:cubicBezTo>
                    <a:pt x="452" y="13"/>
                    <a:pt x="477" y="54"/>
                    <a:pt x="491" y="65"/>
                  </a:cubicBezTo>
                  <a:cubicBezTo>
                    <a:pt x="535" y="99"/>
                    <a:pt x="540" y="99"/>
                    <a:pt x="583" y="120"/>
                  </a:cubicBezTo>
                  <a:cubicBezTo>
                    <a:pt x="660" y="197"/>
                    <a:pt x="753" y="242"/>
                    <a:pt x="860" y="259"/>
                  </a:cubicBezTo>
                  <a:cubicBezTo>
                    <a:pt x="925" y="280"/>
                    <a:pt x="912" y="279"/>
                    <a:pt x="1026" y="259"/>
                  </a:cubicBezTo>
                  <a:cubicBezTo>
                    <a:pt x="1035" y="257"/>
                    <a:pt x="1038" y="246"/>
                    <a:pt x="1045" y="240"/>
                  </a:cubicBezTo>
                  <a:cubicBezTo>
                    <a:pt x="1054" y="233"/>
                    <a:pt x="1064" y="229"/>
                    <a:pt x="1073" y="222"/>
                  </a:cubicBezTo>
                  <a:cubicBezTo>
                    <a:pt x="1080" y="217"/>
                    <a:pt x="1091" y="203"/>
                    <a:pt x="1091" y="203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2248" name="Text Box 19"/>
            <p:cNvSpPr txBox="1">
              <a:spLocks noChangeArrowheads="1"/>
            </p:cNvSpPr>
            <p:nvPr/>
          </p:nvSpPr>
          <p:spPr bwMode="auto">
            <a:xfrm>
              <a:off x="7189076" y="4346829"/>
              <a:ext cx="838200" cy="480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zh-CN" altLang="en-US" sz="2000">
                  <a:solidFill>
                    <a:schemeClr val="bg1"/>
                  </a:solidFill>
                  <a:latin typeface="Times New Roman" pitchFamily="18" charset="0"/>
                  <a:ea typeface="宋体" charset="-122"/>
                </a:rPr>
                <a:t>00</a:t>
              </a:r>
              <a:r>
                <a:rPr kumimoji="1" lang="en-US" altLang="zh-CN" sz="2000">
                  <a:solidFill>
                    <a:schemeClr val="bg1"/>
                  </a:solidFill>
                  <a:latin typeface="Times New Roman" pitchFamily="18" charset="0"/>
                  <a:ea typeface="宋体" charset="-122"/>
                </a:rPr>
                <a:t>H</a:t>
              </a:r>
            </a:p>
          </p:txBody>
        </p:sp>
        <p:sp>
          <p:nvSpPr>
            <p:cNvPr id="52249" name="Text Box 20"/>
            <p:cNvSpPr txBox="1">
              <a:spLocks noChangeArrowheads="1"/>
            </p:cNvSpPr>
            <p:nvPr/>
          </p:nvSpPr>
          <p:spPr bwMode="auto">
            <a:xfrm>
              <a:off x="7189076" y="4727829"/>
              <a:ext cx="838200" cy="480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zh-CN" altLang="en-US" sz="2000">
                  <a:solidFill>
                    <a:schemeClr val="bg1"/>
                  </a:solidFill>
                  <a:latin typeface="Times New Roman" pitchFamily="18" charset="0"/>
                  <a:ea typeface="宋体" charset="-122"/>
                </a:rPr>
                <a:t>12</a:t>
              </a:r>
              <a:r>
                <a:rPr kumimoji="1" lang="en-US" altLang="zh-CN" sz="2000">
                  <a:solidFill>
                    <a:schemeClr val="bg1"/>
                  </a:solidFill>
                  <a:latin typeface="Times New Roman" pitchFamily="18" charset="0"/>
                  <a:ea typeface="宋体" charset="-122"/>
                </a:rPr>
                <a:t>H</a:t>
              </a:r>
            </a:p>
          </p:txBody>
        </p:sp>
      </p:grpSp>
      <p:sp>
        <p:nvSpPr>
          <p:cNvPr id="20" name="Text Box 21"/>
          <p:cNvSpPr txBox="1">
            <a:spLocks noChangeArrowheads="1"/>
          </p:cNvSpPr>
          <p:nvPr/>
        </p:nvSpPr>
        <p:spPr bwMode="auto">
          <a:xfrm>
            <a:off x="5678488" y="2317750"/>
            <a:ext cx="12779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1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第</a:t>
            </a:r>
            <a:r>
              <a:rPr kumimoji="1" lang="en-US" altLang="zh-CN" sz="1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1</a:t>
            </a:r>
            <a:r>
              <a:rPr kumimoji="1" lang="zh-CN" altLang="en-US" sz="1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个单元</a:t>
            </a:r>
            <a:endParaRPr kumimoji="1" lang="en-US" altLang="zh-CN" sz="18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21" name="Line 27"/>
          <p:cNvSpPr>
            <a:spLocks noChangeShapeType="1"/>
          </p:cNvSpPr>
          <p:nvPr/>
        </p:nvSpPr>
        <p:spPr bwMode="auto">
          <a:xfrm>
            <a:off x="6176963" y="3997325"/>
            <a:ext cx="708025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Line 27"/>
          <p:cNvSpPr>
            <a:spLocks noChangeShapeType="1"/>
          </p:cNvSpPr>
          <p:nvPr/>
        </p:nvSpPr>
        <p:spPr bwMode="auto">
          <a:xfrm>
            <a:off x="5892800" y="2617788"/>
            <a:ext cx="992188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6" name="直接箭头连接符 5"/>
          <p:cNvCxnSpPr/>
          <p:nvPr/>
        </p:nvCxnSpPr>
        <p:spPr bwMode="auto">
          <a:xfrm>
            <a:off x="6634163" y="2628900"/>
            <a:ext cx="0" cy="1368425"/>
          </a:xfrm>
          <a:prstGeom prst="straightConnector1">
            <a:avLst/>
          </a:prstGeom>
          <a:solidFill>
            <a:srgbClr val="FF6600"/>
          </a:solidFill>
          <a:ln w="22225" cap="sq" cmpd="sng" algn="ctr">
            <a:solidFill>
              <a:schemeClr val="accent5">
                <a:lumMod val="25000"/>
              </a:schemeClr>
            </a:solidFill>
            <a:prstDash val="solid"/>
            <a:round/>
            <a:headEnd type="triangle" w="lg" len="lg"/>
            <a:tailEnd type="triangle" w="lg" len="lg"/>
          </a:ln>
          <a:effectLst/>
        </p:spPr>
      </p:cxnSp>
      <p:sp>
        <p:nvSpPr>
          <p:cNvPr id="8" name="椭圆 7"/>
          <p:cNvSpPr>
            <a:spLocks noChangeArrowheads="1"/>
          </p:cNvSpPr>
          <p:nvPr/>
        </p:nvSpPr>
        <p:spPr bwMode="auto">
          <a:xfrm>
            <a:off x="5551488" y="2257425"/>
            <a:ext cx="1482725" cy="476250"/>
          </a:xfrm>
          <a:prstGeom prst="ellipse">
            <a:avLst/>
          </a:prstGeom>
          <a:noFill/>
          <a:ln w="15875" cap="sq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24098" y="4441676"/>
            <a:ext cx="5688632" cy="58744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tIns="72000" bIns="144000">
            <a:spAutoFit/>
          </a:bodyPr>
          <a:lstStyle/>
          <a:p>
            <a:pPr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由偏移地址的定义得段首的偏移地址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=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5496942" y="4467812"/>
            <a:ext cx="4968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r>
              <a:rPr lang="en-US" altLang="zh-CN" sz="2400">
                <a:solidFill>
                  <a:srgbClr val="FF0000"/>
                </a:solidFill>
                <a:ea typeface="宋体" charset="-122"/>
              </a:rPr>
              <a:t>0</a:t>
            </a:r>
            <a:endParaRPr lang="zh-CN" altLang="en-US" sz="2400">
              <a:solidFill>
                <a:srgbClr val="FF0000"/>
              </a:solidFill>
              <a:ea typeface="宋体" charset="-122"/>
            </a:endParaRPr>
          </a:p>
        </p:txBody>
      </p:sp>
      <p:sp>
        <p:nvSpPr>
          <p:cNvPr id="5" name="任意多边形 4"/>
          <p:cNvSpPr/>
          <p:nvPr/>
        </p:nvSpPr>
        <p:spPr bwMode="auto">
          <a:xfrm>
            <a:off x="4862945" y="2812473"/>
            <a:ext cx="847947" cy="1122218"/>
          </a:xfrm>
          <a:custGeom>
            <a:avLst/>
            <a:gdLst>
              <a:gd name="connsiteX0" fmla="*/ 0 w 847947"/>
              <a:gd name="connsiteY0" fmla="*/ 1122218 h 1122218"/>
              <a:gd name="connsiteX1" fmla="*/ 69273 w 847947"/>
              <a:gd name="connsiteY1" fmla="*/ 1094509 h 1122218"/>
              <a:gd name="connsiteX2" fmla="*/ 110837 w 847947"/>
              <a:gd name="connsiteY2" fmla="*/ 1052945 h 1122218"/>
              <a:gd name="connsiteX3" fmla="*/ 193964 w 847947"/>
              <a:gd name="connsiteY3" fmla="*/ 1025236 h 1122218"/>
              <a:gd name="connsiteX4" fmla="*/ 277091 w 847947"/>
              <a:gd name="connsiteY4" fmla="*/ 969818 h 1122218"/>
              <a:gd name="connsiteX5" fmla="*/ 360219 w 847947"/>
              <a:gd name="connsiteY5" fmla="*/ 942109 h 1122218"/>
              <a:gd name="connsiteX6" fmla="*/ 443346 w 847947"/>
              <a:gd name="connsiteY6" fmla="*/ 872836 h 1122218"/>
              <a:gd name="connsiteX7" fmla="*/ 471055 w 847947"/>
              <a:gd name="connsiteY7" fmla="*/ 831272 h 1122218"/>
              <a:gd name="connsiteX8" fmla="*/ 512619 w 847947"/>
              <a:gd name="connsiteY8" fmla="*/ 803563 h 1122218"/>
              <a:gd name="connsiteX9" fmla="*/ 581891 w 847947"/>
              <a:gd name="connsiteY9" fmla="*/ 720436 h 1122218"/>
              <a:gd name="connsiteX10" fmla="*/ 595746 w 847947"/>
              <a:gd name="connsiteY10" fmla="*/ 678872 h 1122218"/>
              <a:gd name="connsiteX11" fmla="*/ 581891 w 847947"/>
              <a:gd name="connsiteY11" fmla="*/ 637309 h 1122218"/>
              <a:gd name="connsiteX12" fmla="*/ 568037 w 847947"/>
              <a:gd name="connsiteY12" fmla="*/ 678872 h 1122218"/>
              <a:gd name="connsiteX13" fmla="*/ 581891 w 847947"/>
              <a:gd name="connsiteY13" fmla="*/ 748145 h 1122218"/>
              <a:gd name="connsiteX14" fmla="*/ 637310 w 847947"/>
              <a:gd name="connsiteY14" fmla="*/ 734291 h 1122218"/>
              <a:gd name="connsiteX15" fmla="*/ 665019 w 847947"/>
              <a:gd name="connsiteY15" fmla="*/ 651163 h 1122218"/>
              <a:gd name="connsiteX16" fmla="*/ 706582 w 847947"/>
              <a:gd name="connsiteY16" fmla="*/ 595745 h 1122218"/>
              <a:gd name="connsiteX17" fmla="*/ 720437 w 847947"/>
              <a:gd name="connsiteY17" fmla="*/ 401782 h 1122218"/>
              <a:gd name="connsiteX18" fmla="*/ 748146 w 847947"/>
              <a:gd name="connsiteY18" fmla="*/ 221672 h 1122218"/>
              <a:gd name="connsiteX19" fmla="*/ 817419 w 847947"/>
              <a:gd name="connsiteY19" fmla="*/ 96982 h 1122218"/>
              <a:gd name="connsiteX20" fmla="*/ 845128 w 847947"/>
              <a:gd name="connsiteY20" fmla="*/ 69272 h 1122218"/>
              <a:gd name="connsiteX21" fmla="*/ 845128 w 847947"/>
              <a:gd name="connsiteY21" fmla="*/ 0 h 1122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47947" h="1122218">
                <a:moveTo>
                  <a:pt x="0" y="1122218"/>
                </a:moveTo>
                <a:cubicBezTo>
                  <a:pt x="23091" y="1112982"/>
                  <a:pt x="48183" y="1107690"/>
                  <a:pt x="69273" y="1094509"/>
                </a:cubicBezTo>
                <a:cubicBezTo>
                  <a:pt x="85888" y="1084125"/>
                  <a:pt x="93709" y="1062460"/>
                  <a:pt x="110837" y="1052945"/>
                </a:cubicBezTo>
                <a:cubicBezTo>
                  <a:pt x="136369" y="1038760"/>
                  <a:pt x="169662" y="1041438"/>
                  <a:pt x="193964" y="1025236"/>
                </a:cubicBezTo>
                <a:cubicBezTo>
                  <a:pt x="221673" y="1006763"/>
                  <a:pt x="245498" y="980349"/>
                  <a:pt x="277091" y="969818"/>
                </a:cubicBezTo>
                <a:lnTo>
                  <a:pt x="360219" y="942109"/>
                </a:lnTo>
                <a:cubicBezTo>
                  <a:pt x="401086" y="914864"/>
                  <a:pt x="410010" y="912839"/>
                  <a:pt x="443346" y="872836"/>
                </a:cubicBezTo>
                <a:cubicBezTo>
                  <a:pt x="454006" y="860044"/>
                  <a:pt x="459281" y="843046"/>
                  <a:pt x="471055" y="831272"/>
                </a:cubicBezTo>
                <a:cubicBezTo>
                  <a:pt x="482829" y="819498"/>
                  <a:pt x="499827" y="814223"/>
                  <a:pt x="512619" y="803563"/>
                </a:cubicBezTo>
                <a:cubicBezTo>
                  <a:pt x="538883" y="781676"/>
                  <a:pt x="566322" y="751574"/>
                  <a:pt x="581891" y="720436"/>
                </a:cubicBezTo>
                <a:cubicBezTo>
                  <a:pt x="588422" y="707374"/>
                  <a:pt x="591128" y="692727"/>
                  <a:pt x="595746" y="678872"/>
                </a:cubicBezTo>
                <a:cubicBezTo>
                  <a:pt x="591128" y="665018"/>
                  <a:pt x="596495" y="637309"/>
                  <a:pt x="581891" y="637309"/>
                </a:cubicBezTo>
                <a:cubicBezTo>
                  <a:pt x="567287" y="637309"/>
                  <a:pt x="568037" y="664268"/>
                  <a:pt x="568037" y="678872"/>
                </a:cubicBezTo>
                <a:cubicBezTo>
                  <a:pt x="568037" y="702420"/>
                  <a:pt x="577273" y="725054"/>
                  <a:pt x="581891" y="748145"/>
                </a:cubicBezTo>
                <a:cubicBezTo>
                  <a:pt x="600364" y="743527"/>
                  <a:pt x="624918" y="748748"/>
                  <a:pt x="637310" y="734291"/>
                </a:cubicBezTo>
                <a:cubicBezTo>
                  <a:pt x="656318" y="712115"/>
                  <a:pt x="647494" y="674530"/>
                  <a:pt x="665019" y="651163"/>
                </a:cubicBezTo>
                <a:lnTo>
                  <a:pt x="706582" y="595745"/>
                </a:lnTo>
                <a:cubicBezTo>
                  <a:pt x="711200" y="531091"/>
                  <a:pt x="714569" y="466335"/>
                  <a:pt x="720437" y="401782"/>
                </a:cubicBezTo>
                <a:cubicBezTo>
                  <a:pt x="725245" y="348892"/>
                  <a:pt x="734557" y="276028"/>
                  <a:pt x="748146" y="221672"/>
                </a:cubicBezTo>
                <a:cubicBezTo>
                  <a:pt x="759761" y="175211"/>
                  <a:pt x="783019" y="131383"/>
                  <a:pt x="817419" y="96982"/>
                </a:cubicBezTo>
                <a:cubicBezTo>
                  <a:pt x="826655" y="87745"/>
                  <a:pt x="841540" y="81832"/>
                  <a:pt x="845128" y="69272"/>
                </a:cubicBezTo>
                <a:cubicBezTo>
                  <a:pt x="851471" y="47070"/>
                  <a:pt x="845128" y="23091"/>
                  <a:pt x="845128" y="0"/>
                </a:cubicBezTo>
              </a:path>
            </a:pathLst>
          </a:custGeom>
          <a:noFill/>
          <a:ln w="12700" cap="sq" cmpd="sng" algn="ctr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3934288"/>
      </p:ext>
    </p:extLst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9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9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09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09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09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092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/>
      <p:bldP spid="21" grpId="0" animBg="1"/>
      <p:bldP spid="23" grpId="0" animBg="1"/>
      <p:bldP spid="8" grpId="0" animBg="1"/>
      <p:bldP spid="9" grpId="0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6588" y="5254625"/>
            <a:ext cx="565150" cy="381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fld id="{2E0E0780-DEB1-44E9-9DFC-21FF3B21F818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/>
              <a:t>29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48541" name="Rectangle 61"/>
          <p:cNvSpPr>
            <a:spLocks noChangeArrowheads="1"/>
          </p:cNvSpPr>
          <p:nvPr/>
        </p:nvSpPr>
        <p:spPr bwMode="auto">
          <a:xfrm>
            <a:off x="6910388" y="4040188"/>
            <a:ext cx="1481137" cy="509587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3252" name="Rectangle 2"/>
          <p:cNvSpPr>
            <a:spLocks noGrp="1" noChangeArrowheads="1"/>
          </p:cNvSpPr>
          <p:nvPr>
            <p:ph type="title"/>
          </p:nvPr>
        </p:nvSpPr>
        <p:spPr>
          <a:xfrm>
            <a:off x="320675" y="120650"/>
            <a:ext cx="6200775" cy="879475"/>
          </a:xfrm>
        </p:spPr>
        <p:txBody>
          <a:bodyPr/>
          <a:lstStyle/>
          <a:p>
            <a:pPr eaLnBrk="1" hangingPunct="1"/>
            <a:r>
              <a:rPr lang="zh-CN" altLang="en-US">
                <a:solidFill>
                  <a:srgbClr val="800000"/>
                </a:solidFill>
                <a:cs typeface="隶书" pitchFamily="49" charset="-122"/>
              </a:rPr>
              <a:t>存储器的编址</a:t>
            </a:r>
            <a:r>
              <a:rPr lang="zh-CN" altLang="en-US" sz="3200">
                <a:solidFill>
                  <a:schemeClr val="tx1"/>
                </a:solidFill>
                <a:cs typeface="隶书" pitchFamily="49" charset="-122"/>
              </a:rPr>
              <a:t>（</a:t>
            </a:r>
            <a:r>
              <a:rPr lang="en-US" altLang="zh-CN" sz="3200">
                <a:solidFill>
                  <a:schemeClr val="tx1"/>
                </a:solidFill>
                <a:cs typeface="隶书" pitchFamily="49" charset="-122"/>
              </a:rPr>
              <a:t>3</a:t>
            </a:r>
            <a:r>
              <a:rPr lang="zh-CN" altLang="en-US" sz="3200">
                <a:solidFill>
                  <a:schemeClr val="tx1"/>
                </a:solidFill>
                <a:cs typeface="隶书" pitchFamily="49" charset="-122"/>
              </a:rPr>
              <a:t>）</a:t>
            </a:r>
          </a:p>
        </p:txBody>
      </p:sp>
      <p:sp>
        <p:nvSpPr>
          <p:cNvPr id="148524" name="Rectangle 44"/>
          <p:cNvSpPr>
            <a:spLocks noChangeArrowheads="1"/>
          </p:cNvSpPr>
          <p:nvPr/>
        </p:nvSpPr>
        <p:spPr bwMode="auto">
          <a:xfrm>
            <a:off x="3524250" y="4041775"/>
            <a:ext cx="3398838" cy="508000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8526" name="Text Box 46"/>
          <p:cNvSpPr txBox="1">
            <a:spLocks noChangeArrowheads="1"/>
          </p:cNvSpPr>
          <p:nvPr/>
        </p:nvSpPr>
        <p:spPr bwMode="auto">
          <a:xfrm>
            <a:off x="7126288" y="4105275"/>
            <a:ext cx="1127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>
                <a:solidFill>
                  <a:srgbClr val="301010"/>
                </a:solidFill>
                <a:latin typeface="Times New Roman" pitchFamily="18" charset="0"/>
                <a:ea typeface="宋体" charset="-122"/>
              </a:rPr>
              <a:t>0 0 0 0</a:t>
            </a:r>
            <a:endParaRPr kumimoji="1" lang="zh-CN" altLang="en-US" sz="2400">
              <a:solidFill>
                <a:schemeClr val="tx1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148527" name="Text Box 47"/>
          <p:cNvSpPr txBox="1">
            <a:spLocks noChangeArrowheads="1"/>
          </p:cNvSpPr>
          <p:nvPr/>
        </p:nvSpPr>
        <p:spPr bwMode="auto">
          <a:xfrm>
            <a:off x="4276725" y="4854575"/>
            <a:ext cx="2698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段基地址（16位）</a:t>
            </a:r>
            <a:endParaRPr kumimoji="1" lang="zh-CN" altLang="en-US" sz="2000" b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148528" name="Text Box 48"/>
          <p:cNvSpPr txBox="1">
            <a:spLocks noChangeArrowheads="1"/>
          </p:cNvSpPr>
          <p:nvPr/>
        </p:nvSpPr>
        <p:spPr bwMode="auto">
          <a:xfrm>
            <a:off x="4119563" y="3243263"/>
            <a:ext cx="39354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段首地址（段首的物理地址）</a:t>
            </a:r>
            <a:endParaRPr kumimoji="1" lang="zh-CN" altLang="en-US" sz="20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148529" name="AutoShape 49"/>
          <p:cNvSpPr>
            <a:spLocks/>
          </p:cNvSpPr>
          <p:nvPr/>
        </p:nvSpPr>
        <p:spPr bwMode="auto">
          <a:xfrm rot="-5400000">
            <a:off x="5113338" y="3094038"/>
            <a:ext cx="190500" cy="3302000"/>
          </a:xfrm>
          <a:prstGeom prst="leftBrace">
            <a:avLst>
              <a:gd name="adj1" fmla="val 120370"/>
              <a:gd name="adj2" fmla="val 50000"/>
            </a:avLst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148530" name="Text Box 50"/>
          <p:cNvSpPr txBox="1">
            <a:spLocks noChangeArrowheads="1"/>
          </p:cNvSpPr>
          <p:nvPr/>
        </p:nvSpPr>
        <p:spPr bwMode="auto">
          <a:xfrm>
            <a:off x="3602038" y="4105275"/>
            <a:ext cx="21002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>
                <a:solidFill>
                  <a:srgbClr val="301010"/>
                </a:solidFill>
                <a:latin typeface="Times New Roman" pitchFamily="18" charset="0"/>
                <a:ea typeface="宋体" charset="-122"/>
              </a:rPr>
              <a:t>× × ×    • • •</a:t>
            </a:r>
          </a:p>
        </p:txBody>
      </p:sp>
      <p:sp>
        <p:nvSpPr>
          <p:cNvPr id="148531" name="Text Box 51"/>
          <p:cNvSpPr txBox="1">
            <a:spLocks noChangeArrowheads="1"/>
          </p:cNvSpPr>
          <p:nvPr/>
        </p:nvSpPr>
        <p:spPr bwMode="auto">
          <a:xfrm>
            <a:off x="5624513" y="4110038"/>
            <a:ext cx="13509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>
                <a:solidFill>
                  <a:srgbClr val="301010"/>
                </a:solidFill>
                <a:latin typeface="Times New Roman" pitchFamily="18" charset="0"/>
                <a:ea typeface="宋体" charset="-122"/>
              </a:rPr>
              <a:t>× × ×</a:t>
            </a:r>
            <a:endParaRPr kumimoji="1" lang="zh-CN" altLang="en-US" sz="2400" b="0">
              <a:solidFill>
                <a:srgbClr val="301010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148532" name="AutoShape 52"/>
          <p:cNvSpPr>
            <a:spLocks/>
          </p:cNvSpPr>
          <p:nvPr/>
        </p:nvSpPr>
        <p:spPr bwMode="auto">
          <a:xfrm rot="5400000">
            <a:off x="5853907" y="1393031"/>
            <a:ext cx="230188" cy="4651375"/>
          </a:xfrm>
          <a:prstGeom prst="leftBrace">
            <a:avLst>
              <a:gd name="adj1" fmla="val 168578"/>
              <a:gd name="adj2" fmla="val 50000"/>
            </a:avLst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vert="eaVert" wrap="none" anchor="ctr"/>
          <a:lstStyle/>
          <a:p>
            <a:endParaRPr lang="zh-CN" altLang="en-US"/>
          </a:p>
        </p:txBody>
      </p:sp>
      <p:sp>
        <p:nvSpPr>
          <p:cNvPr id="148533" name="Text Box 53"/>
          <p:cNvSpPr txBox="1">
            <a:spLocks noChangeArrowheads="1"/>
          </p:cNvSpPr>
          <p:nvPr/>
        </p:nvSpPr>
        <p:spPr bwMode="auto">
          <a:xfrm>
            <a:off x="3378200" y="3778250"/>
            <a:ext cx="56673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chemeClr val="tx1"/>
                </a:solidFill>
                <a:ea typeface="宋体" charset="-122"/>
              </a:rPr>
              <a:t>19</a:t>
            </a:r>
          </a:p>
        </p:txBody>
      </p:sp>
      <p:sp>
        <p:nvSpPr>
          <p:cNvPr id="148534" name="Text Box 54"/>
          <p:cNvSpPr txBox="1">
            <a:spLocks noChangeArrowheads="1"/>
          </p:cNvSpPr>
          <p:nvPr/>
        </p:nvSpPr>
        <p:spPr bwMode="auto">
          <a:xfrm>
            <a:off x="8208963" y="3778250"/>
            <a:ext cx="355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chemeClr val="tx1"/>
                </a:solidFill>
                <a:ea typeface="宋体" charset="-122"/>
              </a:rPr>
              <a:t>0</a:t>
            </a:r>
          </a:p>
        </p:txBody>
      </p:sp>
      <p:sp>
        <p:nvSpPr>
          <p:cNvPr id="148535" name="Text Box 55"/>
          <p:cNvSpPr txBox="1">
            <a:spLocks noChangeArrowheads="1"/>
          </p:cNvSpPr>
          <p:nvPr/>
        </p:nvSpPr>
        <p:spPr bwMode="auto">
          <a:xfrm>
            <a:off x="6756400" y="3778250"/>
            <a:ext cx="355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chemeClr val="tx1"/>
                </a:solidFill>
                <a:ea typeface="宋体" charset="-122"/>
              </a:rPr>
              <a:t>4</a:t>
            </a:r>
          </a:p>
        </p:txBody>
      </p:sp>
      <p:sp>
        <p:nvSpPr>
          <p:cNvPr id="148542" name="Text Box 62"/>
          <p:cNvSpPr txBox="1">
            <a:spLocks noChangeArrowheads="1"/>
          </p:cNvSpPr>
          <p:nvPr/>
        </p:nvSpPr>
        <p:spPr bwMode="auto">
          <a:xfrm>
            <a:off x="258763" y="3744913"/>
            <a:ext cx="3046412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ts val="1200"/>
              </a:spcBef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段首的偏移地址：</a:t>
            </a:r>
          </a:p>
          <a:p>
            <a:pPr>
              <a:spcBef>
                <a:spcPts val="1200"/>
              </a:spcBef>
            </a:pP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宋体" charset="-122"/>
              </a:rPr>
              <a:t>0000H</a:t>
            </a:r>
          </a:p>
        </p:txBody>
      </p:sp>
      <p:sp>
        <p:nvSpPr>
          <p:cNvPr id="148543" name="Rectangle 63"/>
          <p:cNvSpPr>
            <a:spLocks noChangeArrowheads="1"/>
          </p:cNvSpPr>
          <p:nvPr/>
        </p:nvSpPr>
        <p:spPr bwMode="auto">
          <a:xfrm>
            <a:off x="1374775" y="1931988"/>
            <a:ext cx="6657975" cy="508000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8544" name="Line 64"/>
          <p:cNvSpPr>
            <a:spLocks noChangeShapeType="1"/>
          </p:cNvSpPr>
          <p:nvPr/>
        </p:nvSpPr>
        <p:spPr bwMode="auto">
          <a:xfrm>
            <a:off x="4749800" y="1931988"/>
            <a:ext cx="0" cy="5080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8545" name="Text Box 65"/>
          <p:cNvSpPr txBox="1">
            <a:spLocks noChangeArrowheads="1"/>
          </p:cNvSpPr>
          <p:nvPr/>
        </p:nvSpPr>
        <p:spPr bwMode="auto">
          <a:xfrm>
            <a:off x="2125663" y="2744788"/>
            <a:ext cx="232568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段基地址（16位）</a:t>
            </a:r>
            <a:endParaRPr kumimoji="1" lang="zh-CN" altLang="en-US" sz="2000" b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148546" name="AutoShape 66"/>
          <p:cNvSpPr>
            <a:spLocks/>
          </p:cNvSpPr>
          <p:nvPr/>
        </p:nvSpPr>
        <p:spPr bwMode="auto">
          <a:xfrm rot="-5400000">
            <a:off x="2963069" y="983457"/>
            <a:ext cx="190500" cy="3300412"/>
          </a:xfrm>
          <a:prstGeom prst="leftBrace">
            <a:avLst>
              <a:gd name="adj1" fmla="val 120312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148547" name="Text Box 67"/>
          <p:cNvSpPr txBox="1">
            <a:spLocks noChangeArrowheads="1"/>
          </p:cNvSpPr>
          <p:nvPr/>
        </p:nvSpPr>
        <p:spPr bwMode="auto">
          <a:xfrm>
            <a:off x="1450975" y="1995488"/>
            <a:ext cx="21002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>
                <a:solidFill>
                  <a:srgbClr val="301010"/>
                </a:solidFill>
                <a:latin typeface="Times New Roman" pitchFamily="18" charset="0"/>
                <a:ea typeface="宋体" charset="-122"/>
              </a:rPr>
              <a:t>× × ×    • • •</a:t>
            </a:r>
          </a:p>
        </p:txBody>
      </p:sp>
      <p:sp>
        <p:nvSpPr>
          <p:cNvPr id="148548" name="Text Box 68"/>
          <p:cNvSpPr txBox="1">
            <a:spLocks noChangeArrowheads="1"/>
          </p:cNvSpPr>
          <p:nvPr/>
        </p:nvSpPr>
        <p:spPr bwMode="auto">
          <a:xfrm>
            <a:off x="3475038" y="1995488"/>
            <a:ext cx="13525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>
                <a:solidFill>
                  <a:srgbClr val="301010"/>
                </a:solidFill>
                <a:latin typeface="Times New Roman" pitchFamily="18" charset="0"/>
                <a:ea typeface="宋体" charset="-122"/>
              </a:rPr>
              <a:t>× × ×</a:t>
            </a:r>
            <a:endParaRPr kumimoji="1" lang="zh-CN" altLang="en-US" sz="2400" b="0">
              <a:solidFill>
                <a:srgbClr val="301010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148549" name="Text Box 69"/>
          <p:cNvSpPr txBox="1">
            <a:spLocks noChangeArrowheads="1"/>
          </p:cNvSpPr>
          <p:nvPr/>
        </p:nvSpPr>
        <p:spPr bwMode="auto">
          <a:xfrm>
            <a:off x="1225550" y="1633538"/>
            <a:ext cx="56991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chemeClr val="tx1"/>
                </a:solidFill>
                <a:ea typeface="宋体" charset="-122"/>
              </a:rPr>
              <a:t>31</a:t>
            </a:r>
          </a:p>
        </p:txBody>
      </p:sp>
      <p:sp>
        <p:nvSpPr>
          <p:cNvPr id="148550" name="Text Box 70"/>
          <p:cNvSpPr txBox="1">
            <a:spLocks noChangeArrowheads="1"/>
          </p:cNvSpPr>
          <p:nvPr/>
        </p:nvSpPr>
        <p:spPr bwMode="auto">
          <a:xfrm>
            <a:off x="7791450" y="1628775"/>
            <a:ext cx="3540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chemeClr val="tx1"/>
                </a:solidFill>
                <a:ea typeface="宋体" charset="-122"/>
              </a:rPr>
              <a:t>0</a:t>
            </a:r>
          </a:p>
        </p:txBody>
      </p:sp>
      <p:sp>
        <p:nvSpPr>
          <p:cNvPr id="148551" name="Text Box 71"/>
          <p:cNvSpPr txBox="1">
            <a:spLocks noChangeArrowheads="1"/>
          </p:cNvSpPr>
          <p:nvPr/>
        </p:nvSpPr>
        <p:spPr bwMode="auto">
          <a:xfrm>
            <a:off x="4641850" y="1603375"/>
            <a:ext cx="6508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chemeClr val="tx1"/>
                </a:solidFill>
                <a:ea typeface="宋体" charset="-122"/>
              </a:rPr>
              <a:t>15</a:t>
            </a:r>
          </a:p>
        </p:txBody>
      </p:sp>
      <p:sp>
        <p:nvSpPr>
          <p:cNvPr id="148552" name="Text Box 72"/>
          <p:cNvSpPr txBox="1">
            <a:spLocks noChangeArrowheads="1"/>
          </p:cNvSpPr>
          <p:nvPr/>
        </p:nvSpPr>
        <p:spPr bwMode="auto">
          <a:xfrm>
            <a:off x="4727575" y="1985963"/>
            <a:ext cx="21018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>
                <a:solidFill>
                  <a:srgbClr val="301010"/>
                </a:solidFill>
                <a:latin typeface="Times New Roman" pitchFamily="18" charset="0"/>
                <a:ea typeface="宋体" charset="-122"/>
              </a:rPr>
              <a:t>× × ×    • • •</a:t>
            </a:r>
          </a:p>
        </p:txBody>
      </p:sp>
      <p:sp>
        <p:nvSpPr>
          <p:cNvPr id="148553" name="Text Box 73"/>
          <p:cNvSpPr txBox="1">
            <a:spLocks noChangeArrowheads="1"/>
          </p:cNvSpPr>
          <p:nvPr/>
        </p:nvSpPr>
        <p:spPr bwMode="auto">
          <a:xfrm>
            <a:off x="6753225" y="1973263"/>
            <a:ext cx="13477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>
                <a:solidFill>
                  <a:srgbClr val="301010"/>
                </a:solidFill>
                <a:latin typeface="Times New Roman" pitchFamily="18" charset="0"/>
                <a:ea typeface="宋体" charset="-122"/>
              </a:rPr>
              <a:t>× × ×</a:t>
            </a:r>
            <a:endParaRPr kumimoji="1" lang="zh-CN" altLang="en-US" sz="2400" b="0">
              <a:solidFill>
                <a:srgbClr val="301010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53276" name="TextBox 1"/>
          <p:cNvSpPr txBox="1">
            <a:spLocks noChangeArrowheads="1"/>
          </p:cNvSpPr>
          <p:nvPr/>
        </p:nvSpPr>
        <p:spPr bwMode="auto">
          <a:xfrm>
            <a:off x="949325" y="1204913"/>
            <a:ext cx="31988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r>
              <a:rPr lang="zh-CN" alt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内存单元地址：</a:t>
            </a:r>
          </a:p>
        </p:txBody>
      </p:sp>
    </p:spTree>
    <p:extLst>
      <p:ext uri="{BB962C8B-B14F-4D97-AF65-F5344CB8AC3E}">
        <p14:creationId xmlns:p14="http://schemas.microsoft.com/office/powerpoint/2010/main" val="47577580"/>
      </p:ext>
    </p:extLst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8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148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8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148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8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8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8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8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48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8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8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85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85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48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48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2" dur="500"/>
                                        <p:tgtEl>
                                          <p:spTgt spid="148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48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48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48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48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48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48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48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5" dur="500"/>
                                        <p:tgtEl>
                                          <p:spTgt spid="148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9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9" dur="500"/>
                                        <p:tgtEl>
                                          <p:spTgt spid="148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541" grpId="0" animBg="1"/>
      <p:bldP spid="148524" grpId="0" animBg="1"/>
      <p:bldP spid="148526" grpId="0"/>
      <p:bldP spid="148527" grpId="0"/>
      <p:bldP spid="148528" grpId="0"/>
      <p:bldP spid="148529" grpId="0" animBg="1"/>
      <p:bldP spid="148530" grpId="0"/>
      <p:bldP spid="148531" grpId="0"/>
      <p:bldP spid="148532" grpId="0" animBg="1"/>
      <p:bldP spid="148533" grpId="0"/>
      <p:bldP spid="148534" grpId="0"/>
      <p:bldP spid="148535" grpId="0"/>
      <p:bldP spid="148543" grpId="0" animBg="1"/>
      <p:bldP spid="148544" grpId="0" animBg="1"/>
      <p:bldP spid="148545" grpId="0"/>
      <p:bldP spid="148546" grpId="0" animBg="1"/>
      <p:bldP spid="148547" grpId="0"/>
      <p:bldP spid="148548" grpId="0"/>
      <p:bldP spid="148549" grpId="0"/>
      <p:bldP spid="148550" grpId="0"/>
      <p:bldP spid="148551" grpId="0"/>
      <p:bldP spid="148552" grpId="0"/>
      <p:bldP spid="14855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fld id="{D7FBBBB3-81F8-4FC4-91AB-E02F0203BC8A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/>
              <a:t>3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93675"/>
            <a:ext cx="7670800" cy="661988"/>
          </a:xfrm>
        </p:spPr>
        <p:txBody>
          <a:bodyPr/>
          <a:lstStyle/>
          <a:p>
            <a:pPr eaLnBrk="1" hangingPunct="1"/>
            <a:r>
              <a:rPr lang="zh-CN" altLang="en-US">
                <a:latin typeface="隶书" pitchFamily="49" charset="-122"/>
                <a:cs typeface="隶书" pitchFamily="49" charset="-122"/>
              </a:rPr>
              <a:t>主要内容：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057300"/>
            <a:ext cx="7086600" cy="4248472"/>
          </a:xfrm>
        </p:spPr>
        <p:txBody>
          <a:bodyPr/>
          <a:lstStyle/>
          <a:p>
            <a:pPr eaLnBrk="1" hangingPunct="1">
              <a:spcAft>
                <a:spcPct val="0"/>
              </a:spcAft>
            </a:pPr>
            <a:r>
              <a:rPr lang="zh-CN" altLang="en-US" dirty="0">
                <a:latin typeface="宋体" charset="-122"/>
              </a:rPr>
              <a:t>微处理器结构及发展历程</a:t>
            </a:r>
            <a:endParaRPr lang="en-US" altLang="zh-CN" dirty="0">
              <a:latin typeface="宋体" charset="-122"/>
            </a:endParaRPr>
          </a:p>
          <a:p>
            <a:pPr eaLnBrk="1" hangingPunct="1">
              <a:spcAft>
                <a:spcPct val="0"/>
              </a:spcAft>
            </a:pPr>
            <a:r>
              <a:rPr lang="en-US" altLang="zh-CN" dirty="0">
                <a:latin typeface="宋体" charset="-122"/>
              </a:rPr>
              <a:t>80x86-16</a:t>
            </a:r>
            <a:r>
              <a:rPr lang="zh-CN" altLang="en-US" dirty="0">
                <a:latin typeface="宋体" charset="-122"/>
              </a:rPr>
              <a:t>微处理器</a:t>
            </a:r>
            <a:r>
              <a:rPr lang="en-US" altLang="zh-CN" dirty="0">
                <a:latin typeface="宋体" charset="-122"/>
              </a:rPr>
              <a:t>___</a:t>
            </a:r>
            <a:r>
              <a:rPr lang="zh-CN" altLang="en-US" sz="2000" dirty="0">
                <a:latin typeface="宋体" charset="-122"/>
              </a:rPr>
              <a:t>以</a:t>
            </a:r>
            <a:r>
              <a:rPr lang="en-US" altLang="zh-CN" sz="2000" dirty="0">
                <a:latin typeface="宋体" charset="-122"/>
              </a:rPr>
              <a:t>8088</a:t>
            </a:r>
            <a:r>
              <a:rPr lang="zh-CN" altLang="en-US" sz="2000" dirty="0">
                <a:latin typeface="宋体" charset="-122"/>
              </a:rPr>
              <a:t>微处理器为例</a:t>
            </a:r>
          </a:p>
          <a:p>
            <a:pPr lvl="1" eaLnBrk="1" hangingPunct="1">
              <a:spcAft>
                <a:spcPct val="0"/>
              </a:spcAft>
            </a:pPr>
            <a:r>
              <a:rPr lang="zh-CN" altLang="en-US" dirty="0">
                <a:latin typeface="宋体" charset="-122"/>
              </a:rPr>
              <a:t>特点</a:t>
            </a:r>
          </a:p>
          <a:p>
            <a:pPr lvl="1" eaLnBrk="1" hangingPunct="1">
              <a:spcBef>
                <a:spcPct val="5000"/>
              </a:spcBef>
              <a:spcAft>
                <a:spcPct val="0"/>
              </a:spcAft>
            </a:pPr>
            <a:r>
              <a:rPr lang="zh-CN" altLang="en-US" dirty="0">
                <a:latin typeface="宋体" charset="-122"/>
              </a:rPr>
              <a:t>主要引线功能和内部结构</a:t>
            </a:r>
          </a:p>
          <a:p>
            <a:pPr lvl="1" eaLnBrk="1" hangingPunct="1">
              <a:spcBef>
                <a:spcPct val="5000"/>
              </a:spcBef>
              <a:spcAft>
                <a:spcPct val="0"/>
              </a:spcAft>
            </a:pPr>
            <a:r>
              <a:rPr lang="zh-CN" altLang="en-US" dirty="0">
                <a:latin typeface="宋体" charset="-122"/>
              </a:rPr>
              <a:t>内部寄存器</a:t>
            </a:r>
          </a:p>
          <a:p>
            <a:pPr lvl="1" eaLnBrk="1" hangingPunct="1">
              <a:spcBef>
                <a:spcPct val="5000"/>
              </a:spcBef>
              <a:spcAft>
                <a:spcPct val="0"/>
              </a:spcAft>
            </a:pPr>
            <a:r>
              <a:rPr lang="zh-CN" altLang="en-US" dirty="0">
                <a:latin typeface="宋体" charset="-122"/>
              </a:rPr>
              <a:t>实地址模式下的存储器寻址</a:t>
            </a:r>
          </a:p>
          <a:p>
            <a:pPr lvl="1" eaLnBrk="1" hangingPunct="1">
              <a:spcBef>
                <a:spcPct val="5000"/>
              </a:spcBef>
              <a:spcAft>
                <a:spcPct val="0"/>
              </a:spcAft>
            </a:pPr>
            <a:r>
              <a:rPr lang="zh-CN" altLang="en-US" dirty="0">
                <a:latin typeface="宋体" charset="-122"/>
              </a:rPr>
              <a:t>总线时序</a:t>
            </a:r>
            <a:endParaRPr lang="en-US" altLang="zh-CN" dirty="0">
              <a:latin typeface="宋体" charset="-122"/>
            </a:endParaRPr>
          </a:p>
          <a:p>
            <a:pPr eaLnBrk="1" hangingPunct="1">
              <a:spcBef>
                <a:spcPts val="1200"/>
              </a:spcBef>
              <a:spcAft>
                <a:spcPct val="0"/>
              </a:spcAft>
            </a:pPr>
            <a:r>
              <a:rPr lang="en-US" altLang="zh-CN" dirty="0">
                <a:latin typeface="宋体" charset="-122"/>
              </a:rPr>
              <a:t>32</a:t>
            </a:r>
            <a:r>
              <a:rPr lang="zh-CN" altLang="en-US" dirty="0">
                <a:latin typeface="宋体" charset="-122"/>
              </a:rPr>
              <a:t>位处理器</a:t>
            </a:r>
            <a:endParaRPr lang="en-US" altLang="zh-CN" dirty="0">
              <a:latin typeface="宋体" charset="-122"/>
            </a:endParaRPr>
          </a:p>
          <a:p>
            <a:pPr eaLnBrk="1" hangingPunct="1">
              <a:spcBef>
                <a:spcPts val="1200"/>
              </a:spcBef>
              <a:spcAft>
                <a:spcPct val="0"/>
              </a:spcAft>
            </a:pPr>
            <a:r>
              <a:rPr lang="zh-CN" altLang="en-US" dirty="0">
                <a:solidFill>
                  <a:srgbClr val="C00000"/>
                </a:solidFill>
                <a:latin typeface="宋体" charset="-122"/>
              </a:rPr>
              <a:t>*</a:t>
            </a:r>
            <a:r>
              <a:rPr lang="en-US" altLang="zh-CN" dirty="0">
                <a:latin typeface="宋体" charset="-122"/>
              </a:rPr>
              <a:t>ARM</a:t>
            </a:r>
            <a:r>
              <a:rPr lang="zh-CN" altLang="en-US" dirty="0">
                <a:latin typeface="宋体" charset="-122"/>
              </a:rPr>
              <a:t>处理器器概述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28754" y="2935605"/>
            <a:ext cx="2088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利用</a:t>
            </a:r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MOOC</a:t>
            </a: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或教材自主完成学习</a:t>
            </a:r>
          </a:p>
        </p:txBody>
      </p:sp>
      <p:sp>
        <p:nvSpPr>
          <p:cNvPr id="3" name="任意多边形 2"/>
          <p:cNvSpPr/>
          <p:nvPr/>
        </p:nvSpPr>
        <p:spPr bwMode="auto">
          <a:xfrm>
            <a:off x="4428554" y="1222466"/>
            <a:ext cx="3063627" cy="1668218"/>
          </a:xfrm>
          <a:custGeom>
            <a:avLst/>
            <a:gdLst>
              <a:gd name="connsiteX0" fmla="*/ 0 w 2809568"/>
              <a:gd name="connsiteY0" fmla="*/ 82766 h 1668218"/>
              <a:gd name="connsiteX1" fmla="*/ 2042652 w 2809568"/>
              <a:gd name="connsiteY1" fmla="*/ 178631 h 1668218"/>
              <a:gd name="connsiteX2" fmla="*/ 2809568 w 2809568"/>
              <a:gd name="connsiteY2" fmla="*/ 1668218 h 1668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09568" h="1668218">
                <a:moveTo>
                  <a:pt x="0" y="82766"/>
                </a:moveTo>
                <a:cubicBezTo>
                  <a:pt x="787195" y="-1423"/>
                  <a:pt x="1574391" y="-85611"/>
                  <a:pt x="2042652" y="178631"/>
                </a:cubicBezTo>
                <a:cubicBezTo>
                  <a:pt x="2510913" y="442873"/>
                  <a:pt x="2809568" y="1668218"/>
                  <a:pt x="2809568" y="1668218"/>
                </a:cubicBezTo>
              </a:path>
            </a:pathLst>
          </a:custGeom>
          <a:noFill/>
          <a:ln w="9525" cap="sq" cmpd="sng" algn="ctr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 bwMode="auto">
          <a:xfrm>
            <a:off x="3492450" y="3643491"/>
            <a:ext cx="3780420" cy="1250164"/>
          </a:xfrm>
          <a:custGeom>
            <a:avLst/>
            <a:gdLst>
              <a:gd name="connsiteX0" fmla="*/ 0 w 2920180"/>
              <a:gd name="connsiteY0" fmla="*/ 1460091 h 1460091"/>
              <a:gd name="connsiteX1" fmla="*/ 2212258 w 2920180"/>
              <a:gd name="connsiteY1" fmla="*/ 1150375 h 1460091"/>
              <a:gd name="connsiteX2" fmla="*/ 2920180 w 2920180"/>
              <a:gd name="connsiteY2" fmla="*/ 0 h 1460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0180" h="1460091">
                <a:moveTo>
                  <a:pt x="0" y="1460091"/>
                </a:moveTo>
                <a:cubicBezTo>
                  <a:pt x="862780" y="1426907"/>
                  <a:pt x="1725561" y="1393723"/>
                  <a:pt x="2212258" y="1150375"/>
                </a:cubicBezTo>
                <a:cubicBezTo>
                  <a:pt x="2698955" y="907027"/>
                  <a:pt x="2809567" y="453513"/>
                  <a:pt x="2920180" y="0"/>
                </a:cubicBezTo>
              </a:path>
            </a:pathLst>
          </a:custGeom>
          <a:noFill/>
          <a:ln w="9525" cap="sq" cmpd="sng" algn="ctr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332788" y="5284788"/>
            <a:ext cx="631825" cy="381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fld id="{B77FB918-C4BE-49ED-9213-44372FD067D3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/>
              <a:t>30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93675"/>
            <a:ext cx="7670800" cy="661988"/>
          </a:xfrm>
        </p:spPr>
        <p:txBody>
          <a:bodyPr/>
          <a:lstStyle/>
          <a:p>
            <a:pPr eaLnBrk="1" hangingPunct="1"/>
            <a:r>
              <a:rPr lang="zh-CN" altLang="en-US">
                <a:solidFill>
                  <a:srgbClr val="800000"/>
                </a:solidFill>
                <a:cs typeface="隶书" pitchFamily="49" charset="-122"/>
              </a:rPr>
              <a:t>存储器的编址</a:t>
            </a:r>
            <a:r>
              <a:rPr lang="zh-CN" altLang="en-US" sz="3200">
                <a:solidFill>
                  <a:schemeClr val="tx1"/>
                </a:solidFill>
                <a:cs typeface="隶书" pitchFamily="49" charset="-122"/>
              </a:rPr>
              <a:t>（</a:t>
            </a:r>
            <a:r>
              <a:rPr lang="en-US" altLang="zh-CN" sz="3200">
                <a:solidFill>
                  <a:schemeClr val="tx1"/>
                </a:solidFill>
                <a:cs typeface="隶书" pitchFamily="49" charset="-122"/>
              </a:rPr>
              <a:t>4</a:t>
            </a:r>
            <a:r>
              <a:rPr lang="zh-CN" altLang="en-US" sz="3200">
                <a:solidFill>
                  <a:schemeClr val="tx1"/>
                </a:solidFill>
                <a:cs typeface="隶书" pitchFamily="49" charset="-122"/>
              </a:rPr>
              <a:t>）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2775" y="2411413"/>
            <a:ext cx="3787775" cy="2406650"/>
          </a:xfrm>
        </p:spPr>
        <p:txBody>
          <a:bodyPr/>
          <a:lstStyle/>
          <a:p>
            <a:pPr marL="268288" indent="-268288" eaLnBrk="1" hangingPunct="1">
              <a:spcBef>
                <a:spcPts val="1800"/>
              </a:spcBef>
              <a:spcAft>
                <a:spcPct val="0"/>
              </a:spcAft>
              <a:buClr>
                <a:schemeClr val="tx2"/>
              </a:buClr>
              <a:defRPr/>
            </a:pPr>
            <a:r>
              <a:rPr lang="zh-CN" altLang="en-US" kern="1200" dirty="0"/>
              <a:t>例：</a:t>
            </a:r>
          </a:p>
          <a:p>
            <a:pPr marL="712788" lvl="1" indent="-265113" eaLnBrk="1" hangingPunct="1">
              <a:spcBef>
                <a:spcPts val="0"/>
              </a:spcBef>
              <a:defRPr/>
            </a:pPr>
            <a:r>
              <a:rPr lang="zh-CN" altLang="en-US" dirty="0"/>
              <a:t>段基地址 =6000</a:t>
            </a:r>
            <a:r>
              <a:rPr lang="en-US" altLang="zh-CN" dirty="0"/>
              <a:t>H</a:t>
            </a:r>
          </a:p>
          <a:p>
            <a:pPr marL="712788" lvl="1" indent="-265113" eaLnBrk="1" hangingPunct="1">
              <a:defRPr/>
            </a:pPr>
            <a:r>
              <a:rPr lang="zh-CN" altLang="en-US" dirty="0"/>
              <a:t>段首地址</a:t>
            </a:r>
          </a:p>
          <a:p>
            <a:pPr marL="712788" lvl="1" indent="-265113" eaLnBrk="1" hangingPunct="1">
              <a:defRPr/>
            </a:pPr>
            <a:r>
              <a:rPr lang="zh-CN" altLang="en-US" dirty="0"/>
              <a:t>偏移地址</a:t>
            </a:r>
            <a:r>
              <a:rPr lang="en-US" altLang="zh-CN" dirty="0"/>
              <a:t>=0009H</a:t>
            </a:r>
          </a:p>
          <a:p>
            <a:pPr marL="712788" lvl="1" indent="-265113" eaLnBrk="1" hangingPunct="1">
              <a:defRPr/>
            </a:pPr>
            <a:r>
              <a:rPr lang="zh-CN" altLang="en-US" dirty="0"/>
              <a:t>物理地址</a:t>
            </a:r>
          </a:p>
        </p:txBody>
      </p:sp>
      <p:sp>
        <p:nvSpPr>
          <p:cNvPr id="69636" name="Rectangle 4"/>
          <p:cNvSpPr>
            <a:spLocks noChangeArrowheads="1"/>
          </p:cNvSpPr>
          <p:nvPr/>
        </p:nvSpPr>
        <p:spPr bwMode="auto">
          <a:xfrm>
            <a:off x="5992813" y="2814638"/>
            <a:ext cx="1649412" cy="317500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637" name="Rectangle 5"/>
          <p:cNvSpPr>
            <a:spLocks noChangeArrowheads="1"/>
          </p:cNvSpPr>
          <p:nvPr/>
        </p:nvSpPr>
        <p:spPr bwMode="auto">
          <a:xfrm>
            <a:off x="5992813" y="3132138"/>
            <a:ext cx="1649412" cy="317500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638" name="Rectangle 6"/>
          <p:cNvSpPr>
            <a:spLocks noChangeArrowheads="1"/>
          </p:cNvSpPr>
          <p:nvPr/>
        </p:nvSpPr>
        <p:spPr bwMode="auto">
          <a:xfrm>
            <a:off x="5992813" y="3449638"/>
            <a:ext cx="1649412" cy="317500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639" name="Rectangle 7"/>
          <p:cNvSpPr>
            <a:spLocks noChangeArrowheads="1"/>
          </p:cNvSpPr>
          <p:nvPr/>
        </p:nvSpPr>
        <p:spPr bwMode="auto">
          <a:xfrm>
            <a:off x="5992813" y="4275138"/>
            <a:ext cx="1649412" cy="317500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640" name="Rectangle 8"/>
          <p:cNvSpPr>
            <a:spLocks noChangeArrowheads="1"/>
          </p:cNvSpPr>
          <p:nvPr/>
        </p:nvSpPr>
        <p:spPr bwMode="auto">
          <a:xfrm>
            <a:off x="5992813" y="4592638"/>
            <a:ext cx="1649412" cy="317500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641" name="Line 9"/>
          <p:cNvSpPr>
            <a:spLocks noChangeShapeType="1"/>
          </p:cNvSpPr>
          <p:nvPr/>
        </p:nvSpPr>
        <p:spPr bwMode="auto">
          <a:xfrm>
            <a:off x="5988050" y="2435225"/>
            <a:ext cx="0" cy="2982913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642" name="Line 10"/>
          <p:cNvSpPr>
            <a:spLocks noChangeShapeType="1"/>
          </p:cNvSpPr>
          <p:nvPr/>
        </p:nvSpPr>
        <p:spPr bwMode="auto">
          <a:xfrm>
            <a:off x="7643813" y="2455863"/>
            <a:ext cx="0" cy="2982912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643" name="Freeform 11"/>
          <p:cNvSpPr>
            <a:spLocks/>
          </p:cNvSpPr>
          <p:nvPr/>
        </p:nvSpPr>
        <p:spPr bwMode="auto">
          <a:xfrm>
            <a:off x="5988050" y="2360613"/>
            <a:ext cx="1660525" cy="315912"/>
          </a:xfrm>
          <a:custGeom>
            <a:avLst/>
            <a:gdLst>
              <a:gd name="T0" fmla="*/ 0 w 1062"/>
              <a:gd name="T1" fmla="*/ 2147483647 h 238"/>
              <a:gd name="T2" fmla="*/ 2147483647 w 1062"/>
              <a:gd name="T3" fmla="*/ 2147483647 h 238"/>
              <a:gd name="T4" fmla="*/ 2147483647 w 1062"/>
              <a:gd name="T5" fmla="*/ 0 h 238"/>
              <a:gd name="T6" fmla="*/ 2147483647 w 1062"/>
              <a:gd name="T7" fmla="*/ 2147483647 h 238"/>
              <a:gd name="T8" fmla="*/ 2147483647 w 1062"/>
              <a:gd name="T9" fmla="*/ 2147483647 h 238"/>
              <a:gd name="T10" fmla="*/ 2147483647 w 1062"/>
              <a:gd name="T11" fmla="*/ 2147483647 h 238"/>
              <a:gd name="T12" fmla="*/ 2147483647 w 1062"/>
              <a:gd name="T13" fmla="*/ 2147483647 h 238"/>
              <a:gd name="T14" fmla="*/ 2147483647 w 1062"/>
              <a:gd name="T15" fmla="*/ 2147483647 h 238"/>
              <a:gd name="T16" fmla="*/ 2147483647 w 1062"/>
              <a:gd name="T17" fmla="*/ 2147483647 h 23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062"/>
              <a:gd name="T28" fmla="*/ 0 h 238"/>
              <a:gd name="T29" fmla="*/ 1062 w 1062"/>
              <a:gd name="T30" fmla="*/ 238 h 23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062" h="238">
                <a:moveTo>
                  <a:pt x="0" y="74"/>
                </a:moveTo>
                <a:cubicBezTo>
                  <a:pt x="11" y="63"/>
                  <a:pt x="54" y="24"/>
                  <a:pt x="65" y="18"/>
                </a:cubicBezTo>
                <a:cubicBezTo>
                  <a:pt x="82" y="9"/>
                  <a:pt x="120" y="0"/>
                  <a:pt x="120" y="0"/>
                </a:cubicBezTo>
                <a:cubicBezTo>
                  <a:pt x="178" y="14"/>
                  <a:pt x="236" y="21"/>
                  <a:pt x="296" y="28"/>
                </a:cubicBezTo>
                <a:cubicBezTo>
                  <a:pt x="389" y="64"/>
                  <a:pt x="459" y="133"/>
                  <a:pt x="545" y="175"/>
                </a:cubicBezTo>
                <a:cubicBezTo>
                  <a:pt x="572" y="202"/>
                  <a:pt x="606" y="209"/>
                  <a:pt x="637" y="231"/>
                </a:cubicBezTo>
                <a:cubicBezTo>
                  <a:pt x="726" y="228"/>
                  <a:pt x="817" y="238"/>
                  <a:pt x="905" y="222"/>
                </a:cubicBezTo>
                <a:cubicBezTo>
                  <a:pt x="927" y="218"/>
                  <a:pt x="935" y="190"/>
                  <a:pt x="951" y="175"/>
                </a:cubicBezTo>
                <a:cubicBezTo>
                  <a:pt x="989" y="139"/>
                  <a:pt x="1025" y="102"/>
                  <a:pt x="1062" y="65"/>
                </a:cubicBezTo>
              </a:path>
            </a:pathLst>
          </a:cu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644" name="Freeform 12"/>
          <p:cNvSpPr>
            <a:spLocks/>
          </p:cNvSpPr>
          <p:nvPr/>
        </p:nvSpPr>
        <p:spPr bwMode="auto">
          <a:xfrm>
            <a:off x="5959475" y="5151438"/>
            <a:ext cx="1704975" cy="369887"/>
          </a:xfrm>
          <a:custGeom>
            <a:avLst/>
            <a:gdLst>
              <a:gd name="T0" fmla="*/ 2147483647 w 1091"/>
              <a:gd name="T1" fmla="*/ 2147483647 h 280"/>
              <a:gd name="T2" fmla="*/ 2147483647 w 1091"/>
              <a:gd name="T3" fmla="*/ 2147483647 h 280"/>
              <a:gd name="T4" fmla="*/ 2147483647 w 1091"/>
              <a:gd name="T5" fmla="*/ 2147483647 h 280"/>
              <a:gd name="T6" fmla="*/ 2147483647 w 1091"/>
              <a:gd name="T7" fmla="*/ 2147483647 h 280"/>
              <a:gd name="T8" fmla="*/ 2147483647 w 1091"/>
              <a:gd name="T9" fmla="*/ 0 h 280"/>
              <a:gd name="T10" fmla="*/ 2147483647 w 1091"/>
              <a:gd name="T11" fmla="*/ 2147483647 h 280"/>
              <a:gd name="T12" fmla="*/ 2147483647 w 1091"/>
              <a:gd name="T13" fmla="*/ 2147483647 h 280"/>
              <a:gd name="T14" fmla="*/ 2147483647 w 1091"/>
              <a:gd name="T15" fmla="*/ 2147483647 h 280"/>
              <a:gd name="T16" fmla="*/ 2147483647 w 1091"/>
              <a:gd name="T17" fmla="*/ 2147483647 h 280"/>
              <a:gd name="T18" fmla="*/ 2147483647 w 1091"/>
              <a:gd name="T19" fmla="*/ 2147483647 h 280"/>
              <a:gd name="T20" fmla="*/ 2147483647 w 1091"/>
              <a:gd name="T21" fmla="*/ 2147483647 h 280"/>
              <a:gd name="T22" fmla="*/ 2147483647 w 1091"/>
              <a:gd name="T23" fmla="*/ 2147483647 h 280"/>
              <a:gd name="T24" fmla="*/ 2147483647 w 1091"/>
              <a:gd name="T25" fmla="*/ 2147483647 h 28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1091"/>
              <a:gd name="T40" fmla="*/ 0 h 280"/>
              <a:gd name="T41" fmla="*/ 1091 w 1091"/>
              <a:gd name="T42" fmla="*/ 280 h 280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1091" h="280">
                <a:moveTo>
                  <a:pt x="11" y="222"/>
                </a:moveTo>
                <a:cubicBezTo>
                  <a:pt x="85" y="198"/>
                  <a:pt x="0" y="234"/>
                  <a:pt x="48" y="185"/>
                </a:cubicBezTo>
                <a:cubicBezTo>
                  <a:pt x="64" y="169"/>
                  <a:pt x="87" y="164"/>
                  <a:pt x="103" y="148"/>
                </a:cubicBezTo>
                <a:cubicBezTo>
                  <a:pt x="133" y="118"/>
                  <a:pt x="166" y="97"/>
                  <a:pt x="205" y="83"/>
                </a:cubicBezTo>
                <a:cubicBezTo>
                  <a:pt x="245" y="43"/>
                  <a:pt x="281" y="17"/>
                  <a:pt x="334" y="0"/>
                </a:cubicBezTo>
                <a:cubicBezTo>
                  <a:pt x="368" y="3"/>
                  <a:pt x="403" y="1"/>
                  <a:pt x="436" y="9"/>
                </a:cubicBezTo>
                <a:cubicBezTo>
                  <a:pt x="452" y="13"/>
                  <a:pt x="477" y="54"/>
                  <a:pt x="491" y="65"/>
                </a:cubicBezTo>
                <a:cubicBezTo>
                  <a:pt x="535" y="99"/>
                  <a:pt x="540" y="99"/>
                  <a:pt x="583" y="120"/>
                </a:cubicBezTo>
                <a:cubicBezTo>
                  <a:pt x="660" y="197"/>
                  <a:pt x="753" y="242"/>
                  <a:pt x="860" y="259"/>
                </a:cubicBezTo>
                <a:cubicBezTo>
                  <a:pt x="925" y="280"/>
                  <a:pt x="912" y="279"/>
                  <a:pt x="1026" y="259"/>
                </a:cubicBezTo>
                <a:cubicBezTo>
                  <a:pt x="1035" y="257"/>
                  <a:pt x="1038" y="246"/>
                  <a:pt x="1045" y="240"/>
                </a:cubicBezTo>
                <a:cubicBezTo>
                  <a:pt x="1054" y="233"/>
                  <a:pt x="1064" y="229"/>
                  <a:pt x="1073" y="222"/>
                </a:cubicBezTo>
                <a:cubicBezTo>
                  <a:pt x="1080" y="217"/>
                  <a:pt x="1091" y="203"/>
                  <a:pt x="1091" y="203"/>
                </a:cubicBezTo>
              </a:path>
            </a:pathLst>
          </a:cu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645" name="AutoShape 13"/>
          <p:cNvSpPr>
            <a:spLocks/>
          </p:cNvSpPr>
          <p:nvPr/>
        </p:nvSpPr>
        <p:spPr bwMode="auto">
          <a:xfrm>
            <a:off x="7793038" y="2865438"/>
            <a:ext cx="238125" cy="2236787"/>
          </a:xfrm>
          <a:prstGeom prst="rightBrace">
            <a:avLst>
              <a:gd name="adj1" fmla="val 93933"/>
              <a:gd name="adj2" fmla="val 50000"/>
            </a:avLst>
          </a:prstGeom>
          <a:noFill/>
          <a:ln w="22225" cap="sq">
            <a:solidFill>
              <a:srgbClr val="FF66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647" name="Text Box 15"/>
          <p:cNvSpPr txBox="1">
            <a:spLocks noChangeArrowheads="1"/>
          </p:cNvSpPr>
          <p:nvPr/>
        </p:nvSpPr>
        <p:spPr bwMode="auto">
          <a:xfrm>
            <a:off x="8093075" y="3484563"/>
            <a:ext cx="449263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00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数据段</a:t>
            </a:r>
          </a:p>
        </p:txBody>
      </p:sp>
      <p:sp>
        <p:nvSpPr>
          <p:cNvPr id="69649" name="Text Box 17"/>
          <p:cNvSpPr txBox="1">
            <a:spLocks noChangeArrowheads="1"/>
          </p:cNvSpPr>
          <p:nvPr/>
        </p:nvSpPr>
        <p:spPr bwMode="auto">
          <a:xfrm>
            <a:off x="5006975" y="4608513"/>
            <a:ext cx="1201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0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600</a:t>
            </a:r>
            <a:r>
              <a:rPr kumimoji="1" lang="zh-CN" altLang="zh-CN" sz="20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0</a:t>
            </a:r>
            <a:r>
              <a:rPr kumimoji="1" lang="zh-CN" altLang="en-US" sz="20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9</a:t>
            </a:r>
            <a:r>
              <a:rPr kumimoji="1" lang="en-US" altLang="zh-CN" sz="20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H</a:t>
            </a:r>
          </a:p>
        </p:txBody>
      </p:sp>
      <p:sp>
        <p:nvSpPr>
          <p:cNvPr id="69650" name="Line 18"/>
          <p:cNvSpPr>
            <a:spLocks noChangeShapeType="1"/>
          </p:cNvSpPr>
          <p:nvPr/>
        </p:nvSpPr>
        <p:spPr bwMode="auto">
          <a:xfrm>
            <a:off x="2771775" y="4592638"/>
            <a:ext cx="2259013" cy="219075"/>
          </a:xfrm>
          <a:prstGeom prst="line">
            <a:avLst/>
          </a:prstGeom>
          <a:noFill/>
          <a:ln w="22225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651" name="Text Box 19"/>
          <p:cNvSpPr txBox="1">
            <a:spLocks noChangeArrowheads="1"/>
          </p:cNvSpPr>
          <p:nvPr/>
        </p:nvSpPr>
        <p:spPr bwMode="auto">
          <a:xfrm>
            <a:off x="6367463" y="4248150"/>
            <a:ext cx="8239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zh-CN" altLang="en-US" sz="20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00</a:t>
            </a:r>
            <a:r>
              <a:rPr kumimoji="1" lang="en-US" altLang="zh-CN" sz="20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H</a:t>
            </a:r>
          </a:p>
        </p:txBody>
      </p:sp>
      <p:sp>
        <p:nvSpPr>
          <p:cNvPr id="69652" name="Text Box 20"/>
          <p:cNvSpPr txBox="1">
            <a:spLocks noChangeArrowheads="1"/>
          </p:cNvSpPr>
          <p:nvPr/>
        </p:nvSpPr>
        <p:spPr bwMode="auto">
          <a:xfrm>
            <a:off x="6353175" y="4551363"/>
            <a:ext cx="8239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zh-CN" altLang="en-US" sz="20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12</a:t>
            </a:r>
            <a:r>
              <a:rPr kumimoji="1" lang="en-US" altLang="zh-CN" sz="2000">
                <a:solidFill>
                  <a:schemeClr val="bg1"/>
                </a:solidFill>
                <a:latin typeface="Times New Roman" pitchFamily="18" charset="0"/>
                <a:ea typeface="宋体" charset="-122"/>
              </a:rPr>
              <a:t>H</a:t>
            </a:r>
          </a:p>
        </p:txBody>
      </p:sp>
      <p:sp>
        <p:nvSpPr>
          <p:cNvPr id="69653" name="Text Box 21"/>
          <p:cNvSpPr txBox="1">
            <a:spLocks noChangeArrowheads="1"/>
          </p:cNvSpPr>
          <p:nvPr/>
        </p:nvSpPr>
        <p:spPr bwMode="auto">
          <a:xfrm>
            <a:off x="5006975" y="2800350"/>
            <a:ext cx="11985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0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600</a:t>
            </a:r>
            <a:r>
              <a:rPr kumimoji="1" lang="zh-CN" altLang="zh-CN" sz="20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0</a:t>
            </a:r>
            <a:r>
              <a:rPr kumimoji="1" lang="zh-CN" altLang="en-US" sz="20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0</a:t>
            </a:r>
            <a:r>
              <a:rPr kumimoji="1" lang="en-US" altLang="zh-CN" sz="20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H</a:t>
            </a:r>
          </a:p>
        </p:txBody>
      </p:sp>
      <p:sp>
        <p:nvSpPr>
          <p:cNvPr id="69654" name="Line 22"/>
          <p:cNvSpPr>
            <a:spLocks noChangeShapeType="1"/>
          </p:cNvSpPr>
          <p:nvPr/>
        </p:nvSpPr>
        <p:spPr bwMode="auto">
          <a:xfrm flipV="1">
            <a:off x="2771775" y="3070225"/>
            <a:ext cx="2290763" cy="635000"/>
          </a:xfrm>
          <a:prstGeom prst="line">
            <a:avLst/>
          </a:prstGeom>
          <a:noFill/>
          <a:ln w="22225" cap="sq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656" name="AutoShape 24"/>
          <p:cNvSpPr>
            <a:spLocks/>
          </p:cNvSpPr>
          <p:nvPr/>
        </p:nvSpPr>
        <p:spPr bwMode="auto">
          <a:xfrm>
            <a:off x="5259388" y="3155950"/>
            <a:ext cx="282575" cy="1439863"/>
          </a:xfrm>
          <a:prstGeom prst="leftBrace">
            <a:avLst>
              <a:gd name="adj1" fmla="val 50955"/>
              <a:gd name="adj2" fmla="val 50000"/>
            </a:avLst>
          </a:prstGeom>
          <a:noFill/>
          <a:ln w="22225" cap="sq">
            <a:solidFill>
              <a:srgbClr val="FF66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657" name="Text Box 25"/>
          <p:cNvSpPr txBox="1">
            <a:spLocks noChangeArrowheads="1"/>
          </p:cNvSpPr>
          <p:nvPr/>
        </p:nvSpPr>
        <p:spPr bwMode="auto">
          <a:xfrm>
            <a:off x="4932363" y="3687763"/>
            <a:ext cx="400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0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9</a:t>
            </a:r>
            <a:endParaRPr kumimoji="1" lang="en-US" altLang="zh-CN" sz="2000">
              <a:solidFill>
                <a:schemeClr val="tx1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54296" name="Text Box 26"/>
          <p:cNvSpPr txBox="1">
            <a:spLocks noChangeArrowheads="1"/>
          </p:cNvSpPr>
          <p:nvPr/>
        </p:nvSpPr>
        <p:spPr bwMode="auto">
          <a:xfrm>
            <a:off x="612775" y="1128713"/>
            <a:ext cx="6450013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8288" indent="-268288"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 marL="631825" indent="-184150"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20000"/>
              </a:lnSpc>
              <a:spcBef>
                <a:spcPts val="600"/>
              </a:spcBef>
              <a:buClr>
                <a:schemeClr val="tx2"/>
              </a:buClr>
              <a:buSzPct val="60000"/>
              <a:buFont typeface="Wingdings" pitchFamily="2" charset="2"/>
              <a:buChar char="n"/>
            </a:pP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物理地址：</a:t>
            </a:r>
          </a:p>
          <a:p>
            <a:pPr lvl="1">
              <a:lnSpc>
                <a:spcPct val="120000"/>
              </a:lnSpc>
              <a:spcBef>
                <a:spcPts val="600"/>
              </a:spcBef>
              <a:buClr>
                <a:srgbClr val="FF0000"/>
              </a:buClr>
              <a:buSzPct val="55000"/>
              <a:buFont typeface="Wingdings" pitchFamily="2" charset="2"/>
              <a:buChar char="n"/>
            </a:pP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内存单元在整个内存空间中的惟一地址</a:t>
            </a:r>
          </a:p>
        </p:txBody>
      </p:sp>
      <p:sp>
        <p:nvSpPr>
          <p:cNvPr id="69659" name="Line 27"/>
          <p:cNvSpPr>
            <a:spLocks noChangeShapeType="1"/>
          </p:cNvSpPr>
          <p:nvPr/>
        </p:nvSpPr>
        <p:spPr bwMode="auto">
          <a:xfrm>
            <a:off x="4984750" y="4632325"/>
            <a:ext cx="1062038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145262"/>
      </p:ext>
    </p:extLst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9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9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9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9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9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9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9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9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9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9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9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9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9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9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9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96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96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96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9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69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69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696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696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9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69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750"/>
                                        <p:tgtEl>
                                          <p:spTgt spid="69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69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3" dur="500"/>
                                        <p:tgtEl>
                                          <p:spTgt spid="69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7" dur="500"/>
                                        <p:tgtEl>
                                          <p:spTgt spid="69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69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 nodeType="clickPar">
                      <p:stCondLst>
                        <p:cond delay="indefinite"/>
                      </p:stCondLst>
                      <p:childTnLst>
                        <p:par>
                          <p:cTn id="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6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6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5" dur="500"/>
                                        <p:tgtEl>
                                          <p:spTgt spid="69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8" dur="500"/>
                                        <p:tgtEl>
                                          <p:spTgt spid="696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11" presetID="3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2" dur="500" fill="hold"/>
                                        <p:tgtEl>
                                          <p:spTgt spid="696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69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36" grpId="0" animBg="1"/>
      <p:bldP spid="69637" grpId="0" animBg="1"/>
      <p:bldP spid="69638" grpId="0" animBg="1"/>
      <p:bldP spid="69639" grpId="0" animBg="1"/>
      <p:bldP spid="69640" grpId="0" animBg="1"/>
      <p:bldP spid="69641" grpId="0" animBg="1"/>
      <p:bldP spid="69642" grpId="0" animBg="1"/>
      <p:bldP spid="69643" grpId="0" animBg="1"/>
      <p:bldP spid="69644" grpId="0" animBg="1"/>
      <p:bldP spid="69645" grpId="0" animBg="1"/>
      <p:bldP spid="69647" grpId="0"/>
      <p:bldP spid="69649" grpId="0"/>
      <p:bldP spid="69650" grpId="0" animBg="1"/>
      <p:bldP spid="69651" grpId="0"/>
      <p:bldP spid="69652" grpId="0" build="allAtOnce"/>
      <p:bldP spid="69653" grpId="0"/>
      <p:bldP spid="69654" grpId="0" animBg="1"/>
      <p:bldP spid="69656" grpId="0" animBg="1"/>
      <p:bldP spid="69657" grpId="0"/>
      <p:bldP spid="69659" grpId="0" animBg="1"/>
      <p:bldP spid="69659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fld id="{41B8A1D8-61F8-4548-8D11-262482A25821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/>
              <a:t>31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5299" name="Rectangle 2"/>
          <p:cNvSpPr>
            <a:spLocks noGrp="1" noChangeArrowheads="1"/>
          </p:cNvSpPr>
          <p:nvPr>
            <p:ph type="title"/>
          </p:nvPr>
        </p:nvSpPr>
        <p:spPr>
          <a:xfrm>
            <a:off x="363538" y="120650"/>
            <a:ext cx="7866062" cy="879475"/>
          </a:xfrm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rgbClr val="800000"/>
                </a:solidFill>
                <a:cs typeface="隶书" pitchFamily="49" charset="-122"/>
              </a:rPr>
              <a:t>实地址模式下的存储器地址变换</a:t>
            </a:r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344613"/>
            <a:ext cx="7088188" cy="539750"/>
          </a:xfrm>
        </p:spPr>
        <p:txBody>
          <a:bodyPr/>
          <a:lstStyle/>
          <a:p>
            <a:pPr eaLnBrk="1" hangingPunct="1">
              <a:spcAft>
                <a:spcPct val="0"/>
              </a:spcAft>
            </a:pPr>
            <a:r>
              <a:rPr lang="zh-CN" altLang="en-US"/>
              <a:t>内存</a:t>
            </a:r>
            <a:r>
              <a:rPr lang="zh-CN" altLang="zh-CN"/>
              <a:t>物理地址由段基地址和</a:t>
            </a:r>
            <a:r>
              <a:rPr lang="zh-CN" altLang="en-US"/>
              <a:t>偏移地址组成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49522" name="Text Box 18"/>
          <p:cNvSpPr txBox="1">
            <a:spLocks noChangeArrowheads="1"/>
          </p:cNvSpPr>
          <p:nvPr/>
        </p:nvSpPr>
        <p:spPr bwMode="auto">
          <a:xfrm>
            <a:off x="828675" y="4843463"/>
            <a:ext cx="62817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2400" u="sng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物理地址=段基地址×16+偏移地址</a:t>
            </a:r>
          </a:p>
        </p:txBody>
      </p:sp>
      <p:sp>
        <p:nvSpPr>
          <p:cNvPr id="149523" name="Rectangle 19"/>
          <p:cNvSpPr>
            <a:spLocks noChangeArrowheads="1"/>
          </p:cNvSpPr>
          <p:nvPr/>
        </p:nvSpPr>
        <p:spPr bwMode="auto">
          <a:xfrm>
            <a:off x="1209675" y="2844800"/>
            <a:ext cx="4802188" cy="508000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9524" name="Line 20"/>
          <p:cNvSpPr>
            <a:spLocks noChangeShapeType="1"/>
          </p:cNvSpPr>
          <p:nvPr/>
        </p:nvSpPr>
        <p:spPr bwMode="auto">
          <a:xfrm>
            <a:off x="4584700" y="2844800"/>
            <a:ext cx="0" cy="5080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9525" name="Text Box 21"/>
          <p:cNvSpPr txBox="1">
            <a:spLocks noChangeArrowheads="1"/>
          </p:cNvSpPr>
          <p:nvPr/>
        </p:nvSpPr>
        <p:spPr bwMode="auto">
          <a:xfrm>
            <a:off x="4810125" y="2908300"/>
            <a:ext cx="11239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>
                <a:solidFill>
                  <a:srgbClr val="301010"/>
                </a:solidFill>
                <a:latin typeface="Times New Roman" pitchFamily="18" charset="0"/>
                <a:ea typeface="宋体" charset="-122"/>
              </a:rPr>
              <a:t>0 0 0 0</a:t>
            </a:r>
            <a:endParaRPr kumimoji="1" lang="zh-CN" altLang="en-US" sz="2400">
              <a:solidFill>
                <a:schemeClr val="tx1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149527" name="Text Box 23"/>
          <p:cNvSpPr txBox="1">
            <a:spLocks noChangeArrowheads="1"/>
          </p:cNvSpPr>
          <p:nvPr/>
        </p:nvSpPr>
        <p:spPr bwMode="auto">
          <a:xfrm>
            <a:off x="2886075" y="1947863"/>
            <a:ext cx="14239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段首地址</a:t>
            </a:r>
            <a:endParaRPr kumimoji="1" lang="zh-CN" altLang="en-US" sz="2000" b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149529" name="Text Box 25"/>
          <p:cNvSpPr txBox="1">
            <a:spLocks noChangeArrowheads="1"/>
          </p:cNvSpPr>
          <p:nvPr/>
        </p:nvSpPr>
        <p:spPr bwMode="auto">
          <a:xfrm>
            <a:off x="1284288" y="2908300"/>
            <a:ext cx="21002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>
                <a:solidFill>
                  <a:srgbClr val="301010"/>
                </a:solidFill>
                <a:latin typeface="Times New Roman" pitchFamily="18" charset="0"/>
                <a:ea typeface="宋体" charset="-122"/>
              </a:rPr>
              <a:t>× × ×    • • •</a:t>
            </a:r>
          </a:p>
        </p:txBody>
      </p:sp>
      <p:sp>
        <p:nvSpPr>
          <p:cNvPr id="149530" name="Text Box 26"/>
          <p:cNvSpPr txBox="1">
            <a:spLocks noChangeArrowheads="1"/>
          </p:cNvSpPr>
          <p:nvPr/>
        </p:nvSpPr>
        <p:spPr bwMode="auto">
          <a:xfrm>
            <a:off x="3309938" y="2908300"/>
            <a:ext cx="13493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>
                <a:solidFill>
                  <a:srgbClr val="301010"/>
                </a:solidFill>
                <a:latin typeface="Times New Roman" pitchFamily="18" charset="0"/>
                <a:ea typeface="宋体" charset="-122"/>
              </a:rPr>
              <a:t>× × ×</a:t>
            </a:r>
            <a:endParaRPr kumimoji="1" lang="zh-CN" altLang="en-US" sz="2400" b="0">
              <a:solidFill>
                <a:srgbClr val="301010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149531" name="AutoShape 27"/>
          <p:cNvSpPr>
            <a:spLocks/>
          </p:cNvSpPr>
          <p:nvPr/>
        </p:nvSpPr>
        <p:spPr bwMode="auto">
          <a:xfrm rot="5400000">
            <a:off x="3504407" y="75406"/>
            <a:ext cx="190500" cy="4649787"/>
          </a:xfrm>
          <a:prstGeom prst="leftBrace">
            <a:avLst>
              <a:gd name="adj1" fmla="val 169502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vert="eaVert" wrap="none" anchor="ctr"/>
          <a:lstStyle/>
          <a:p>
            <a:endParaRPr lang="zh-CN" altLang="en-US"/>
          </a:p>
        </p:txBody>
      </p:sp>
      <p:sp>
        <p:nvSpPr>
          <p:cNvPr id="149532" name="Text Box 28"/>
          <p:cNvSpPr txBox="1">
            <a:spLocks noChangeArrowheads="1"/>
          </p:cNvSpPr>
          <p:nvPr/>
        </p:nvSpPr>
        <p:spPr bwMode="auto">
          <a:xfrm>
            <a:off x="1060450" y="2505075"/>
            <a:ext cx="5683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chemeClr val="tx1"/>
                </a:solidFill>
                <a:ea typeface="宋体" charset="-122"/>
              </a:rPr>
              <a:t>19</a:t>
            </a:r>
          </a:p>
        </p:txBody>
      </p:sp>
      <p:sp>
        <p:nvSpPr>
          <p:cNvPr id="149533" name="Text Box 29"/>
          <p:cNvSpPr txBox="1">
            <a:spLocks noChangeArrowheads="1"/>
          </p:cNvSpPr>
          <p:nvPr/>
        </p:nvSpPr>
        <p:spPr bwMode="auto">
          <a:xfrm>
            <a:off x="5810250" y="2505075"/>
            <a:ext cx="3540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chemeClr val="tx1"/>
                </a:solidFill>
                <a:ea typeface="宋体" charset="-122"/>
              </a:rPr>
              <a:t>0</a:t>
            </a:r>
          </a:p>
        </p:txBody>
      </p:sp>
      <p:sp>
        <p:nvSpPr>
          <p:cNvPr id="149534" name="Text Box 30"/>
          <p:cNvSpPr txBox="1">
            <a:spLocks noChangeArrowheads="1"/>
          </p:cNvSpPr>
          <p:nvPr/>
        </p:nvSpPr>
        <p:spPr bwMode="auto">
          <a:xfrm>
            <a:off x="4324350" y="2505075"/>
            <a:ext cx="3540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>
                <a:solidFill>
                  <a:schemeClr val="tx1"/>
                </a:solidFill>
                <a:ea typeface="宋体" charset="-122"/>
              </a:rPr>
              <a:t>4</a:t>
            </a:r>
          </a:p>
        </p:txBody>
      </p:sp>
      <p:sp>
        <p:nvSpPr>
          <p:cNvPr id="149540" name="Rectangle 36"/>
          <p:cNvSpPr>
            <a:spLocks noChangeArrowheads="1"/>
          </p:cNvSpPr>
          <p:nvPr/>
        </p:nvSpPr>
        <p:spPr bwMode="auto">
          <a:xfrm>
            <a:off x="2549525" y="3468688"/>
            <a:ext cx="3452813" cy="508000"/>
          </a:xfrm>
          <a:prstGeom prst="rect">
            <a:avLst/>
          </a:prstGeom>
          <a:solidFill>
            <a:srgbClr val="339966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9543" name="Text Box 39"/>
          <p:cNvSpPr txBox="1">
            <a:spLocks noChangeArrowheads="1"/>
          </p:cNvSpPr>
          <p:nvPr/>
        </p:nvSpPr>
        <p:spPr bwMode="auto">
          <a:xfrm>
            <a:off x="2549525" y="3532188"/>
            <a:ext cx="20986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>
                <a:solidFill>
                  <a:srgbClr val="301010"/>
                </a:solidFill>
                <a:latin typeface="Times New Roman" pitchFamily="18" charset="0"/>
                <a:ea typeface="宋体" charset="-122"/>
              </a:rPr>
              <a:t>× × ×    • • •</a:t>
            </a:r>
          </a:p>
        </p:txBody>
      </p:sp>
      <p:sp>
        <p:nvSpPr>
          <p:cNvPr id="149544" name="Text Box 40"/>
          <p:cNvSpPr txBox="1">
            <a:spLocks noChangeArrowheads="1"/>
          </p:cNvSpPr>
          <p:nvPr/>
        </p:nvSpPr>
        <p:spPr bwMode="auto">
          <a:xfrm>
            <a:off x="4676775" y="3532188"/>
            <a:ext cx="13509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>
                <a:solidFill>
                  <a:srgbClr val="301010"/>
                </a:solidFill>
                <a:latin typeface="Times New Roman" pitchFamily="18" charset="0"/>
                <a:ea typeface="宋体" charset="-122"/>
              </a:rPr>
              <a:t>× × ×</a:t>
            </a:r>
            <a:endParaRPr kumimoji="1" lang="zh-CN" altLang="en-US" sz="2400" b="0">
              <a:solidFill>
                <a:srgbClr val="301010"/>
              </a:solidFill>
              <a:latin typeface="Times New Roman" pitchFamily="18" charset="0"/>
              <a:ea typeface="宋体" charset="-122"/>
            </a:endParaRPr>
          </a:p>
        </p:txBody>
      </p:sp>
      <p:sp>
        <p:nvSpPr>
          <p:cNvPr id="149545" name="AutoShape 41"/>
          <p:cNvSpPr>
            <a:spLocks/>
          </p:cNvSpPr>
          <p:nvPr/>
        </p:nvSpPr>
        <p:spPr bwMode="auto">
          <a:xfrm rot="-5400000">
            <a:off x="4175919" y="2542382"/>
            <a:ext cx="190500" cy="3300412"/>
          </a:xfrm>
          <a:prstGeom prst="leftBrace">
            <a:avLst>
              <a:gd name="adj1" fmla="val 120312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/>
          <a:p>
            <a:endParaRPr lang="zh-CN" altLang="en-US"/>
          </a:p>
        </p:txBody>
      </p:sp>
      <p:sp>
        <p:nvSpPr>
          <p:cNvPr id="149546" name="Text Box 42"/>
          <p:cNvSpPr txBox="1">
            <a:spLocks noChangeArrowheads="1"/>
          </p:cNvSpPr>
          <p:nvPr/>
        </p:nvSpPr>
        <p:spPr bwMode="auto">
          <a:xfrm>
            <a:off x="3681413" y="4252913"/>
            <a:ext cx="1670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偏移地址</a:t>
            </a:r>
            <a:endParaRPr kumimoji="1" lang="zh-CN" altLang="en-US" sz="2000" b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149547" name="Text Box 43"/>
          <p:cNvSpPr txBox="1">
            <a:spLocks noChangeArrowheads="1"/>
          </p:cNvSpPr>
          <p:nvPr/>
        </p:nvSpPr>
        <p:spPr bwMode="auto">
          <a:xfrm>
            <a:off x="849313" y="3495675"/>
            <a:ext cx="4953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>
                <a:solidFill>
                  <a:schemeClr val="tx1"/>
                </a:solidFill>
                <a:ea typeface="宋体" charset="-122"/>
              </a:rPr>
              <a:t>+</a:t>
            </a:r>
          </a:p>
        </p:txBody>
      </p:sp>
      <p:sp>
        <p:nvSpPr>
          <p:cNvPr id="149548" name="AutoShape 44"/>
          <p:cNvSpPr>
            <a:spLocks/>
          </p:cNvSpPr>
          <p:nvPr/>
        </p:nvSpPr>
        <p:spPr bwMode="auto">
          <a:xfrm rot="10800000">
            <a:off x="6249988" y="2844800"/>
            <a:ext cx="211137" cy="1320800"/>
          </a:xfrm>
          <a:prstGeom prst="leftBrace">
            <a:avLst>
              <a:gd name="adj1" fmla="val 62557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 wrap="none" anchor="ctr"/>
          <a:lstStyle/>
          <a:p>
            <a:endParaRPr lang="zh-CN" altLang="en-US"/>
          </a:p>
        </p:txBody>
      </p:sp>
      <p:sp>
        <p:nvSpPr>
          <p:cNvPr id="149549" name="Text Box 45"/>
          <p:cNvSpPr txBox="1">
            <a:spLocks noChangeArrowheads="1"/>
          </p:cNvSpPr>
          <p:nvPr/>
        </p:nvSpPr>
        <p:spPr bwMode="auto">
          <a:xfrm>
            <a:off x="6445250" y="2817813"/>
            <a:ext cx="566738" cy="132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物理地址</a:t>
            </a:r>
            <a:endParaRPr kumimoji="1" lang="zh-CN" altLang="en-US" sz="2000" b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2" name="任意多边形 1"/>
          <p:cNvSpPr>
            <a:spLocks/>
          </p:cNvSpPr>
          <p:nvPr/>
        </p:nvSpPr>
        <p:spPr bwMode="auto">
          <a:xfrm>
            <a:off x="4876800" y="4489450"/>
            <a:ext cx="1884363" cy="195263"/>
          </a:xfrm>
          <a:custGeom>
            <a:avLst/>
            <a:gdLst>
              <a:gd name="T0" fmla="*/ 0 w 1884218"/>
              <a:gd name="T1" fmla="*/ 0 h 196395"/>
              <a:gd name="T2" fmla="*/ 429623 w 1884218"/>
              <a:gd name="T3" fmla="*/ 27075 h 196395"/>
              <a:gd name="T4" fmla="*/ 637505 w 1884218"/>
              <a:gd name="T5" fmla="*/ 40613 h 196395"/>
              <a:gd name="T6" fmla="*/ 845387 w 1884218"/>
              <a:gd name="T7" fmla="*/ 67689 h 196395"/>
              <a:gd name="T8" fmla="*/ 928539 w 1884218"/>
              <a:gd name="T9" fmla="*/ 94765 h 196395"/>
              <a:gd name="T10" fmla="*/ 1094845 w 1884218"/>
              <a:gd name="T11" fmla="*/ 135378 h 196395"/>
              <a:gd name="T12" fmla="*/ 1178000 w 1884218"/>
              <a:gd name="T13" fmla="*/ 162454 h 196395"/>
              <a:gd name="T14" fmla="*/ 1136421 w 1884218"/>
              <a:gd name="T15" fmla="*/ 175993 h 196395"/>
              <a:gd name="T16" fmla="*/ 997835 w 1884218"/>
              <a:gd name="T17" fmla="*/ 189529 h 196395"/>
              <a:gd name="T18" fmla="*/ 1884798 w 1884218"/>
              <a:gd name="T19" fmla="*/ 189529 h 196395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884218" h="196395">
                <a:moveTo>
                  <a:pt x="0" y="0"/>
                </a:moveTo>
                <a:lnTo>
                  <a:pt x="429491" y="27709"/>
                </a:lnTo>
                <a:lnTo>
                  <a:pt x="637309" y="41563"/>
                </a:lnTo>
                <a:cubicBezTo>
                  <a:pt x="755371" y="80918"/>
                  <a:pt x="573914" y="24070"/>
                  <a:pt x="845127" y="69272"/>
                </a:cubicBezTo>
                <a:cubicBezTo>
                  <a:pt x="873938" y="74074"/>
                  <a:pt x="900112" y="89165"/>
                  <a:pt x="928255" y="96982"/>
                </a:cubicBezTo>
                <a:cubicBezTo>
                  <a:pt x="983295" y="112271"/>
                  <a:pt x="1040317" y="120481"/>
                  <a:pt x="1094509" y="138545"/>
                </a:cubicBezTo>
                <a:lnTo>
                  <a:pt x="1177636" y="166254"/>
                </a:lnTo>
                <a:cubicBezTo>
                  <a:pt x="1163782" y="170872"/>
                  <a:pt x="1150507" y="177888"/>
                  <a:pt x="1136073" y="180109"/>
                </a:cubicBezTo>
                <a:cubicBezTo>
                  <a:pt x="1090200" y="187166"/>
                  <a:pt x="951123" y="193104"/>
                  <a:pt x="997527" y="193963"/>
                </a:cubicBezTo>
                <a:cubicBezTo>
                  <a:pt x="1293040" y="199435"/>
                  <a:pt x="1588654" y="193963"/>
                  <a:pt x="1884218" y="193963"/>
                </a:cubicBezTo>
              </a:path>
            </a:pathLst>
          </a:custGeom>
          <a:noFill/>
          <a:ln w="12700" cap="sq" cmpd="sng" algn="ctr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6732588" y="4489450"/>
            <a:ext cx="16287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r>
              <a:rPr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由指令给出</a:t>
            </a:r>
          </a:p>
        </p:txBody>
      </p:sp>
      <p:sp>
        <p:nvSpPr>
          <p:cNvPr id="4" name="任意多边形 3"/>
          <p:cNvSpPr>
            <a:spLocks/>
          </p:cNvSpPr>
          <p:nvPr/>
        </p:nvSpPr>
        <p:spPr bwMode="auto">
          <a:xfrm>
            <a:off x="4240213" y="2079625"/>
            <a:ext cx="2644775" cy="114300"/>
          </a:xfrm>
          <a:custGeom>
            <a:avLst/>
            <a:gdLst>
              <a:gd name="T0" fmla="*/ 0 w 2646218"/>
              <a:gd name="T1" fmla="*/ 93727 h 114900"/>
              <a:gd name="T2" fmla="*/ 801813 w 2646218"/>
              <a:gd name="T3" fmla="*/ 80160 h 114900"/>
              <a:gd name="T4" fmla="*/ 884758 w 2646218"/>
              <a:gd name="T5" fmla="*/ 53025 h 114900"/>
              <a:gd name="T6" fmla="*/ 1078299 w 2646218"/>
              <a:gd name="T7" fmla="*/ 25890 h 114900"/>
              <a:gd name="T8" fmla="*/ 1534502 w 2646218"/>
              <a:gd name="T9" fmla="*/ 25890 h 114900"/>
              <a:gd name="T10" fmla="*/ 1575976 w 2646218"/>
              <a:gd name="T11" fmla="*/ 39458 h 114900"/>
              <a:gd name="T12" fmla="*/ 1672746 w 2646218"/>
              <a:gd name="T13" fmla="*/ 66593 h 114900"/>
              <a:gd name="T14" fmla="*/ 1686570 w 2646218"/>
              <a:gd name="T15" fmla="*/ 107295 h 114900"/>
              <a:gd name="T16" fmla="*/ 1631273 w 2646218"/>
              <a:gd name="T17" fmla="*/ 93727 h 114900"/>
              <a:gd name="T18" fmla="*/ 1686570 w 2646218"/>
              <a:gd name="T19" fmla="*/ 80160 h 114900"/>
              <a:gd name="T20" fmla="*/ 1755693 w 2646218"/>
              <a:gd name="T21" fmla="*/ 66593 h 114900"/>
              <a:gd name="T22" fmla="*/ 2640451 w 2646218"/>
              <a:gd name="T23" fmla="*/ 66593 h 11490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646218" h="114900">
                <a:moveTo>
                  <a:pt x="0" y="95711"/>
                </a:moveTo>
                <a:cubicBezTo>
                  <a:pt x="267855" y="91093"/>
                  <a:pt x="535963" y="94400"/>
                  <a:pt x="803564" y="81856"/>
                </a:cubicBezTo>
                <a:cubicBezTo>
                  <a:pt x="832740" y="80488"/>
                  <a:pt x="858355" y="61231"/>
                  <a:pt x="886691" y="54147"/>
                </a:cubicBezTo>
                <a:cubicBezTo>
                  <a:pt x="926650" y="44157"/>
                  <a:pt x="1047838" y="30540"/>
                  <a:pt x="1080654" y="26438"/>
                </a:cubicBezTo>
                <a:cubicBezTo>
                  <a:pt x="1260718" y="-18579"/>
                  <a:pt x="1154768" y="2495"/>
                  <a:pt x="1537854" y="26438"/>
                </a:cubicBezTo>
                <a:cubicBezTo>
                  <a:pt x="1552430" y="27349"/>
                  <a:pt x="1565376" y="36280"/>
                  <a:pt x="1579418" y="40292"/>
                </a:cubicBezTo>
                <a:cubicBezTo>
                  <a:pt x="1701168" y="75077"/>
                  <a:pt x="1576764" y="34789"/>
                  <a:pt x="1676400" y="68002"/>
                </a:cubicBezTo>
                <a:cubicBezTo>
                  <a:pt x="1681018" y="81856"/>
                  <a:pt x="1702405" y="101464"/>
                  <a:pt x="1690254" y="109565"/>
                </a:cubicBezTo>
                <a:cubicBezTo>
                  <a:pt x="1674411" y="120127"/>
                  <a:pt x="1634836" y="114752"/>
                  <a:pt x="1634836" y="95711"/>
                </a:cubicBezTo>
                <a:cubicBezTo>
                  <a:pt x="1634836" y="76670"/>
                  <a:pt x="1671666" y="85987"/>
                  <a:pt x="1690254" y="81856"/>
                </a:cubicBezTo>
                <a:cubicBezTo>
                  <a:pt x="1713242" y="76748"/>
                  <a:pt x="1735981" y="68343"/>
                  <a:pt x="1759527" y="68002"/>
                </a:cubicBezTo>
                <a:cubicBezTo>
                  <a:pt x="2055060" y="63719"/>
                  <a:pt x="2350654" y="68002"/>
                  <a:pt x="2646218" y="68002"/>
                </a:cubicBezTo>
              </a:path>
            </a:pathLst>
          </a:custGeom>
          <a:noFill/>
          <a:ln w="12700" cap="sq" cmpd="sng" algn="ctr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6848475" y="1936750"/>
            <a:ext cx="21161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r>
              <a:rPr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由操作系统确定</a:t>
            </a:r>
          </a:p>
        </p:txBody>
      </p:sp>
    </p:spTree>
    <p:extLst>
      <p:ext uri="{BB962C8B-B14F-4D97-AF65-F5344CB8AC3E}">
        <p14:creationId xmlns:p14="http://schemas.microsoft.com/office/powerpoint/2010/main" val="3865902096"/>
      </p:ext>
    </p:extLst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9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9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9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9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9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9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9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9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9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9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500"/>
                                        <p:tgtEl>
                                          <p:spTgt spid="149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9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49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9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49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49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49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7" dur="500"/>
                                        <p:tgtEl>
                                          <p:spTgt spid="149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49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49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49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 nodeType="clickPar">
                      <p:stCondLst>
                        <p:cond delay="indefinite"/>
                      </p:stCondLst>
                      <p:childTnLst>
                        <p:par>
                          <p:cTn id="9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22" grpId="0"/>
      <p:bldP spid="149523" grpId="0" animBg="1"/>
      <p:bldP spid="149524" grpId="0" animBg="1"/>
      <p:bldP spid="149525" grpId="0"/>
      <p:bldP spid="149527" grpId="0"/>
      <p:bldP spid="149529" grpId="0"/>
      <p:bldP spid="149530" grpId="0"/>
      <p:bldP spid="149531" grpId="0" animBg="1"/>
      <p:bldP spid="149532" grpId="0"/>
      <p:bldP spid="149533" grpId="0"/>
      <p:bldP spid="149534" grpId="0"/>
      <p:bldP spid="149540" grpId="0" animBg="1"/>
      <p:bldP spid="149543" grpId="0"/>
      <p:bldP spid="149544" grpId="0"/>
      <p:bldP spid="149545" grpId="0" animBg="1"/>
      <p:bldP spid="149546" grpId="0"/>
      <p:bldP spid="149547" grpId="0"/>
      <p:bldP spid="149548" grpId="0" animBg="1"/>
      <p:bldP spid="149549" grpId="0"/>
      <p:bldP spid="2" grpId="0" animBg="1"/>
      <p:bldP spid="3" grpId="0"/>
      <p:bldP spid="4" grpId="0" animBg="1"/>
      <p:bldP spid="2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关于逻辑段。。。。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4098" y="1129308"/>
            <a:ext cx="8208912" cy="4176464"/>
          </a:xfrm>
        </p:spPr>
        <p:txBody>
          <a:bodyPr/>
          <a:lstStyle/>
          <a:p>
            <a:r>
              <a:rPr lang="zh-CN" altLang="en-US" sz="2400" dirty="0"/>
              <a:t>内存在装入系统时每个单元都有唯一确定的地址</a:t>
            </a:r>
            <a:endParaRPr lang="en-US" altLang="zh-CN" sz="2400" dirty="0"/>
          </a:p>
          <a:p>
            <a:r>
              <a:rPr lang="zh-CN" altLang="en-US" sz="2400" dirty="0"/>
              <a:t>逻辑段是面向程序员的内存管理模式</a:t>
            </a:r>
            <a:endParaRPr lang="en-US" altLang="zh-CN" sz="2400" dirty="0"/>
          </a:p>
          <a:p>
            <a:r>
              <a:rPr lang="zh-CN" altLang="en-US" sz="2400" dirty="0"/>
              <a:t>对内存地址变换的理解需要清楚：</a:t>
            </a:r>
            <a:endParaRPr lang="en-US" altLang="zh-CN" sz="2400" dirty="0"/>
          </a:p>
          <a:p>
            <a:pPr marL="914400" lvl="1" indent="-457200">
              <a:buClr>
                <a:srgbClr val="800000"/>
              </a:buClr>
              <a:buSzPct val="98000"/>
              <a:buFont typeface="+mj-ea"/>
              <a:buAutoNum type="circleNumDbPlain"/>
            </a:pPr>
            <a:r>
              <a:rPr lang="zh-CN" altLang="en-US" dirty="0"/>
              <a:t>内存单元的地址和内容</a:t>
            </a:r>
            <a:endParaRPr lang="en-US" altLang="zh-CN" dirty="0"/>
          </a:p>
          <a:p>
            <a:pPr marL="914400" lvl="1" indent="-457200">
              <a:buClr>
                <a:srgbClr val="800000"/>
              </a:buClr>
              <a:buSzPct val="98000"/>
              <a:buFont typeface="+mj-ea"/>
              <a:buAutoNum type="circleNumDbPlain"/>
            </a:pPr>
            <a:r>
              <a:rPr lang="zh-CN" altLang="en-US" dirty="0"/>
              <a:t>寄存器和内存的区别</a:t>
            </a:r>
            <a:endParaRPr lang="en-US" altLang="zh-CN" dirty="0"/>
          </a:p>
          <a:p>
            <a:pPr marL="914400" lvl="1" indent="-457200">
              <a:buClr>
                <a:srgbClr val="800000"/>
              </a:buClr>
              <a:buSzPct val="98000"/>
              <a:buFont typeface="+mj-ea"/>
              <a:buAutoNum type="circleNumDbPlain"/>
            </a:pPr>
            <a:r>
              <a:rPr lang="zh-CN" altLang="en-US" dirty="0"/>
              <a:t>从程序编写到装入内存的过程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rgbClr val="990000"/>
                </a:solidFill>
              </a:rPr>
              <a:t>程序中使用符号地址</a:t>
            </a:r>
            <a:endParaRPr lang="en-US" altLang="zh-CN" dirty="0">
              <a:solidFill>
                <a:srgbClr val="990000"/>
              </a:solidFill>
            </a:endParaRPr>
          </a:p>
          <a:p>
            <a:pPr lvl="2"/>
            <a:r>
              <a:rPr lang="zh-CN" altLang="en-US" dirty="0">
                <a:solidFill>
                  <a:srgbClr val="990000"/>
                </a:solidFill>
              </a:rPr>
              <a:t>编译后成为逻辑地址</a:t>
            </a:r>
            <a:endParaRPr lang="en-US" altLang="zh-CN" dirty="0">
              <a:solidFill>
                <a:srgbClr val="990000"/>
              </a:solidFill>
            </a:endParaRPr>
          </a:p>
          <a:p>
            <a:pPr lvl="2"/>
            <a:r>
              <a:rPr lang="zh-CN" altLang="en-US" dirty="0">
                <a:solidFill>
                  <a:srgbClr val="990000"/>
                </a:solidFill>
              </a:rPr>
              <a:t>装入内存时转换为物理地址</a:t>
            </a:r>
          </a:p>
        </p:txBody>
      </p:sp>
      <p:sp>
        <p:nvSpPr>
          <p:cNvPr id="5" name="Text Box 14"/>
          <p:cNvSpPr txBox="1">
            <a:spLocks noChangeArrowheads="1"/>
          </p:cNvSpPr>
          <p:nvPr/>
        </p:nvSpPr>
        <p:spPr bwMode="auto">
          <a:xfrm>
            <a:off x="6099513" y="3071568"/>
            <a:ext cx="1004633" cy="327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0504" tIns="40252" rIns="80504" bIns="4025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38</a:t>
            </a:r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F04H</a:t>
            </a:r>
          </a:p>
        </p:txBody>
      </p:sp>
      <p:sp>
        <p:nvSpPr>
          <p:cNvPr id="6" name="Text Box 15"/>
          <p:cNvSpPr txBox="1">
            <a:spLocks noChangeArrowheads="1"/>
          </p:cNvSpPr>
          <p:nvPr/>
        </p:nvSpPr>
        <p:spPr bwMode="auto">
          <a:xfrm>
            <a:off x="5662853" y="3805459"/>
            <a:ext cx="1226138" cy="327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0504" tIns="40252" rIns="80504" bIns="4025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6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内存地址</a:t>
            </a:r>
            <a:endParaRPr lang="zh-CN" altLang="en-US" sz="16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" name="Text Box 16"/>
          <p:cNvSpPr txBox="1">
            <a:spLocks noChangeArrowheads="1"/>
          </p:cNvSpPr>
          <p:nvPr/>
        </p:nvSpPr>
        <p:spPr bwMode="auto">
          <a:xfrm>
            <a:off x="5780506" y="2291104"/>
            <a:ext cx="1251653" cy="327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0504" tIns="40252" rIns="80504" bIns="4025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单元内容</a:t>
            </a:r>
            <a:endParaRPr lang="zh-CN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Line 17"/>
          <p:cNvSpPr>
            <a:spLocks noChangeShapeType="1"/>
          </p:cNvSpPr>
          <p:nvPr/>
        </p:nvSpPr>
        <p:spPr bwMode="auto">
          <a:xfrm flipH="1" flipV="1">
            <a:off x="6438226" y="2619943"/>
            <a:ext cx="788130" cy="50102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</p:spPr>
        <p:txBody>
          <a:bodyPr wrap="none" lIns="80504" tIns="40252" rIns="80504" bIns="40252" anchor="ctr"/>
          <a:lstStyle/>
          <a:p>
            <a:endParaRPr lang="zh-CN" altLang="en-US"/>
          </a:p>
        </p:txBody>
      </p:sp>
      <p:sp>
        <p:nvSpPr>
          <p:cNvPr id="9" name="Line 18"/>
          <p:cNvSpPr>
            <a:spLocks noChangeShapeType="1"/>
          </p:cNvSpPr>
          <p:nvPr/>
        </p:nvSpPr>
        <p:spPr bwMode="auto">
          <a:xfrm flipH="1">
            <a:off x="6251116" y="3356657"/>
            <a:ext cx="262238" cy="479851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/>
            <a:tailEnd type="triangle" w="lg" len="lg"/>
          </a:ln>
        </p:spPr>
        <p:txBody>
          <a:bodyPr wrap="none" lIns="80504" tIns="40252" rIns="80504" bIns="40252" anchor="ctr"/>
          <a:lstStyle/>
          <a:p>
            <a:endParaRPr lang="zh-CN" altLang="en-US"/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7190309" y="3037697"/>
            <a:ext cx="1426005" cy="327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0504" tIns="40252" rIns="80504" bIns="4025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600" b="1" dirty="0">
                <a:latin typeface="Tahoma" pitchFamily="34" charset="0"/>
                <a:ea typeface="楷体_GB2312" pitchFamily="49" charset="-122"/>
              </a:rPr>
              <a:t>10110110</a:t>
            </a:r>
          </a:p>
        </p:txBody>
      </p:sp>
      <p:grpSp>
        <p:nvGrpSpPr>
          <p:cNvPr id="11" name="组合 22"/>
          <p:cNvGrpSpPr>
            <a:grpSpLocks/>
          </p:cNvGrpSpPr>
          <p:nvPr/>
        </p:nvGrpSpPr>
        <p:grpSpPr bwMode="auto">
          <a:xfrm>
            <a:off x="7023652" y="1777380"/>
            <a:ext cx="1797390" cy="3231940"/>
            <a:chOff x="6940872" y="878564"/>
            <a:chExt cx="1860550" cy="3848267"/>
          </a:xfrm>
        </p:grpSpPr>
        <p:grpSp>
          <p:nvGrpSpPr>
            <p:cNvPr id="12" name="Group 19"/>
            <p:cNvGrpSpPr>
              <a:grpSpLocks/>
            </p:cNvGrpSpPr>
            <p:nvPr/>
          </p:nvGrpSpPr>
          <p:grpSpPr bwMode="auto">
            <a:xfrm>
              <a:off x="6940872" y="1275606"/>
              <a:ext cx="1860550" cy="3451225"/>
              <a:chOff x="3149" y="1888"/>
              <a:chExt cx="1172" cy="2174"/>
            </a:xfrm>
          </p:grpSpPr>
          <p:sp>
            <p:nvSpPr>
              <p:cNvPr id="14" name="Rectangle 4"/>
              <p:cNvSpPr>
                <a:spLocks noChangeArrowheads="1"/>
              </p:cNvSpPr>
              <p:nvPr/>
            </p:nvSpPr>
            <p:spPr bwMode="auto">
              <a:xfrm>
                <a:off x="3158" y="2343"/>
                <a:ext cx="1152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600">
                  <a:latin typeface="Tahoma" pitchFamily="34" charset="0"/>
                </a:endParaRPr>
              </a:p>
            </p:txBody>
          </p:sp>
          <p:sp>
            <p:nvSpPr>
              <p:cNvPr id="15" name="Rectangle 5"/>
              <p:cNvSpPr>
                <a:spLocks noChangeArrowheads="1"/>
              </p:cNvSpPr>
              <p:nvPr/>
            </p:nvSpPr>
            <p:spPr bwMode="auto">
              <a:xfrm>
                <a:off x="3158" y="2583"/>
                <a:ext cx="1152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600">
                  <a:latin typeface="Tahoma" pitchFamily="34" charset="0"/>
                </a:endParaRPr>
              </a:p>
            </p:txBody>
          </p:sp>
          <p:sp>
            <p:nvSpPr>
              <p:cNvPr id="16" name="Rectangle 6"/>
              <p:cNvSpPr>
                <a:spLocks noChangeArrowheads="1"/>
              </p:cNvSpPr>
              <p:nvPr/>
            </p:nvSpPr>
            <p:spPr bwMode="auto">
              <a:xfrm>
                <a:off x="3158" y="2823"/>
                <a:ext cx="1152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600">
                  <a:latin typeface="Tahoma" pitchFamily="34" charset="0"/>
                </a:endParaRPr>
              </a:p>
            </p:txBody>
          </p:sp>
          <p:sp>
            <p:nvSpPr>
              <p:cNvPr id="17" name="Rectangle 7"/>
              <p:cNvSpPr>
                <a:spLocks noChangeArrowheads="1"/>
              </p:cNvSpPr>
              <p:nvPr/>
            </p:nvSpPr>
            <p:spPr bwMode="auto">
              <a:xfrm>
                <a:off x="3158" y="3063"/>
                <a:ext cx="1152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600">
                  <a:latin typeface="Tahoma" pitchFamily="34" charset="0"/>
                </a:endParaRPr>
              </a:p>
            </p:txBody>
          </p:sp>
          <p:sp>
            <p:nvSpPr>
              <p:cNvPr id="18" name="Rectangle 8"/>
              <p:cNvSpPr>
                <a:spLocks noChangeArrowheads="1"/>
              </p:cNvSpPr>
              <p:nvPr/>
            </p:nvSpPr>
            <p:spPr bwMode="auto">
              <a:xfrm>
                <a:off x="3158" y="3303"/>
                <a:ext cx="1152" cy="24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 sz="1600">
                  <a:latin typeface="Tahoma" pitchFamily="34" charset="0"/>
                </a:endParaRPr>
              </a:p>
            </p:txBody>
          </p:sp>
          <p:sp>
            <p:nvSpPr>
              <p:cNvPr id="19" name="Line 9"/>
              <p:cNvSpPr>
                <a:spLocks noChangeShapeType="1"/>
              </p:cNvSpPr>
              <p:nvPr/>
            </p:nvSpPr>
            <p:spPr bwMode="auto">
              <a:xfrm>
                <a:off x="3158" y="2007"/>
                <a:ext cx="0" cy="19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" name="Line 10"/>
              <p:cNvSpPr>
                <a:spLocks noChangeShapeType="1"/>
              </p:cNvSpPr>
              <p:nvPr/>
            </p:nvSpPr>
            <p:spPr bwMode="auto">
              <a:xfrm>
                <a:off x="4310" y="2007"/>
                <a:ext cx="0" cy="196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" name="Freeform 11"/>
              <p:cNvSpPr>
                <a:spLocks/>
              </p:cNvSpPr>
              <p:nvPr/>
            </p:nvSpPr>
            <p:spPr bwMode="auto">
              <a:xfrm>
                <a:off x="3149" y="1888"/>
                <a:ext cx="1172" cy="271"/>
              </a:xfrm>
              <a:custGeom>
                <a:avLst/>
                <a:gdLst>
                  <a:gd name="T0" fmla="*/ 0 w 1172"/>
                  <a:gd name="T1" fmla="*/ 114 h 271"/>
                  <a:gd name="T2" fmla="*/ 83 w 1172"/>
                  <a:gd name="T3" fmla="*/ 59 h 271"/>
                  <a:gd name="T4" fmla="*/ 175 w 1172"/>
                  <a:gd name="T5" fmla="*/ 40 h 271"/>
                  <a:gd name="T6" fmla="*/ 508 w 1172"/>
                  <a:gd name="T7" fmla="*/ 105 h 271"/>
                  <a:gd name="T8" fmla="*/ 600 w 1172"/>
                  <a:gd name="T9" fmla="*/ 170 h 271"/>
                  <a:gd name="T10" fmla="*/ 655 w 1172"/>
                  <a:gd name="T11" fmla="*/ 188 h 271"/>
                  <a:gd name="T12" fmla="*/ 683 w 1172"/>
                  <a:gd name="T13" fmla="*/ 197 h 271"/>
                  <a:gd name="T14" fmla="*/ 914 w 1172"/>
                  <a:gd name="T15" fmla="*/ 271 h 271"/>
                  <a:gd name="T16" fmla="*/ 1080 w 1172"/>
                  <a:gd name="T17" fmla="*/ 243 h 271"/>
                  <a:gd name="T18" fmla="*/ 1172 w 1172"/>
                  <a:gd name="T19" fmla="*/ 142 h 27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172"/>
                  <a:gd name="T31" fmla="*/ 0 h 271"/>
                  <a:gd name="T32" fmla="*/ 1172 w 1172"/>
                  <a:gd name="T33" fmla="*/ 271 h 27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172" h="271">
                    <a:moveTo>
                      <a:pt x="0" y="114"/>
                    </a:moveTo>
                    <a:cubicBezTo>
                      <a:pt x="36" y="102"/>
                      <a:pt x="48" y="70"/>
                      <a:pt x="83" y="59"/>
                    </a:cubicBezTo>
                    <a:cubicBezTo>
                      <a:pt x="113" y="49"/>
                      <a:pt x="145" y="48"/>
                      <a:pt x="175" y="40"/>
                    </a:cubicBezTo>
                    <a:cubicBezTo>
                      <a:pt x="377" y="48"/>
                      <a:pt x="405" y="0"/>
                      <a:pt x="508" y="105"/>
                    </a:cubicBezTo>
                    <a:cubicBezTo>
                      <a:pt x="537" y="134"/>
                      <a:pt x="561" y="154"/>
                      <a:pt x="600" y="170"/>
                    </a:cubicBezTo>
                    <a:cubicBezTo>
                      <a:pt x="618" y="177"/>
                      <a:pt x="637" y="182"/>
                      <a:pt x="655" y="188"/>
                    </a:cubicBezTo>
                    <a:cubicBezTo>
                      <a:pt x="664" y="191"/>
                      <a:pt x="683" y="197"/>
                      <a:pt x="683" y="197"/>
                    </a:cubicBezTo>
                    <a:cubicBezTo>
                      <a:pt x="734" y="248"/>
                      <a:pt x="846" y="258"/>
                      <a:pt x="914" y="271"/>
                    </a:cubicBezTo>
                    <a:cubicBezTo>
                      <a:pt x="973" y="265"/>
                      <a:pt x="1025" y="263"/>
                      <a:pt x="1080" y="243"/>
                    </a:cubicBezTo>
                    <a:cubicBezTo>
                      <a:pt x="1109" y="201"/>
                      <a:pt x="1151" y="184"/>
                      <a:pt x="1172" y="142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2" name="Freeform 12"/>
              <p:cNvSpPr>
                <a:spLocks/>
              </p:cNvSpPr>
              <p:nvPr/>
            </p:nvSpPr>
            <p:spPr bwMode="auto">
              <a:xfrm>
                <a:off x="3158" y="3754"/>
                <a:ext cx="1163" cy="308"/>
              </a:xfrm>
              <a:custGeom>
                <a:avLst/>
                <a:gdLst>
                  <a:gd name="T0" fmla="*/ 0 w 1163"/>
                  <a:gd name="T1" fmla="*/ 197 h 308"/>
                  <a:gd name="T2" fmla="*/ 55 w 1163"/>
                  <a:gd name="T3" fmla="*/ 123 h 308"/>
                  <a:gd name="T4" fmla="*/ 157 w 1163"/>
                  <a:gd name="T5" fmla="*/ 68 h 308"/>
                  <a:gd name="T6" fmla="*/ 314 w 1163"/>
                  <a:gd name="T7" fmla="*/ 3 h 308"/>
                  <a:gd name="T8" fmla="*/ 462 w 1163"/>
                  <a:gd name="T9" fmla="*/ 22 h 308"/>
                  <a:gd name="T10" fmla="*/ 582 w 1163"/>
                  <a:gd name="T11" fmla="*/ 105 h 308"/>
                  <a:gd name="T12" fmla="*/ 665 w 1163"/>
                  <a:gd name="T13" fmla="*/ 160 h 308"/>
                  <a:gd name="T14" fmla="*/ 831 w 1163"/>
                  <a:gd name="T15" fmla="*/ 252 h 308"/>
                  <a:gd name="T16" fmla="*/ 988 w 1163"/>
                  <a:gd name="T17" fmla="*/ 308 h 308"/>
                  <a:gd name="T18" fmla="*/ 1071 w 1163"/>
                  <a:gd name="T19" fmla="*/ 299 h 308"/>
                  <a:gd name="T20" fmla="*/ 1089 w 1163"/>
                  <a:gd name="T21" fmla="*/ 280 h 308"/>
                  <a:gd name="T22" fmla="*/ 1163 w 1163"/>
                  <a:gd name="T23" fmla="*/ 215 h 30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163"/>
                  <a:gd name="T37" fmla="*/ 0 h 308"/>
                  <a:gd name="T38" fmla="*/ 1163 w 1163"/>
                  <a:gd name="T39" fmla="*/ 308 h 30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163" h="308">
                    <a:moveTo>
                      <a:pt x="0" y="197"/>
                    </a:moveTo>
                    <a:cubicBezTo>
                      <a:pt x="21" y="175"/>
                      <a:pt x="33" y="144"/>
                      <a:pt x="55" y="123"/>
                    </a:cubicBezTo>
                    <a:cubicBezTo>
                      <a:pt x="82" y="98"/>
                      <a:pt x="122" y="79"/>
                      <a:pt x="157" y="68"/>
                    </a:cubicBezTo>
                    <a:cubicBezTo>
                      <a:pt x="204" y="19"/>
                      <a:pt x="246" y="12"/>
                      <a:pt x="314" y="3"/>
                    </a:cubicBezTo>
                    <a:cubicBezTo>
                      <a:pt x="351" y="6"/>
                      <a:pt x="419" y="0"/>
                      <a:pt x="462" y="22"/>
                    </a:cubicBezTo>
                    <a:cubicBezTo>
                      <a:pt x="514" y="48"/>
                      <a:pt x="521" y="89"/>
                      <a:pt x="582" y="105"/>
                    </a:cubicBezTo>
                    <a:cubicBezTo>
                      <a:pt x="612" y="127"/>
                      <a:pt x="630" y="149"/>
                      <a:pt x="665" y="160"/>
                    </a:cubicBezTo>
                    <a:cubicBezTo>
                      <a:pt x="708" y="204"/>
                      <a:pt x="772" y="233"/>
                      <a:pt x="831" y="252"/>
                    </a:cubicBezTo>
                    <a:cubicBezTo>
                      <a:pt x="875" y="282"/>
                      <a:pt x="936" y="295"/>
                      <a:pt x="988" y="308"/>
                    </a:cubicBezTo>
                    <a:cubicBezTo>
                      <a:pt x="1016" y="305"/>
                      <a:pt x="1044" y="306"/>
                      <a:pt x="1071" y="299"/>
                    </a:cubicBezTo>
                    <a:cubicBezTo>
                      <a:pt x="1079" y="297"/>
                      <a:pt x="1083" y="286"/>
                      <a:pt x="1089" y="280"/>
                    </a:cubicBezTo>
                    <a:cubicBezTo>
                      <a:pt x="1112" y="257"/>
                      <a:pt x="1134" y="231"/>
                      <a:pt x="1163" y="215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3" name="Text Box 15"/>
            <p:cNvSpPr txBox="1">
              <a:spLocks noChangeArrowheads="1"/>
            </p:cNvSpPr>
            <p:nvPr/>
          </p:nvSpPr>
          <p:spPr bwMode="auto">
            <a:xfrm>
              <a:off x="7164288" y="878564"/>
              <a:ext cx="1332241" cy="439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1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华文楷体" panose="02010600040101010101" pitchFamily="2" charset="-122"/>
                  <a:ea typeface="华文楷体" panose="02010600040101010101" pitchFamily="2" charset="-122"/>
                  <a:cs typeface="华文中宋"/>
                </a:rPr>
                <a:t>内存储器</a:t>
              </a:r>
              <a:endParaRPr lang="zh-CN" altLang="en-US" sz="1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  <a:cs typeface="华文中宋"/>
              </a:endParaRPr>
            </a:p>
          </p:txBody>
        </p:sp>
      </p:grpSp>
      <p:sp>
        <p:nvSpPr>
          <p:cNvPr id="23" name="Text Box 15"/>
          <p:cNvSpPr txBox="1">
            <a:spLocks noChangeArrowheads="1"/>
          </p:cNvSpPr>
          <p:nvPr/>
        </p:nvSpPr>
        <p:spPr bwMode="auto">
          <a:xfrm>
            <a:off x="5591978" y="4348819"/>
            <a:ext cx="1226138" cy="327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0504" tIns="40252" rIns="80504" bIns="4025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内存单元</a:t>
            </a:r>
            <a:endParaRPr lang="zh-CN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24" name="组合 3"/>
          <p:cNvGrpSpPr>
            <a:grpSpLocks/>
          </p:cNvGrpSpPr>
          <p:nvPr/>
        </p:nvGrpSpPr>
        <p:grpSpPr bwMode="auto">
          <a:xfrm>
            <a:off x="6639514" y="4135719"/>
            <a:ext cx="637884" cy="378223"/>
            <a:chOff x="6549916" y="3686401"/>
            <a:chExt cx="648025" cy="450379"/>
          </a:xfrm>
        </p:grpSpPr>
        <p:sp>
          <p:nvSpPr>
            <p:cNvPr id="25" name="Line 18"/>
            <p:cNvSpPr>
              <a:spLocks noChangeShapeType="1"/>
            </p:cNvSpPr>
            <p:nvPr/>
          </p:nvSpPr>
          <p:spPr bwMode="auto">
            <a:xfrm flipH="1">
              <a:off x="6549916" y="3712404"/>
              <a:ext cx="597321" cy="424376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 type="triangle" w="lg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" name="椭圆 2"/>
            <p:cNvSpPr>
              <a:spLocks noChangeArrowheads="1"/>
            </p:cNvSpPr>
            <p:nvPr/>
          </p:nvSpPr>
          <p:spPr bwMode="auto">
            <a:xfrm>
              <a:off x="7106884" y="3686401"/>
              <a:ext cx="91057" cy="90000"/>
            </a:xfrm>
            <a:prstGeom prst="ellipse">
              <a:avLst/>
            </a:prstGeom>
            <a:solidFill>
              <a:srgbClr val="FF0000"/>
            </a:solidFill>
            <a:ln w="25400" cap="sq" algn="ctr">
              <a:solidFill>
                <a:srgbClr val="FF0000"/>
              </a:solidFill>
              <a:round/>
              <a:headEnd type="none" w="sm" len="sm"/>
              <a:tailEnd type="none" w="lg" len="lg"/>
            </a:ln>
          </p:spPr>
          <p:txBody>
            <a:bodyPr/>
            <a:lstStyle/>
            <a:p>
              <a:endParaRPr lang="zh-CN" altLang="en-US" sz="1600">
                <a:latin typeface="Tahoma" pitchFamily="34" charset="0"/>
              </a:endParaRPr>
            </a:p>
          </p:txBody>
        </p:sp>
      </p:grpSp>
      <p:sp>
        <p:nvSpPr>
          <p:cNvPr id="28" name="任意多边形 27"/>
          <p:cNvSpPr/>
          <p:nvPr/>
        </p:nvSpPr>
        <p:spPr bwMode="auto">
          <a:xfrm>
            <a:off x="6851737" y="826718"/>
            <a:ext cx="551145" cy="425885"/>
          </a:xfrm>
          <a:custGeom>
            <a:avLst/>
            <a:gdLst>
              <a:gd name="connsiteX0" fmla="*/ 0 w 551145"/>
              <a:gd name="connsiteY0" fmla="*/ 425885 h 425885"/>
              <a:gd name="connsiteX1" fmla="*/ 25052 w 551145"/>
              <a:gd name="connsiteY1" fmla="*/ 363255 h 425885"/>
              <a:gd name="connsiteX2" fmla="*/ 125260 w 551145"/>
              <a:gd name="connsiteY2" fmla="*/ 288098 h 425885"/>
              <a:gd name="connsiteX3" fmla="*/ 200416 w 551145"/>
              <a:gd name="connsiteY3" fmla="*/ 225468 h 425885"/>
              <a:gd name="connsiteX4" fmla="*/ 275573 w 551145"/>
              <a:gd name="connsiteY4" fmla="*/ 200416 h 425885"/>
              <a:gd name="connsiteX5" fmla="*/ 263047 w 551145"/>
              <a:gd name="connsiteY5" fmla="*/ 237994 h 425885"/>
              <a:gd name="connsiteX6" fmla="*/ 225468 w 551145"/>
              <a:gd name="connsiteY6" fmla="*/ 263046 h 425885"/>
              <a:gd name="connsiteX7" fmla="*/ 313151 w 551145"/>
              <a:gd name="connsiteY7" fmla="*/ 125260 h 425885"/>
              <a:gd name="connsiteX8" fmla="*/ 350729 w 551145"/>
              <a:gd name="connsiteY8" fmla="*/ 112734 h 425885"/>
              <a:gd name="connsiteX9" fmla="*/ 425885 w 551145"/>
              <a:gd name="connsiteY9" fmla="*/ 62630 h 425885"/>
              <a:gd name="connsiteX10" fmla="*/ 501041 w 551145"/>
              <a:gd name="connsiteY10" fmla="*/ 25052 h 425885"/>
              <a:gd name="connsiteX11" fmla="*/ 551145 w 551145"/>
              <a:gd name="connsiteY11" fmla="*/ 0 h 425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51145" h="425885">
                <a:moveTo>
                  <a:pt x="0" y="425885"/>
                </a:moveTo>
                <a:cubicBezTo>
                  <a:pt x="8351" y="405008"/>
                  <a:pt x="12158" y="381675"/>
                  <a:pt x="25052" y="363255"/>
                </a:cubicBezTo>
                <a:cubicBezTo>
                  <a:pt x="68858" y="300674"/>
                  <a:pt x="72266" y="305763"/>
                  <a:pt x="125260" y="288098"/>
                </a:cubicBezTo>
                <a:cubicBezTo>
                  <a:pt x="148858" y="264500"/>
                  <a:pt x="169026" y="239419"/>
                  <a:pt x="200416" y="225468"/>
                </a:cubicBezTo>
                <a:cubicBezTo>
                  <a:pt x="224547" y="214743"/>
                  <a:pt x="275573" y="200416"/>
                  <a:pt x="275573" y="200416"/>
                </a:cubicBezTo>
                <a:cubicBezTo>
                  <a:pt x="271398" y="212942"/>
                  <a:pt x="271295" y="227684"/>
                  <a:pt x="263047" y="237994"/>
                </a:cubicBezTo>
                <a:cubicBezTo>
                  <a:pt x="253642" y="249750"/>
                  <a:pt x="233819" y="275572"/>
                  <a:pt x="225468" y="263046"/>
                </a:cubicBezTo>
                <a:cubicBezTo>
                  <a:pt x="195610" y="218260"/>
                  <a:pt x="305036" y="127965"/>
                  <a:pt x="313151" y="125260"/>
                </a:cubicBezTo>
                <a:cubicBezTo>
                  <a:pt x="325677" y="121085"/>
                  <a:pt x="339187" y="119146"/>
                  <a:pt x="350729" y="112734"/>
                </a:cubicBezTo>
                <a:cubicBezTo>
                  <a:pt x="377049" y="98112"/>
                  <a:pt x="397321" y="72151"/>
                  <a:pt x="425885" y="62630"/>
                </a:cubicBezTo>
                <a:cubicBezTo>
                  <a:pt x="520338" y="31146"/>
                  <a:pt x="403913" y="73616"/>
                  <a:pt x="501041" y="25052"/>
                </a:cubicBezTo>
                <a:cubicBezTo>
                  <a:pt x="558614" y="-3735"/>
                  <a:pt x="522846" y="28299"/>
                  <a:pt x="551145" y="0"/>
                </a:cubicBezTo>
              </a:path>
            </a:pathLst>
          </a:custGeom>
          <a:noFill/>
          <a:ln w="12700" cap="sq" cmpd="sng" algn="ctr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7402882" y="606420"/>
            <a:ext cx="13399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物理地址</a:t>
            </a:r>
          </a:p>
        </p:txBody>
      </p:sp>
      <p:sp>
        <p:nvSpPr>
          <p:cNvPr id="32" name="任意多边形 31"/>
          <p:cNvSpPr/>
          <p:nvPr/>
        </p:nvSpPr>
        <p:spPr bwMode="auto">
          <a:xfrm>
            <a:off x="5890708" y="3306871"/>
            <a:ext cx="352253" cy="1102291"/>
          </a:xfrm>
          <a:custGeom>
            <a:avLst/>
            <a:gdLst>
              <a:gd name="connsiteX0" fmla="*/ 352253 w 352253"/>
              <a:gd name="connsiteY0" fmla="*/ 0 h 1102291"/>
              <a:gd name="connsiteX1" fmla="*/ 289623 w 352253"/>
              <a:gd name="connsiteY1" fmla="*/ 100208 h 1102291"/>
              <a:gd name="connsiteX2" fmla="*/ 264571 w 352253"/>
              <a:gd name="connsiteY2" fmla="*/ 125261 h 1102291"/>
              <a:gd name="connsiteX3" fmla="*/ 226993 w 352253"/>
              <a:gd name="connsiteY3" fmla="*/ 200417 h 1102291"/>
              <a:gd name="connsiteX4" fmla="*/ 189415 w 352253"/>
              <a:gd name="connsiteY4" fmla="*/ 313151 h 1102291"/>
              <a:gd name="connsiteX5" fmla="*/ 176889 w 352253"/>
              <a:gd name="connsiteY5" fmla="*/ 350729 h 1102291"/>
              <a:gd name="connsiteX6" fmla="*/ 151837 w 352253"/>
              <a:gd name="connsiteY6" fmla="*/ 388307 h 1102291"/>
              <a:gd name="connsiteX7" fmla="*/ 126785 w 352253"/>
              <a:gd name="connsiteY7" fmla="*/ 463463 h 1102291"/>
              <a:gd name="connsiteX8" fmla="*/ 101733 w 352253"/>
              <a:gd name="connsiteY8" fmla="*/ 551145 h 1102291"/>
              <a:gd name="connsiteX9" fmla="*/ 114259 w 352253"/>
              <a:gd name="connsiteY9" fmla="*/ 626302 h 1102291"/>
              <a:gd name="connsiteX10" fmla="*/ 139311 w 352253"/>
              <a:gd name="connsiteY10" fmla="*/ 588724 h 1102291"/>
              <a:gd name="connsiteX11" fmla="*/ 114259 w 352253"/>
              <a:gd name="connsiteY11" fmla="*/ 563671 h 1102291"/>
              <a:gd name="connsiteX12" fmla="*/ 89207 w 352253"/>
              <a:gd name="connsiteY12" fmla="*/ 588724 h 1102291"/>
              <a:gd name="connsiteX13" fmla="*/ 76681 w 352253"/>
              <a:gd name="connsiteY13" fmla="*/ 638828 h 1102291"/>
              <a:gd name="connsiteX14" fmla="*/ 64155 w 352253"/>
              <a:gd name="connsiteY14" fmla="*/ 676406 h 1102291"/>
              <a:gd name="connsiteX15" fmla="*/ 51629 w 352253"/>
              <a:gd name="connsiteY15" fmla="*/ 726510 h 1102291"/>
              <a:gd name="connsiteX16" fmla="*/ 26577 w 352253"/>
              <a:gd name="connsiteY16" fmla="*/ 801666 h 1102291"/>
              <a:gd name="connsiteX17" fmla="*/ 14051 w 352253"/>
              <a:gd name="connsiteY17" fmla="*/ 889348 h 1102291"/>
              <a:gd name="connsiteX18" fmla="*/ 1525 w 352253"/>
              <a:gd name="connsiteY18" fmla="*/ 926926 h 1102291"/>
              <a:gd name="connsiteX19" fmla="*/ 1525 w 352253"/>
              <a:gd name="connsiteY19" fmla="*/ 1102291 h 1102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2253" h="1102291">
                <a:moveTo>
                  <a:pt x="352253" y="0"/>
                </a:moveTo>
                <a:cubicBezTo>
                  <a:pt x="344341" y="13186"/>
                  <a:pt x="305046" y="80928"/>
                  <a:pt x="289623" y="100208"/>
                </a:cubicBezTo>
                <a:cubicBezTo>
                  <a:pt x="282246" y="109430"/>
                  <a:pt x="272922" y="116910"/>
                  <a:pt x="264571" y="125261"/>
                </a:cubicBezTo>
                <a:cubicBezTo>
                  <a:pt x="218889" y="262308"/>
                  <a:pt x="291745" y="54725"/>
                  <a:pt x="226993" y="200417"/>
                </a:cubicBezTo>
                <a:lnTo>
                  <a:pt x="189415" y="313151"/>
                </a:lnTo>
                <a:cubicBezTo>
                  <a:pt x="185240" y="325677"/>
                  <a:pt x="184213" y="339743"/>
                  <a:pt x="176889" y="350729"/>
                </a:cubicBezTo>
                <a:cubicBezTo>
                  <a:pt x="168538" y="363255"/>
                  <a:pt x="157951" y="374550"/>
                  <a:pt x="151837" y="388307"/>
                </a:cubicBezTo>
                <a:cubicBezTo>
                  <a:pt x="141112" y="412438"/>
                  <a:pt x="135136" y="438411"/>
                  <a:pt x="126785" y="463463"/>
                </a:cubicBezTo>
                <a:cubicBezTo>
                  <a:pt x="108815" y="517373"/>
                  <a:pt x="117461" y="488232"/>
                  <a:pt x="101733" y="551145"/>
                </a:cubicBezTo>
                <a:cubicBezTo>
                  <a:pt x="105908" y="576197"/>
                  <a:pt x="96300" y="608343"/>
                  <a:pt x="114259" y="626302"/>
                </a:cubicBezTo>
                <a:cubicBezTo>
                  <a:pt x="124904" y="636947"/>
                  <a:pt x="139311" y="603778"/>
                  <a:pt x="139311" y="588724"/>
                </a:cubicBezTo>
                <a:lnTo>
                  <a:pt x="114259" y="563671"/>
                </a:lnTo>
                <a:cubicBezTo>
                  <a:pt x="105908" y="572022"/>
                  <a:pt x="94488" y="578161"/>
                  <a:pt x="89207" y="588724"/>
                </a:cubicBezTo>
                <a:cubicBezTo>
                  <a:pt x="81508" y="604122"/>
                  <a:pt x="81410" y="622275"/>
                  <a:pt x="76681" y="638828"/>
                </a:cubicBezTo>
                <a:cubicBezTo>
                  <a:pt x="73054" y="651524"/>
                  <a:pt x="67782" y="663710"/>
                  <a:pt x="64155" y="676406"/>
                </a:cubicBezTo>
                <a:cubicBezTo>
                  <a:pt x="59426" y="692959"/>
                  <a:pt x="56576" y="710021"/>
                  <a:pt x="51629" y="726510"/>
                </a:cubicBezTo>
                <a:cubicBezTo>
                  <a:pt x="44041" y="751803"/>
                  <a:pt x="26577" y="801666"/>
                  <a:pt x="26577" y="801666"/>
                </a:cubicBezTo>
                <a:cubicBezTo>
                  <a:pt x="22402" y="830893"/>
                  <a:pt x="19841" y="860397"/>
                  <a:pt x="14051" y="889348"/>
                </a:cubicBezTo>
                <a:cubicBezTo>
                  <a:pt x="11462" y="902295"/>
                  <a:pt x="2300" y="913745"/>
                  <a:pt x="1525" y="926926"/>
                </a:cubicBezTo>
                <a:cubicBezTo>
                  <a:pt x="-1908" y="985280"/>
                  <a:pt x="1525" y="1043836"/>
                  <a:pt x="1525" y="1102291"/>
                </a:cubicBezTo>
              </a:path>
            </a:pathLst>
          </a:custGeom>
          <a:noFill/>
          <a:ln w="12700" cap="sq" cmpd="sng" algn="ctr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 Box 15"/>
          <p:cNvSpPr txBox="1">
            <a:spLocks noChangeArrowheads="1"/>
          </p:cNvSpPr>
          <p:nvPr/>
        </p:nvSpPr>
        <p:spPr bwMode="auto">
          <a:xfrm>
            <a:off x="4936081" y="4435587"/>
            <a:ext cx="1952041" cy="573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0504" tIns="40252" rIns="80504" bIns="40252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地址码的长度与</a:t>
            </a:r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CPU</a:t>
            </a:r>
            <a:r>
              <a:rPr lang="zh-CN" altLang="en-US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性能密切相关</a:t>
            </a:r>
            <a:endParaRPr lang="zh-CN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3786975"/>
      </p:ext>
    </p:extLst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25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uild="allAtOnce"/>
      <p:bldP spid="7" grpId="0" build="allAtOnce"/>
      <p:bldP spid="8" grpId="0" animBg="1"/>
      <p:bldP spid="8" grpId="1" animBg="1"/>
      <p:bldP spid="9" grpId="0" animBg="1"/>
      <p:bldP spid="9" grpId="1" animBg="1"/>
      <p:bldP spid="10" grpId="0"/>
      <p:bldP spid="23" grpId="0" build="allAtOnce"/>
      <p:bldP spid="28" grpId="0" animBg="1"/>
      <p:bldP spid="29" grpId="0"/>
      <p:bldP spid="3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逻辑段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6106" y="1201316"/>
            <a:ext cx="8208912" cy="2952328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zh-CN" altLang="en-US" sz="2400" dirty="0"/>
              <a:t>从程序设计的角度，内存按</a:t>
            </a:r>
            <a:r>
              <a:rPr lang="en-US" altLang="zh-CN" sz="2400" dirty="0"/>
              <a:t>4</a:t>
            </a:r>
            <a:r>
              <a:rPr lang="zh-CN" altLang="en-US" sz="2400" dirty="0"/>
              <a:t>种类型划分逻辑段</a:t>
            </a:r>
            <a:endParaRPr lang="en-US" altLang="zh-CN" sz="2400" dirty="0"/>
          </a:p>
          <a:p>
            <a:pPr>
              <a:lnSpc>
                <a:spcPct val="130000"/>
              </a:lnSpc>
            </a:pPr>
            <a:r>
              <a:rPr lang="zh-CN" altLang="en-US" sz="2200" dirty="0">
                <a:solidFill>
                  <a:srgbClr val="99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代码段</a:t>
            </a: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：用于存放程序中的指令码</a:t>
            </a:r>
            <a:endParaRPr lang="en-US" altLang="zh-CN" sz="2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200" dirty="0">
                <a:solidFill>
                  <a:srgbClr val="99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数据段</a:t>
            </a: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：用于存放指令执行的数据</a:t>
            </a:r>
            <a:endParaRPr lang="en-US" altLang="zh-CN" sz="2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200" dirty="0">
                <a:solidFill>
                  <a:srgbClr val="99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附件段</a:t>
            </a: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：用于部分特殊指令执行时存放数据</a:t>
            </a:r>
            <a:endParaRPr lang="en-US" altLang="zh-CN" sz="2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200" dirty="0">
                <a:solidFill>
                  <a:srgbClr val="99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堆栈段</a:t>
            </a:r>
            <a:r>
              <a:rPr lang="zh-CN" altLang="en-US" sz="2200" dirty="0">
                <a:latin typeface="华文中宋" panose="02010600040101010101" pitchFamily="2" charset="-122"/>
                <a:ea typeface="华文中宋" panose="02010600040101010101" pitchFamily="2" charset="-122"/>
              </a:rPr>
              <a:t>：是内存的动态存储区，用于临时存放需要保存的数据</a:t>
            </a:r>
            <a:endParaRPr lang="en-US" altLang="zh-CN" sz="2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CBB4C9-A9DF-42D2-BE77-D7D4685F610B}" type="slidenum">
              <a:rPr lang="zh-CN" altLang="en-US" smtClean="0"/>
              <a:pPr>
                <a:defRPr/>
              </a:pPr>
              <a:t>33</a:t>
            </a:fld>
            <a:endParaRPr lang="en-US" altLang="zh-CN"/>
          </a:p>
        </p:txBody>
      </p:sp>
      <p:sp>
        <p:nvSpPr>
          <p:cNvPr id="5" name="TextBox 4"/>
          <p:cNvSpPr txBox="1"/>
          <p:nvPr/>
        </p:nvSpPr>
        <p:spPr>
          <a:xfrm>
            <a:off x="900162" y="4138819"/>
            <a:ext cx="5976664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任何一个程序模块（</a:t>
            </a: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file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）中，每种类型的逻辑段都</a:t>
            </a:r>
            <a:r>
              <a:rPr lang="zh-CN" altLang="en-US" sz="2400" b="1" dirty="0">
                <a:solidFill>
                  <a:srgbClr val="99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最多只能有一个</a:t>
            </a:r>
          </a:p>
        </p:txBody>
      </p:sp>
    </p:spTree>
    <p:extLst>
      <p:ext uri="{BB962C8B-B14F-4D97-AF65-F5344CB8AC3E}">
        <p14:creationId xmlns:p14="http://schemas.microsoft.com/office/powerpoint/2010/main" val="926306292"/>
      </p:ext>
    </p:extLst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fld id="{F1B15E55-C5FA-4ECF-90A5-16E431278D17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/>
              <a:t>34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>
          <a:xfrm>
            <a:off x="280988" y="193675"/>
            <a:ext cx="5907087" cy="820738"/>
          </a:xfrm>
        </p:spPr>
        <p:txBody>
          <a:bodyPr/>
          <a:lstStyle/>
          <a:p>
            <a:pPr eaLnBrk="1" hangingPunct="1"/>
            <a:r>
              <a:rPr lang="zh-CN" altLang="en-US" sz="3200" dirty="0">
                <a:solidFill>
                  <a:srgbClr val="800000"/>
                </a:solidFill>
                <a:cs typeface="隶书" pitchFamily="49" charset="-122"/>
              </a:rPr>
              <a:t>段寄存器只有</a:t>
            </a:r>
            <a:r>
              <a:rPr lang="en-US" altLang="zh-CN" sz="3200" dirty="0">
                <a:solidFill>
                  <a:srgbClr val="800000"/>
                </a:solidFill>
                <a:cs typeface="隶书" pitchFamily="49" charset="-122"/>
              </a:rPr>
              <a:t>4</a:t>
            </a:r>
            <a:r>
              <a:rPr lang="zh-CN" altLang="en-US" sz="3200" dirty="0">
                <a:solidFill>
                  <a:srgbClr val="800000"/>
                </a:solidFill>
                <a:cs typeface="隶书" pitchFamily="49" charset="-122"/>
              </a:rPr>
              <a:t>个</a:t>
            </a:r>
          </a:p>
        </p:txBody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6262" y="1237457"/>
            <a:ext cx="7704138" cy="3852291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zh-CN" altLang="en-US" sz="2400" dirty="0"/>
              <a:t>段寄存器：用于存放相应逻辑段的段基地址</a:t>
            </a:r>
            <a:endParaRPr lang="en-US" altLang="zh-CN" sz="2400" dirty="0"/>
          </a:p>
          <a:p>
            <a:pPr lvl="1" eaLnBrk="1" hangingPunct="1">
              <a:lnSpc>
                <a:spcPct val="130000"/>
              </a:lnSpc>
              <a:spcAft>
                <a:spcPct val="0"/>
              </a:spcAft>
            </a:pPr>
            <a:r>
              <a:rPr lang="en-US" altLang="zh-CN" dirty="0">
                <a:solidFill>
                  <a:srgbClr val="990000"/>
                </a:solidFill>
              </a:rPr>
              <a:t>CS</a:t>
            </a:r>
            <a:r>
              <a:rPr lang="zh-CN" altLang="en-US" dirty="0"/>
              <a:t>：代码段寄存器，存放代码段的段基地址</a:t>
            </a:r>
          </a:p>
          <a:p>
            <a:pPr lvl="1" eaLnBrk="1" hangingPunct="1">
              <a:lnSpc>
                <a:spcPct val="130000"/>
              </a:lnSpc>
              <a:spcAft>
                <a:spcPct val="0"/>
              </a:spcAft>
            </a:pPr>
            <a:r>
              <a:rPr lang="en-US" altLang="zh-CN" dirty="0">
                <a:solidFill>
                  <a:srgbClr val="990000"/>
                </a:solidFill>
              </a:rPr>
              <a:t>DS</a:t>
            </a:r>
            <a:r>
              <a:rPr lang="zh-CN" altLang="en-US" dirty="0"/>
              <a:t>：数据段寄存器 ，存放数据段的段基地址</a:t>
            </a:r>
          </a:p>
          <a:p>
            <a:pPr lvl="1" eaLnBrk="1" hangingPunct="1">
              <a:lnSpc>
                <a:spcPct val="130000"/>
              </a:lnSpc>
              <a:spcAft>
                <a:spcPct val="0"/>
              </a:spcAft>
            </a:pPr>
            <a:r>
              <a:rPr lang="en-US" altLang="zh-CN" dirty="0">
                <a:solidFill>
                  <a:srgbClr val="990000"/>
                </a:solidFill>
              </a:rPr>
              <a:t>ES</a:t>
            </a:r>
            <a:r>
              <a:rPr lang="zh-CN" altLang="en-US" dirty="0"/>
              <a:t>：附加段寄存器，存放数据段的段基地址</a:t>
            </a:r>
          </a:p>
          <a:p>
            <a:pPr lvl="1" eaLnBrk="1" hangingPunct="1">
              <a:lnSpc>
                <a:spcPct val="130000"/>
              </a:lnSpc>
              <a:spcAft>
                <a:spcPct val="0"/>
              </a:spcAft>
            </a:pPr>
            <a:r>
              <a:rPr lang="en-US" altLang="zh-CN" dirty="0">
                <a:solidFill>
                  <a:srgbClr val="990000"/>
                </a:solidFill>
              </a:rPr>
              <a:t>SS</a:t>
            </a:r>
            <a:r>
              <a:rPr lang="zh-CN" altLang="en-US" dirty="0"/>
              <a:t>：堆栈段寄存器， 存放堆栈段的段基地址</a:t>
            </a: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1116186" y="4178037"/>
            <a:ext cx="6408712" cy="551671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 w="9525">
            <a:noFill/>
            <a:miter lim="800000"/>
            <a:headEnd/>
            <a:tailE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tIns="72000" bIns="72000" anchor="ctr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defRPr/>
            </a:pPr>
            <a:r>
              <a:rPr lang="zh-CN" alt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</a:rPr>
              <a:t>段寄存器的值表明相应逻辑段在内存中的位置</a:t>
            </a:r>
          </a:p>
        </p:txBody>
      </p:sp>
    </p:spTree>
    <p:extLst>
      <p:ext uri="{BB962C8B-B14F-4D97-AF65-F5344CB8AC3E}">
        <p14:creationId xmlns:p14="http://schemas.microsoft.com/office/powerpoint/2010/main" val="2097285890"/>
      </p:ext>
    </p:extLst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8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8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68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68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68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fld id="{144E862F-E5C4-4C73-B29D-D2679351A2F3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/>
              <a:t>35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>
          <a:xfrm>
            <a:off x="539750" y="193675"/>
            <a:ext cx="6440488" cy="889000"/>
          </a:xfrm>
        </p:spPr>
        <p:txBody>
          <a:bodyPr/>
          <a:lstStyle/>
          <a:p>
            <a:pPr eaLnBrk="1" hangingPunct="1"/>
            <a:r>
              <a:rPr lang="zh-CN" altLang="en-US">
                <a:solidFill>
                  <a:srgbClr val="800000"/>
                </a:solidFill>
                <a:cs typeface="隶书" pitchFamily="49" charset="-122"/>
              </a:rPr>
              <a:t>例</a:t>
            </a:r>
            <a:r>
              <a:rPr lang="en-US" altLang="zh-CN">
                <a:solidFill>
                  <a:srgbClr val="800000"/>
                </a:solidFill>
                <a:cs typeface="隶书" pitchFamily="49" charset="-122"/>
              </a:rPr>
              <a:t>:</a:t>
            </a:r>
            <a:endParaRPr lang="zh-CN" altLang="en-US">
              <a:solidFill>
                <a:srgbClr val="800000"/>
              </a:solidFill>
              <a:cs typeface="隶书" pitchFamily="49" charset="-122"/>
            </a:endParaRPr>
          </a:p>
        </p:txBody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1201316"/>
            <a:ext cx="8081963" cy="1957453"/>
          </a:xfrm>
        </p:spPr>
        <p:txBody>
          <a:bodyPr/>
          <a:lstStyle/>
          <a:p>
            <a:pPr eaLnBrk="1" hangingPunct="1">
              <a:spcAft>
                <a:spcPts val="600"/>
              </a:spcAft>
            </a:pPr>
            <a:r>
              <a:rPr lang="zh-CN" altLang="en-US" dirty="0"/>
              <a:t>设某操作数存放在数据段，</a:t>
            </a:r>
            <a:r>
              <a:rPr lang="en-US" altLang="zh-CN" dirty="0"/>
              <a:t>DS=250AH</a:t>
            </a:r>
            <a:r>
              <a:rPr lang="zh-CN" altLang="en-US" dirty="0"/>
              <a:t>，数据所在单元的偏移地址</a:t>
            </a:r>
            <a:r>
              <a:rPr lang="en-US" altLang="zh-CN" dirty="0"/>
              <a:t>=0204H</a:t>
            </a:r>
            <a:r>
              <a:rPr lang="zh-CN" altLang="en-US" dirty="0"/>
              <a:t>。则该操作数所在单元的物理地址为：</a:t>
            </a:r>
          </a:p>
          <a:p>
            <a:pPr marL="989013" lvl="1" indent="0" eaLnBrk="1" hangingPunct="1">
              <a:spcAft>
                <a:spcPct val="0"/>
              </a:spcAft>
              <a:buNone/>
            </a:pPr>
            <a:r>
              <a:rPr lang="zh-CN" altLang="en-US" sz="2800" dirty="0"/>
              <a:t>  250</a:t>
            </a:r>
            <a:r>
              <a:rPr lang="en-US" altLang="zh-CN" sz="2800" dirty="0"/>
              <a:t>AH </a:t>
            </a:r>
            <a:r>
              <a:rPr lang="zh-CN" altLang="en-US" sz="2800" dirty="0"/>
              <a:t>×16+0204</a:t>
            </a:r>
            <a:r>
              <a:rPr lang="en-US" altLang="zh-CN" sz="2800" dirty="0"/>
              <a:t>H = 252A4H</a:t>
            </a:r>
            <a:endParaRPr lang="zh-CN" altLang="en-US" sz="2800" dirty="0"/>
          </a:p>
        </p:txBody>
      </p:sp>
      <p:sp>
        <p:nvSpPr>
          <p:cNvPr id="2" name="任意多边形 1"/>
          <p:cNvSpPr/>
          <p:nvPr/>
        </p:nvSpPr>
        <p:spPr bwMode="auto">
          <a:xfrm>
            <a:off x="2019845" y="2793437"/>
            <a:ext cx="136186" cy="864297"/>
          </a:xfrm>
          <a:custGeom>
            <a:avLst/>
            <a:gdLst>
              <a:gd name="connsiteX0" fmla="*/ 21897 w 136186"/>
              <a:gd name="connsiteY0" fmla="*/ 0 h 864297"/>
              <a:gd name="connsiteX1" fmla="*/ 46950 w 136186"/>
              <a:gd name="connsiteY1" fmla="*/ 313151 h 864297"/>
              <a:gd name="connsiteX2" fmla="*/ 59476 w 136186"/>
              <a:gd name="connsiteY2" fmla="*/ 438411 h 864297"/>
              <a:gd name="connsiteX3" fmla="*/ 134632 w 136186"/>
              <a:gd name="connsiteY3" fmla="*/ 375781 h 864297"/>
              <a:gd name="connsiteX4" fmla="*/ 97054 w 136186"/>
              <a:gd name="connsiteY4" fmla="*/ 388307 h 864297"/>
              <a:gd name="connsiteX5" fmla="*/ 59476 w 136186"/>
              <a:gd name="connsiteY5" fmla="*/ 425885 h 864297"/>
              <a:gd name="connsiteX6" fmla="*/ 46950 w 136186"/>
              <a:gd name="connsiteY6" fmla="*/ 463463 h 864297"/>
              <a:gd name="connsiteX7" fmla="*/ 72002 w 136186"/>
              <a:gd name="connsiteY7" fmla="*/ 864296 h 86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186" h="864297">
                <a:moveTo>
                  <a:pt x="21897" y="0"/>
                </a:moveTo>
                <a:cubicBezTo>
                  <a:pt x="52550" y="153269"/>
                  <a:pt x="26565" y="7395"/>
                  <a:pt x="46950" y="313151"/>
                </a:cubicBezTo>
                <a:cubicBezTo>
                  <a:pt x="49741" y="355020"/>
                  <a:pt x="55301" y="396658"/>
                  <a:pt x="59476" y="438411"/>
                </a:cubicBezTo>
                <a:cubicBezTo>
                  <a:pt x="61557" y="437371"/>
                  <a:pt x="148796" y="404109"/>
                  <a:pt x="134632" y="375781"/>
                </a:cubicBezTo>
                <a:cubicBezTo>
                  <a:pt x="128727" y="363971"/>
                  <a:pt x="109580" y="384132"/>
                  <a:pt x="97054" y="388307"/>
                </a:cubicBezTo>
                <a:cubicBezTo>
                  <a:pt x="84528" y="400833"/>
                  <a:pt x="69302" y="411146"/>
                  <a:pt x="59476" y="425885"/>
                </a:cubicBezTo>
                <a:cubicBezTo>
                  <a:pt x="52152" y="436871"/>
                  <a:pt x="46950" y="450259"/>
                  <a:pt x="46950" y="463463"/>
                </a:cubicBezTo>
                <a:cubicBezTo>
                  <a:pt x="46950" y="868469"/>
                  <a:pt x="-73805" y="864296"/>
                  <a:pt x="72002" y="864296"/>
                </a:cubicBezTo>
              </a:path>
            </a:pathLst>
          </a:custGeom>
          <a:noFill/>
          <a:ln w="12700" cap="sq" cmpd="sng" algn="ctr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40122" y="3681959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段地址：操作系统给出</a:t>
            </a:r>
          </a:p>
        </p:txBody>
      </p:sp>
      <p:sp>
        <p:nvSpPr>
          <p:cNvPr id="7" name="任意多边形 6"/>
          <p:cNvSpPr/>
          <p:nvPr/>
        </p:nvSpPr>
        <p:spPr bwMode="auto">
          <a:xfrm>
            <a:off x="4116619" y="2736946"/>
            <a:ext cx="68093" cy="1479414"/>
          </a:xfrm>
          <a:custGeom>
            <a:avLst/>
            <a:gdLst>
              <a:gd name="connsiteX0" fmla="*/ 21897 w 136186"/>
              <a:gd name="connsiteY0" fmla="*/ 0 h 864297"/>
              <a:gd name="connsiteX1" fmla="*/ 46950 w 136186"/>
              <a:gd name="connsiteY1" fmla="*/ 313151 h 864297"/>
              <a:gd name="connsiteX2" fmla="*/ 59476 w 136186"/>
              <a:gd name="connsiteY2" fmla="*/ 438411 h 864297"/>
              <a:gd name="connsiteX3" fmla="*/ 134632 w 136186"/>
              <a:gd name="connsiteY3" fmla="*/ 375781 h 864297"/>
              <a:gd name="connsiteX4" fmla="*/ 97054 w 136186"/>
              <a:gd name="connsiteY4" fmla="*/ 388307 h 864297"/>
              <a:gd name="connsiteX5" fmla="*/ 59476 w 136186"/>
              <a:gd name="connsiteY5" fmla="*/ 425885 h 864297"/>
              <a:gd name="connsiteX6" fmla="*/ 46950 w 136186"/>
              <a:gd name="connsiteY6" fmla="*/ 463463 h 864297"/>
              <a:gd name="connsiteX7" fmla="*/ 72002 w 136186"/>
              <a:gd name="connsiteY7" fmla="*/ 864296 h 86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186" h="864297">
                <a:moveTo>
                  <a:pt x="21897" y="0"/>
                </a:moveTo>
                <a:cubicBezTo>
                  <a:pt x="52550" y="153269"/>
                  <a:pt x="26565" y="7395"/>
                  <a:pt x="46950" y="313151"/>
                </a:cubicBezTo>
                <a:cubicBezTo>
                  <a:pt x="49741" y="355020"/>
                  <a:pt x="55301" y="396658"/>
                  <a:pt x="59476" y="438411"/>
                </a:cubicBezTo>
                <a:cubicBezTo>
                  <a:pt x="61557" y="437371"/>
                  <a:pt x="148796" y="404109"/>
                  <a:pt x="134632" y="375781"/>
                </a:cubicBezTo>
                <a:cubicBezTo>
                  <a:pt x="128727" y="363971"/>
                  <a:pt x="109580" y="384132"/>
                  <a:pt x="97054" y="388307"/>
                </a:cubicBezTo>
                <a:cubicBezTo>
                  <a:pt x="84528" y="400833"/>
                  <a:pt x="69302" y="411146"/>
                  <a:pt x="59476" y="425885"/>
                </a:cubicBezTo>
                <a:cubicBezTo>
                  <a:pt x="52152" y="436871"/>
                  <a:pt x="46950" y="450259"/>
                  <a:pt x="46950" y="463463"/>
                </a:cubicBezTo>
                <a:cubicBezTo>
                  <a:pt x="46950" y="868469"/>
                  <a:pt x="-73805" y="864296"/>
                  <a:pt x="72002" y="864296"/>
                </a:cubicBezTo>
              </a:path>
            </a:pathLst>
          </a:custGeom>
          <a:noFill/>
          <a:ln w="12700" cap="sq" cmpd="sng" algn="ctr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204418" y="4216360"/>
            <a:ext cx="2488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偏移地址：指令给出</a:t>
            </a:r>
          </a:p>
        </p:txBody>
      </p:sp>
      <p:sp>
        <p:nvSpPr>
          <p:cNvPr id="9" name="任意多边形 8"/>
          <p:cNvSpPr/>
          <p:nvPr/>
        </p:nvSpPr>
        <p:spPr bwMode="auto">
          <a:xfrm rot="20788612" flipH="1">
            <a:off x="6141233" y="2727933"/>
            <a:ext cx="45719" cy="861673"/>
          </a:xfrm>
          <a:custGeom>
            <a:avLst/>
            <a:gdLst>
              <a:gd name="connsiteX0" fmla="*/ 21897 w 136186"/>
              <a:gd name="connsiteY0" fmla="*/ 0 h 864297"/>
              <a:gd name="connsiteX1" fmla="*/ 46950 w 136186"/>
              <a:gd name="connsiteY1" fmla="*/ 313151 h 864297"/>
              <a:gd name="connsiteX2" fmla="*/ 59476 w 136186"/>
              <a:gd name="connsiteY2" fmla="*/ 438411 h 864297"/>
              <a:gd name="connsiteX3" fmla="*/ 134632 w 136186"/>
              <a:gd name="connsiteY3" fmla="*/ 375781 h 864297"/>
              <a:gd name="connsiteX4" fmla="*/ 97054 w 136186"/>
              <a:gd name="connsiteY4" fmla="*/ 388307 h 864297"/>
              <a:gd name="connsiteX5" fmla="*/ 59476 w 136186"/>
              <a:gd name="connsiteY5" fmla="*/ 425885 h 864297"/>
              <a:gd name="connsiteX6" fmla="*/ 46950 w 136186"/>
              <a:gd name="connsiteY6" fmla="*/ 463463 h 864297"/>
              <a:gd name="connsiteX7" fmla="*/ 72002 w 136186"/>
              <a:gd name="connsiteY7" fmla="*/ 864296 h 86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6186" h="864297">
                <a:moveTo>
                  <a:pt x="21897" y="0"/>
                </a:moveTo>
                <a:cubicBezTo>
                  <a:pt x="52550" y="153269"/>
                  <a:pt x="26565" y="7395"/>
                  <a:pt x="46950" y="313151"/>
                </a:cubicBezTo>
                <a:cubicBezTo>
                  <a:pt x="49741" y="355020"/>
                  <a:pt x="55301" y="396658"/>
                  <a:pt x="59476" y="438411"/>
                </a:cubicBezTo>
                <a:cubicBezTo>
                  <a:pt x="61557" y="437371"/>
                  <a:pt x="148796" y="404109"/>
                  <a:pt x="134632" y="375781"/>
                </a:cubicBezTo>
                <a:cubicBezTo>
                  <a:pt x="128727" y="363971"/>
                  <a:pt x="109580" y="384132"/>
                  <a:pt x="97054" y="388307"/>
                </a:cubicBezTo>
                <a:cubicBezTo>
                  <a:pt x="84528" y="400833"/>
                  <a:pt x="69302" y="411146"/>
                  <a:pt x="59476" y="425885"/>
                </a:cubicBezTo>
                <a:cubicBezTo>
                  <a:pt x="52152" y="436871"/>
                  <a:pt x="46950" y="450259"/>
                  <a:pt x="46950" y="463463"/>
                </a:cubicBezTo>
                <a:cubicBezTo>
                  <a:pt x="46950" y="868469"/>
                  <a:pt x="-73805" y="864296"/>
                  <a:pt x="72002" y="864296"/>
                </a:cubicBezTo>
              </a:path>
            </a:pathLst>
          </a:custGeom>
          <a:noFill/>
          <a:ln w="12700" cap="sq" cmpd="sng" algn="ctr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148634" y="3568288"/>
            <a:ext cx="2488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合成后的物理地址</a:t>
            </a:r>
          </a:p>
        </p:txBody>
      </p:sp>
    </p:spTree>
    <p:extLst>
      <p:ext uri="{BB962C8B-B14F-4D97-AF65-F5344CB8AC3E}">
        <p14:creationId xmlns:p14="http://schemas.microsoft.com/office/powerpoint/2010/main" val="3890994001"/>
      </p:ext>
    </p:extLst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36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36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7" grpId="0" animBg="1"/>
      <p:bldP spid="8" grpId="0"/>
      <p:bldP spid="9" grpId="0" animBg="1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fld id="{A3A88EFD-AFB8-431B-B347-B82C52B1613A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/>
              <a:t>36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0362" y="49188"/>
            <a:ext cx="8748712" cy="144016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spcAft>
                <a:spcPct val="0"/>
              </a:spcAft>
            </a:pPr>
            <a:r>
              <a:rPr lang="zh-CN" altLang="en-US" dirty="0"/>
              <a:t>已知</a:t>
            </a:r>
            <a:r>
              <a:rPr lang="en-US" altLang="zh-CN" dirty="0">
                <a:solidFill>
                  <a:srgbClr val="FF0000"/>
                </a:solidFill>
              </a:rPr>
              <a:t>: </a:t>
            </a:r>
            <a:r>
              <a:rPr lang="en-US" altLang="zh-CN" dirty="0">
                <a:solidFill>
                  <a:srgbClr val="FF0000"/>
                </a:solidFill>
                <a:latin typeface="Tahoma" pitchFamily="34" charset="0"/>
              </a:rPr>
              <a:t>CS=1055H，DS=250AH</a:t>
            </a:r>
            <a:r>
              <a:rPr lang="zh-CN" altLang="en-US" dirty="0">
                <a:solidFill>
                  <a:srgbClr val="FF0000"/>
                </a:solidFill>
                <a:latin typeface="Tahoma" pitchFamily="34" charset="0"/>
              </a:rPr>
              <a:t>，</a:t>
            </a:r>
            <a:r>
              <a:rPr lang="en-US" altLang="zh-CN" dirty="0">
                <a:solidFill>
                  <a:srgbClr val="FF0000"/>
                </a:solidFill>
                <a:latin typeface="Tahoma" pitchFamily="34" charset="0"/>
              </a:rPr>
              <a:t>ES=2EF0H</a:t>
            </a:r>
            <a:r>
              <a:rPr lang="zh-CN" altLang="en-US" dirty="0">
                <a:solidFill>
                  <a:srgbClr val="FF0000"/>
                </a:solidFill>
                <a:latin typeface="Tahoma" pitchFamily="34" charset="0"/>
              </a:rPr>
              <a:t>，</a:t>
            </a:r>
            <a:r>
              <a:rPr lang="en-US" altLang="zh-CN" dirty="0">
                <a:solidFill>
                  <a:srgbClr val="FF0000"/>
                </a:solidFill>
                <a:latin typeface="Tahoma" pitchFamily="34" charset="0"/>
              </a:rPr>
              <a:t>SS=8FF0H</a:t>
            </a:r>
          </a:p>
          <a:p>
            <a:pPr eaLnBrk="1" hangingPunct="1">
              <a:lnSpc>
                <a:spcPct val="115000"/>
              </a:lnSpc>
              <a:spcBef>
                <a:spcPct val="5000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1"/>
                </a:solidFill>
              </a:rPr>
              <a:t>画出各段在内存中的分布。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C6D67709-D2EF-4138-84CF-AC07DE76F6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951" y="1177181"/>
            <a:ext cx="4394200" cy="375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Pct val="92000"/>
              <a:buFont typeface="Wingdings" pitchFamily="2" charset="2"/>
              <a:buChar char="Ø"/>
              <a:defRPr sz="22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  <a:cs typeface="+mn-cs"/>
              </a:defRPr>
            </a:lvl1pPr>
            <a:lvl2pPr marL="631825" indent="-271463" algn="l" rtl="0" eaLnBrk="0" fontAlgn="base" hangingPunc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C00000"/>
              </a:buClr>
              <a:buSzPct val="76000"/>
              <a:buFont typeface="Wingdings" pitchFamily="2" charset="2"/>
              <a:buChar char="u"/>
              <a:defRPr sz="20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Aft>
                <a:spcPct val="0"/>
              </a:spcAft>
            </a:pPr>
            <a:r>
              <a:rPr lang="en-US" altLang="zh-CN" sz="2400" kern="0"/>
              <a:t>CS=1055H</a:t>
            </a:r>
          </a:p>
          <a:p>
            <a:pPr lvl="1" eaLnBrk="1" hangingPunct="1">
              <a:lnSpc>
                <a:spcPct val="115000"/>
              </a:lnSpc>
              <a:spcAft>
                <a:spcPct val="0"/>
              </a:spcAft>
            </a:pPr>
            <a:r>
              <a:rPr lang="zh-CN" altLang="en-US" kern="0"/>
              <a:t>段首地址</a:t>
            </a:r>
            <a:r>
              <a:rPr lang="en-US" altLang="zh-CN" kern="0"/>
              <a:t>=10550H</a:t>
            </a:r>
          </a:p>
          <a:p>
            <a:pPr lvl="1" eaLnBrk="1" hangingPunct="1">
              <a:lnSpc>
                <a:spcPct val="115000"/>
              </a:lnSpc>
              <a:spcAft>
                <a:spcPct val="0"/>
              </a:spcAft>
            </a:pPr>
            <a:r>
              <a:rPr lang="zh-CN" altLang="en-US" kern="0"/>
              <a:t>默认段尾地址</a:t>
            </a:r>
            <a:r>
              <a:rPr lang="en-US" altLang="zh-CN" kern="0"/>
              <a:t>=</a:t>
            </a:r>
          </a:p>
          <a:p>
            <a:pPr marL="0" indent="0" eaLnBrk="1" hangingPunct="1">
              <a:lnSpc>
                <a:spcPct val="115000"/>
              </a:lnSpc>
              <a:spcAft>
                <a:spcPct val="0"/>
              </a:spcAft>
              <a:buFont typeface="Wingdings" pitchFamily="2" charset="2"/>
              <a:buNone/>
            </a:pPr>
            <a:endParaRPr lang="en-US" altLang="zh-CN" sz="2400" kern="0"/>
          </a:p>
          <a:p>
            <a:pPr eaLnBrk="1" hangingPunct="1">
              <a:lnSpc>
                <a:spcPct val="115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2400" kern="0"/>
              <a:t>DS=250AH</a:t>
            </a:r>
          </a:p>
          <a:p>
            <a:pPr lvl="1" eaLnBrk="1" hangingPunct="1">
              <a:lnSpc>
                <a:spcPct val="115000"/>
              </a:lnSpc>
              <a:spcAft>
                <a:spcPct val="0"/>
              </a:spcAft>
            </a:pPr>
            <a:r>
              <a:rPr lang="zh-CN" altLang="en-US" kern="0"/>
              <a:t>段首地址</a:t>
            </a:r>
            <a:r>
              <a:rPr lang="en-US" altLang="zh-CN" kern="0"/>
              <a:t>=250A0H</a:t>
            </a:r>
          </a:p>
          <a:p>
            <a:pPr lvl="1" eaLnBrk="1" hangingPunct="1">
              <a:lnSpc>
                <a:spcPct val="115000"/>
              </a:lnSpc>
              <a:spcAft>
                <a:spcPct val="0"/>
              </a:spcAft>
            </a:pPr>
            <a:r>
              <a:rPr lang="zh-CN" altLang="en-US" kern="0"/>
              <a:t>默认段尾地址</a:t>
            </a:r>
            <a:r>
              <a:rPr lang="en-US" altLang="zh-CN" kern="0"/>
              <a:t>=3509FH</a:t>
            </a:r>
          </a:p>
          <a:p>
            <a:pPr eaLnBrk="1" hangingPunct="1">
              <a:lnSpc>
                <a:spcPct val="115000"/>
              </a:lnSpc>
              <a:spcAft>
                <a:spcPct val="0"/>
              </a:spcAft>
            </a:pPr>
            <a:r>
              <a:rPr lang="en-US" altLang="zh-CN" sz="2400" kern="0"/>
              <a:t>ES=2EF0H</a:t>
            </a:r>
            <a:endParaRPr lang="zh-CN" altLang="en-US" sz="2400" kern="0"/>
          </a:p>
          <a:p>
            <a:pPr eaLnBrk="1" hangingPunct="1">
              <a:lnSpc>
                <a:spcPct val="115000"/>
              </a:lnSpc>
              <a:spcAft>
                <a:spcPct val="0"/>
              </a:spcAft>
            </a:pPr>
            <a:r>
              <a:rPr lang="en-US" altLang="zh-CN" sz="2400" kern="0"/>
              <a:t>SS=8FF0H</a:t>
            </a:r>
            <a:endParaRPr lang="zh-CN" altLang="en-US" sz="2400" kern="0" dirty="0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DC099C35-092A-46DC-9B00-7CF977476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9595" y="1537072"/>
            <a:ext cx="1349375" cy="3937000"/>
          </a:xfrm>
          <a:prstGeom prst="rect">
            <a:avLst/>
          </a:prstGeom>
          <a:solidFill>
            <a:srgbClr val="33CCCC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Line 6">
            <a:extLst>
              <a:ext uri="{FF2B5EF4-FFF2-40B4-BE49-F238E27FC236}">
                <a16:creationId xmlns:a16="http://schemas.microsoft.com/office/drawing/2014/main" id="{491A62D2-B452-44F0-B284-1CC6ED0B2114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9595" y="2108572"/>
            <a:ext cx="1349375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Line 7">
            <a:extLst>
              <a:ext uri="{FF2B5EF4-FFF2-40B4-BE49-F238E27FC236}">
                <a16:creationId xmlns:a16="http://schemas.microsoft.com/office/drawing/2014/main" id="{BC563EFE-F84D-4D73-AEE7-7F064608C39E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9595" y="3061072"/>
            <a:ext cx="1349375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Line 8">
            <a:extLst>
              <a:ext uri="{FF2B5EF4-FFF2-40B4-BE49-F238E27FC236}">
                <a16:creationId xmlns:a16="http://schemas.microsoft.com/office/drawing/2014/main" id="{97D21125-A4F1-4022-B80E-A9ED83C9795C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9595" y="3505572"/>
            <a:ext cx="1349375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Text Box 9">
            <a:extLst>
              <a:ext uri="{FF2B5EF4-FFF2-40B4-BE49-F238E27FC236}">
                <a16:creationId xmlns:a16="http://schemas.microsoft.com/office/drawing/2014/main" id="{325899A5-BB23-4099-96EB-E8ED8DCFE5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8358" y="1970460"/>
            <a:ext cx="1047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0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10550</a:t>
            </a:r>
            <a:r>
              <a:rPr kumimoji="1" lang="en-US" altLang="zh-CN" sz="20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H</a:t>
            </a:r>
          </a:p>
        </p:txBody>
      </p:sp>
      <p:sp>
        <p:nvSpPr>
          <p:cNvPr id="14" name="Text Box 10">
            <a:extLst>
              <a:ext uri="{FF2B5EF4-FFF2-40B4-BE49-F238E27FC236}">
                <a16:creationId xmlns:a16="http://schemas.microsoft.com/office/drawing/2014/main" id="{8D036E89-35BC-4553-9A51-A5CB11CC2C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8195" y="2870572"/>
            <a:ext cx="11541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0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250</a:t>
            </a:r>
            <a:r>
              <a:rPr kumimoji="1" lang="en-US" altLang="zh-CN" sz="20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A0H</a:t>
            </a:r>
          </a:p>
        </p:txBody>
      </p:sp>
      <p:sp>
        <p:nvSpPr>
          <p:cNvPr id="15" name="Text Box 11">
            <a:extLst>
              <a:ext uri="{FF2B5EF4-FFF2-40B4-BE49-F238E27FC236}">
                <a16:creationId xmlns:a16="http://schemas.microsoft.com/office/drawing/2014/main" id="{C15CA90A-F316-4646-B2AD-68342BD74E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25020" y="3378572"/>
            <a:ext cx="1119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0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2</a:t>
            </a:r>
            <a:r>
              <a:rPr kumimoji="1" lang="en-US" altLang="zh-CN" sz="20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EF00H</a:t>
            </a:r>
          </a:p>
        </p:txBody>
      </p:sp>
      <p:sp>
        <p:nvSpPr>
          <p:cNvPr id="16" name="Text Box 12">
            <a:extLst>
              <a:ext uri="{FF2B5EF4-FFF2-40B4-BE49-F238E27FC236}">
                <a16:creationId xmlns:a16="http://schemas.microsoft.com/office/drawing/2014/main" id="{E08EC689-5775-4969-9A26-89390728E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0895" y="4500935"/>
            <a:ext cx="1079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0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8</a:t>
            </a:r>
            <a:r>
              <a:rPr kumimoji="1" lang="en-US" altLang="zh-CN" sz="20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FF00H</a:t>
            </a:r>
          </a:p>
        </p:txBody>
      </p:sp>
      <p:sp>
        <p:nvSpPr>
          <p:cNvPr id="17" name="AutoShape 13">
            <a:extLst>
              <a:ext uri="{FF2B5EF4-FFF2-40B4-BE49-F238E27FC236}">
                <a16:creationId xmlns:a16="http://schemas.microsoft.com/office/drawing/2014/main" id="{F9B60CAA-897B-40BD-B201-57C919A138DC}"/>
              </a:ext>
            </a:extLst>
          </p:cNvPr>
          <p:cNvSpPr>
            <a:spLocks/>
          </p:cNvSpPr>
          <p:nvPr/>
        </p:nvSpPr>
        <p:spPr bwMode="auto">
          <a:xfrm>
            <a:off x="7807870" y="2108572"/>
            <a:ext cx="136525" cy="698500"/>
          </a:xfrm>
          <a:prstGeom prst="rightBrace">
            <a:avLst>
              <a:gd name="adj1" fmla="val 51163"/>
              <a:gd name="adj2" fmla="val 50000"/>
            </a:avLst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AutoShape 14">
            <a:extLst>
              <a:ext uri="{FF2B5EF4-FFF2-40B4-BE49-F238E27FC236}">
                <a16:creationId xmlns:a16="http://schemas.microsoft.com/office/drawing/2014/main" id="{A1C56105-CB14-46FC-8D04-D291A8555C44}"/>
              </a:ext>
            </a:extLst>
          </p:cNvPr>
          <p:cNvSpPr>
            <a:spLocks/>
          </p:cNvSpPr>
          <p:nvPr/>
        </p:nvSpPr>
        <p:spPr bwMode="auto">
          <a:xfrm>
            <a:off x="7793583" y="3061072"/>
            <a:ext cx="150812" cy="825500"/>
          </a:xfrm>
          <a:prstGeom prst="rightBrace">
            <a:avLst>
              <a:gd name="adj1" fmla="val 54737"/>
              <a:gd name="adj2" fmla="val 50000"/>
            </a:avLst>
          </a:prstGeom>
          <a:noFill/>
          <a:ln w="25400" cap="sq">
            <a:solidFill>
              <a:srgbClr val="9933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Line 15">
            <a:extLst>
              <a:ext uri="{FF2B5EF4-FFF2-40B4-BE49-F238E27FC236}">
                <a16:creationId xmlns:a16="http://schemas.microsoft.com/office/drawing/2014/main" id="{C40320E3-5FCF-4096-B6D6-402C814E709D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9595" y="4648572"/>
            <a:ext cx="1349375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AutoShape 16">
            <a:extLst>
              <a:ext uri="{FF2B5EF4-FFF2-40B4-BE49-F238E27FC236}">
                <a16:creationId xmlns:a16="http://schemas.microsoft.com/office/drawing/2014/main" id="{21C709E0-2A3E-46AA-A98C-8C8A22D816A0}"/>
              </a:ext>
            </a:extLst>
          </p:cNvPr>
          <p:cNvSpPr>
            <a:spLocks/>
          </p:cNvSpPr>
          <p:nvPr/>
        </p:nvSpPr>
        <p:spPr bwMode="auto">
          <a:xfrm>
            <a:off x="7823745" y="3505572"/>
            <a:ext cx="192088" cy="825500"/>
          </a:xfrm>
          <a:prstGeom prst="rightBrace">
            <a:avLst>
              <a:gd name="adj1" fmla="val 42975"/>
              <a:gd name="adj2" fmla="val 50000"/>
            </a:avLst>
          </a:prstGeom>
          <a:noFill/>
          <a:ln w="25400" cap="sq">
            <a:solidFill>
              <a:srgbClr val="33996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Rectangle 17">
            <a:extLst>
              <a:ext uri="{FF2B5EF4-FFF2-40B4-BE49-F238E27FC236}">
                <a16:creationId xmlns:a16="http://schemas.microsoft.com/office/drawing/2014/main" id="{B2E86A73-6780-487E-B5BD-07C946DE9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770" y="3516685"/>
            <a:ext cx="1350963" cy="801687"/>
          </a:xfrm>
          <a:prstGeom prst="rect">
            <a:avLst/>
          </a:prstGeom>
          <a:solidFill>
            <a:srgbClr val="008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Line 18">
            <a:extLst>
              <a:ext uri="{FF2B5EF4-FFF2-40B4-BE49-F238E27FC236}">
                <a16:creationId xmlns:a16="http://schemas.microsoft.com/office/drawing/2014/main" id="{0279DDEE-F778-48B0-A69A-A866D958B59B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9595" y="3886572"/>
            <a:ext cx="1349375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Rectangle 19">
            <a:extLst>
              <a:ext uri="{FF2B5EF4-FFF2-40B4-BE49-F238E27FC236}">
                <a16:creationId xmlns:a16="http://schemas.microsoft.com/office/drawing/2014/main" id="{4A5F0794-3016-4979-BC0C-DA400EDAE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770" y="3505572"/>
            <a:ext cx="1350963" cy="381000"/>
          </a:xfrm>
          <a:prstGeom prst="rect">
            <a:avLst/>
          </a:prstGeom>
          <a:solidFill>
            <a:schemeClr val="hlink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Rectangle 20">
            <a:extLst>
              <a:ext uri="{FF2B5EF4-FFF2-40B4-BE49-F238E27FC236}">
                <a16:creationId xmlns:a16="http://schemas.microsoft.com/office/drawing/2014/main" id="{F8E96880-F6DE-4356-82FF-A073F5649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770" y="3046785"/>
            <a:ext cx="1350963" cy="469900"/>
          </a:xfrm>
          <a:prstGeom prst="rect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Text Box 21">
            <a:extLst>
              <a:ext uri="{FF2B5EF4-FFF2-40B4-BE49-F238E27FC236}">
                <a16:creationId xmlns:a16="http://schemas.microsoft.com/office/drawing/2014/main" id="{B05B2B2C-FE34-4169-ACA6-8A7AFB6745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4395" y="2267322"/>
            <a:ext cx="993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代码段</a:t>
            </a:r>
            <a:endParaRPr kumimoji="1" lang="zh-CN" altLang="en-US" sz="1800" b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26" name="Text Box 22">
            <a:extLst>
              <a:ext uri="{FF2B5EF4-FFF2-40B4-BE49-F238E27FC236}">
                <a16:creationId xmlns:a16="http://schemas.microsoft.com/office/drawing/2014/main" id="{71B4B899-DDF7-494B-80AA-11C1E77AE4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80908" y="3283322"/>
            <a:ext cx="10302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数据段</a:t>
            </a:r>
            <a:endParaRPr kumimoji="1" lang="zh-CN" altLang="en-US" sz="1800" b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27" name="Text Box 23">
            <a:extLst>
              <a:ext uri="{FF2B5EF4-FFF2-40B4-BE49-F238E27FC236}">
                <a16:creationId xmlns:a16="http://schemas.microsoft.com/office/drawing/2014/main" id="{29665E88-369B-4BBA-B0E2-442C76E9CB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3608" y="3724647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附加段</a:t>
            </a:r>
            <a:endParaRPr kumimoji="1" lang="zh-CN" altLang="en-US" sz="1800" b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28" name="Text Box 24">
            <a:extLst>
              <a:ext uri="{FF2B5EF4-FFF2-40B4-BE49-F238E27FC236}">
                <a16:creationId xmlns:a16="http://schemas.microsoft.com/office/drawing/2014/main" id="{DD977F27-53E0-4362-8869-AE1291BEB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6620" y="4777160"/>
            <a:ext cx="11096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1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堆栈段 </a:t>
            </a:r>
            <a:endParaRPr kumimoji="1" lang="zh-CN" altLang="en-US" sz="1800" b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29" name="AutoShape 25">
            <a:extLst>
              <a:ext uri="{FF2B5EF4-FFF2-40B4-BE49-F238E27FC236}">
                <a16:creationId xmlns:a16="http://schemas.microsoft.com/office/drawing/2014/main" id="{F0A148F3-E9AE-4120-B9B6-49D37672856D}"/>
              </a:ext>
            </a:extLst>
          </p:cNvPr>
          <p:cNvSpPr>
            <a:spLocks/>
          </p:cNvSpPr>
          <p:nvPr/>
        </p:nvSpPr>
        <p:spPr bwMode="auto">
          <a:xfrm>
            <a:off x="7793583" y="4648572"/>
            <a:ext cx="227012" cy="698500"/>
          </a:xfrm>
          <a:prstGeom prst="rightBrace">
            <a:avLst>
              <a:gd name="adj1" fmla="val 30769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" name="TextBox 25">
            <a:extLst>
              <a:ext uri="{FF2B5EF4-FFF2-40B4-BE49-F238E27FC236}">
                <a16:creationId xmlns:a16="http://schemas.microsoft.com/office/drawing/2014/main" id="{EE7F5171-3776-4A37-B46F-F645A2CC59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7326" y="2139206"/>
            <a:ext cx="22766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r>
              <a:rPr lang="en-US" altLang="zh-CN" sz="1800" dirty="0">
                <a:solidFill>
                  <a:schemeClr val="tx1"/>
                </a:solidFill>
                <a:ea typeface="宋体" charset="-122"/>
              </a:rPr>
              <a:t>10550H+FFFFH</a:t>
            </a:r>
            <a:endParaRPr lang="zh-CN" altLang="en-US" sz="1800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31" name="Line 6">
            <a:extLst>
              <a:ext uri="{FF2B5EF4-FFF2-40B4-BE49-F238E27FC236}">
                <a16:creationId xmlns:a16="http://schemas.microsoft.com/office/drawing/2014/main" id="{91D691ED-9B94-4963-9DA1-76DA77361391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4358" y="2807072"/>
            <a:ext cx="133985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TextBox 27">
            <a:extLst>
              <a:ext uri="{FF2B5EF4-FFF2-40B4-BE49-F238E27FC236}">
                <a16:creationId xmlns:a16="http://schemas.microsoft.com/office/drawing/2014/main" id="{C8057EF9-EBD8-4D3E-B393-7BDE23E8C9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58787" y="4414287"/>
            <a:ext cx="2634756" cy="108337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zh-CN" alt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</a:rPr>
              <a:t>表示：</a:t>
            </a:r>
            <a:r>
              <a:rPr lang="zh-CN" alt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同时</a:t>
            </a:r>
            <a:r>
              <a:rPr lang="zh-CN" altLang="en-US" sz="1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既是数据段，又是附加段</a:t>
            </a:r>
            <a:endParaRPr lang="en-US" altLang="zh-CN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zh-CN" alt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</a:rPr>
              <a:t>或表示：</a:t>
            </a:r>
            <a:r>
              <a:rPr lang="zh-CN" alt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仅属于附加段</a:t>
            </a:r>
          </a:p>
        </p:txBody>
      </p:sp>
      <p:sp>
        <p:nvSpPr>
          <p:cNvPr id="33" name="任意多边形 1">
            <a:extLst>
              <a:ext uri="{FF2B5EF4-FFF2-40B4-BE49-F238E27FC236}">
                <a16:creationId xmlns:a16="http://schemas.microsoft.com/office/drawing/2014/main" id="{A0087F02-29A6-47B1-97BE-414A97789783}"/>
              </a:ext>
            </a:extLst>
          </p:cNvPr>
          <p:cNvSpPr/>
          <p:nvPr/>
        </p:nvSpPr>
        <p:spPr bwMode="auto">
          <a:xfrm>
            <a:off x="5085432" y="3699823"/>
            <a:ext cx="1434832" cy="714463"/>
          </a:xfrm>
          <a:custGeom>
            <a:avLst/>
            <a:gdLst>
              <a:gd name="connsiteX0" fmla="*/ 1288473 w 1288473"/>
              <a:gd name="connsiteY0" fmla="*/ 0 h 569488"/>
              <a:gd name="connsiteX1" fmla="*/ 1122219 w 1288473"/>
              <a:gd name="connsiteY1" fmla="*/ 13855 h 569488"/>
              <a:gd name="connsiteX2" fmla="*/ 914400 w 1288473"/>
              <a:gd name="connsiteY2" fmla="*/ 27709 h 569488"/>
              <a:gd name="connsiteX3" fmla="*/ 775855 w 1288473"/>
              <a:gd name="connsiteY3" fmla="*/ 55418 h 569488"/>
              <a:gd name="connsiteX4" fmla="*/ 734291 w 1288473"/>
              <a:gd name="connsiteY4" fmla="*/ 69273 h 569488"/>
              <a:gd name="connsiteX5" fmla="*/ 651164 w 1288473"/>
              <a:gd name="connsiteY5" fmla="*/ 124691 h 569488"/>
              <a:gd name="connsiteX6" fmla="*/ 609600 w 1288473"/>
              <a:gd name="connsiteY6" fmla="*/ 152400 h 569488"/>
              <a:gd name="connsiteX7" fmla="*/ 512619 w 1288473"/>
              <a:gd name="connsiteY7" fmla="*/ 180109 h 569488"/>
              <a:gd name="connsiteX8" fmla="*/ 429491 w 1288473"/>
              <a:gd name="connsiteY8" fmla="*/ 207818 h 569488"/>
              <a:gd name="connsiteX9" fmla="*/ 387928 w 1288473"/>
              <a:gd name="connsiteY9" fmla="*/ 221673 h 569488"/>
              <a:gd name="connsiteX10" fmla="*/ 346364 w 1288473"/>
              <a:gd name="connsiteY10" fmla="*/ 235528 h 569488"/>
              <a:gd name="connsiteX11" fmla="*/ 318655 w 1288473"/>
              <a:gd name="connsiteY11" fmla="*/ 277091 h 569488"/>
              <a:gd name="connsiteX12" fmla="*/ 360219 w 1288473"/>
              <a:gd name="connsiteY12" fmla="*/ 290946 h 569488"/>
              <a:gd name="connsiteX13" fmla="*/ 277091 w 1288473"/>
              <a:gd name="connsiteY13" fmla="*/ 304800 h 569488"/>
              <a:gd name="connsiteX14" fmla="*/ 207819 w 1288473"/>
              <a:gd name="connsiteY14" fmla="*/ 374073 h 569488"/>
              <a:gd name="connsiteX15" fmla="*/ 166255 w 1288473"/>
              <a:gd name="connsiteY15" fmla="*/ 415637 h 569488"/>
              <a:gd name="connsiteX16" fmla="*/ 124691 w 1288473"/>
              <a:gd name="connsiteY16" fmla="*/ 471055 h 569488"/>
              <a:gd name="connsiteX17" fmla="*/ 83128 w 1288473"/>
              <a:gd name="connsiteY17" fmla="*/ 484909 h 569488"/>
              <a:gd name="connsiteX18" fmla="*/ 41564 w 1288473"/>
              <a:gd name="connsiteY18" fmla="*/ 526473 h 569488"/>
              <a:gd name="connsiteX19" fmla="*/ 13855 w 1288473"/>
              <a:gd name="connsiteY19" fmla="*/ 568037 h 569488"/>
              <a:gd name="connsiteX20" fmla="*/ 0 w 1288473"/>
              <a:gd name="connsiteY20" fmla="*/ 568037 h 569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88473" h="569488">
                <a:moveTo>
                  <a:pt x="1288473" y="0"/>
                </a:moveTo>
                <a:lnTo>
                  <a:pt x="1122219" y="13855"/>
                </a:lnTo>
                <a:cubicBezTo>
                  <a:pt x="1052982" y="18984"/>
                  <a:pt x="983332" y="19437"/>
                  <a:pt x="914400" y="27709"/>
                </a:cubicBezTo>
                <a:cubicBezTo>
                  <a:pt x="867639" y="33320"/>
                  <a:pt x="820534" y="40525"/>
                  <a:pt x="775855" y="55418"/>
                </a:cubicBezTo>
                <a:cubicBezTo>
                  <a:pt x="762000" y="60036"/>
                  <a:pt x="747057" y="62181"/>
                  <a:pt x="734291" y="69273"/>
                </a:cubicBezTo>
                <a:cubicBezTo>
                  <a:pt x="705180" y="85446"/>
                  <a:pt x="678873" y="106218"/>
                  <a:pt x="651164" y="124691"/>
                </a:cubicBezTo>
                <a:cubicBezTo>
                  <a:pt x="637309" y="133927"/>
                  <a:pt x="625397" y="147134"/>
                  <a:pt x="609600" y="152400"/>
                </a:cubicBezTo>
                <a:cubicBezTo>
                  <a:pt x="469966" y="198947"/>
                  <a:pt x="686522" y="127939"/>
                  <a:pt x="512619" y="180109"/>
                </a:cubicBezTo>
                <a:cubicBezTo>
                  <a:pt x="484643" y="188502"/>
                  <a:pt x="457200" y="198581"/>
                  <a:pt x="429491" y="207818"/>
                </a:cubicBezTo>
                <a:lnTo>
                  <a:pt x="387928" y="221673"/>
                </a:lnTo>
                <a:lnTo>
                  <a:pt x="346364" y="235528"/>
                </a:lnTo>
                <a:cubicBezTo>
                  <a:pt x="337128" y="249382"/>
                  <a:pt x="314616" y="260937"/>
                  <a:pt x="318655" y="277091"/>
                </a:cubicBezTo>
                <a:cubicBezTo>
                  <a:pt x="322197" y="291259"/>
                  <a:pt x="372370" y="282845"/>
                  <a:pt x="360219" y="290946"/>
                </a:cubicBezTo>
                <a:cubicBezTo>
                  <a:pt x="336845" y="306528"/>
                  <a:pt x="304800" y="300182"/>
                  <a:pt x="277091" y="304800"/>
                </a:cubicBezTo>
                <a:cubicBezTo>
                  <a:pt x="200891" y="355600"/>
                  <a:pt x="265547" y="304799"/>
                  <a:pt x="207819" y="374073"/>
                </a:cubicBezTo>
                <a:cubicBezTo>
                  <a:pt x="195276" y="389125"/>
                  <a:pt x="179006" y="400761"/>
                  <a:pt x="166255" y="415637"/>
                </a:cubicBezTo>
                <a:cubicBezTo>
                  <a:pt x="151228" y="433169"/>
                  <a:pt x="142430" y="456273"/>
                  <a:pt x="124691" y="471055"/>
                </a:cubicBezTo>
                <a:cubicBezTo>
                  <a:pt x="113472" y="480404"/>
                  <a:pt x="96982" y="480291"/>
                  <a:pt x="83128" y="484909"/>
                </a:cubicBezTo>
                <a:cubicBezTo>
                  <a:pt x="69273" y="498764"/>
                  <a:pt x="54107" y="511421"/>
                  <a:pt x="41564" y="526473"/>
                </a:cubicBezTo>
                <a:cubicBezTo>
                  <a:pt x="30904" y="539265"/>
                  <a:pt x="25629" y="556263"/>
                  <a:pt x="13855" y="568037"/>
                </a:cubicBezTo>
                <a:cubicBezTo>
                  <a:pt x="10589" y="571303"/>
                  <a:pt x="4618" y="568037"/>
                  <a:pt x="0" y="568037"/>
                </a:cubicBezTo>
              </a:path>
            </a:pathLst>
          </a:custGeom>
          <a:noFill/>
          <a:ln w="12700" cap="sq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34" name="TextBox 30">
            <a:extLst>
              <a:ext uri="{FF2B5EF4-FFF2-40B4-BE49-F238E27FC236}">
                <a16:creationId xmlns:a16="http://schemas.microsoft.com/office/drawing/2014/main" id="{F8A71297-8CE7-4F32-AFAF-1B7369530A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8778" y="2526806"/>
            <a:ext cx="16462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r>
              <a:rPr lang="en-US" altLang="zh-CN" sz="1800" dirty="0">
                <a:solidFill>
                  <a:schemeClr val="tx1"/>
                </a:solidFill>
                <a:ea typeface="宋体" charset="-122"/>
              </a:rPr>
              <a:t>=2054FH</a:t>
            </a:r>
            <a:endParaRPr lang="zh-CN" altLang="en-US" sz="1800" dirty="0">
              <a:solidFill>
                <a:schemeClr val="tx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0004141"/>
      </p:ext>
    </p:extLst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25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500"/>
                            </p:stCondLst>
                            <p:childTnLst>
                              <p:par>
                                <p:cTn id="15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  <p:bldP spid="29" grpId="0" animBg="1"/>
      <p:bldP spid="30" grpId="0"/>
      <p:bldP spid="31" grpId="0" animBg="1"/>
      <p:bldP spid="32" grpId="0" animBg="1"/>
      <p:bldP spid="32" grpId="1" animBg="1"/>
      <p:bldP spid="33" grpId="0" animBg="1"/>
      <p:bldP spid="33" grpId="1" animBg="1"/>
      <p:bldP spid="3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329613" y="5284788"/>
            <a:ext cx="563562" cy="381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fld id="{3F9E775D-CFE0-4B52-B7D8-9D714C795C6C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/>
              <a:t>37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66563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93675"/>
            <a:ext cx="7670800" cy="661988"/>
          </a:xfrm>
        </p:spPr>
        <p:txBody>
          <a:bodyPr/>
          <a:lstStyle/>
          <a:p>
            <a:pPr eaLnBrk="1" hangingPunct="1"/>
            <a:r>
              <a:rPr lang="zh-CN" altLang="en-US">
                <a:cs typeface="隶书" pitchFamily="49" charset="-122"/>
              </a:rPr>
              <a:t>例：</a:t>
            </a:r>
          </a:p>
        </p:txBody>
      </p:sp>
      <p:sp>
        <p:nvSpPr>
          <p:cNvPr id="279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106" y="913284"/>
            <a:ext cx="4394200" cy="3756025"/>
          </a:xfrm>
        </p:spPr>
        <p:txBody>
          <a:bodyPr/>
          <a:lstStyle/>
          <a:p>
            <a:pPr eaLnBrk="1" hangingPunct="1">
              <a:lnSpc>
                <a:spcPct val="115000"/>
              </a:lnSpc>
              <a:spcAft>
                <a:spcPct val="0"/>
              </a:spcAft>
            </a:pPr>
            <a:r>
              <a:rPr lang="en-US" altLang="zh-CN" sz="2400" dirty="0"/>
              <a:t>CS=1055H</a:t>
            </a:r>
          </a:p>
          <a:p>
            <a:pPr lvl="1" eaLnBrk="1" hangingPunct="1">
              <a:lnSpc>
                <a:spcPct val="115000"/>
              </a:lnSpc>
              <a:spcAft>
                <a:spcPct val="0"/>
              </a:spcAft>
            </a:pPr>
            <a:r>
              <a:rPr lang="zh-CN" altLang="en-US" sz="2000" dirty="0"/>
              <a:t>段首地址</a:t>
            </a:r>
            <a:r>
              <a:rPr lang="en-US" altLang="zh-CN" sz="2000" dirty="0"/>
              <a:t>=10550H</a:t>
            </a:r>
          </a:p>
          <a:p>
            <a:pPr lvl="1" eaLnBrk="1" hangingPunct="1">
              <a:lnSpc>
                <a:spcPct val="115000"/>
              </a:lnSpc>
              <a:spcAft>
                <a:spcPct val="0"/>
              </a:spcAft>
            </a:pPr>
            <a:r>
              <a:rPr lang="zh-CN" altLang="en-US" sz="2000" dirty="0"/>
              <a:t>默认段尾地址</a:t>
            </a:r>
            <a:r>
              <a:rPr lang="en-US" altLang="zh-CN" sz="2000" dirty="0"/>
              <a:t>=</a:t>
            </a:r>
          </a:p>
          <a:p>
            <a:pPr marL="0" indent="0" eaLnBrk="1" hangingPunct="1">
              <a:lnSpc>
                <a:spcPct val="115000"/>
              </a:lnSpc>
              <a:spcAft>
                <a:spcPct val="0"/>
              </a:spcAft>
              <a:buNone/>
            </a:pPr>
            <a:endParaRPr lang="en-US" altLang="zh-CN" sz="2400" dirty="0"/>
          </a:p>
          <a:p>
            <a:pPr eaLnBrk="1" hangingPunct="1">
              <a:lnSpc>
                <a:spcPct val="115000"/>
              </a:lnSpc>
              <a:spcBef>
                <a:spcPts val="0"/>
              </a:spcBef>
              <a:spcAft>
                <a:spcPct val="0"/>
              </a:spcAft>
            </a:pPr>
            <a:r>
              <a:rPr lang="en-US" altLang="zh-CN" sz="2400" dirty="0"/>
              <a:t>DS=250AH</a:t>
            </a:r>
          </a:p>
          <a:p>
            <a:pPr lvl="1" eaLnBrk="1" hangingPunct="1">
              <a:lnSpc>
                <a:spcPct val="115000"/>
              </a:lnSpc>
              <a:spcAft>
                <a:spcPct val="0"/>
              </a:spcAft>
            </a:pPr>
            <a:r>
              <a:rPr lang="zh-CN" altLang="en-US" sz="2000" dirty="0"/>
              <a:t>段首地址</a:t>
            </a:r>
            <a:r>
              <a:rPr lang="en-US" altLang="zh-CN" sz="2000" dirty="0"/>
              <a:t>=250A0H</a:t>
            </a:r>
          </a:p>
          <a:p>
            <a:pPr lvl="1" eaLnBrk="1" hangingPunct="1">
              <a:lnSpc>
                <a:spcPct val="115000"/>
              </a:lnSpc>
              <a:spcAft>
                <a:spcPct val="0"/>
              </a:spcAft>
            </a:pPr>
            <a:r>
              <a:rPr lang="zh-CN" altLang="en-US" sz="2000" dirty="0"/>
              <a:t>默认段尾地址</a:t>
            </a:r>
            <a:r>
              <a:rPr lang="en-US" altLang="zh-CN" sz="2000" dirty="0"/>
              <a:t>=3509FH</a:t>
            </a:r>
          </a:p>
          <a:p>
            <a:pPr eaLnBrk="1" hangingPunct="1">
              <a:lnSpc>
                <a:spcPct val="115000"/>
              </a:lnSpc>
              <a:spcAft>
                <a:spcPct val="0"/>
              </a:spcAft>
            </a:pPr>
            <a:r>
              <a:rPr lang="en-US" altLang="zh-CN" sz="2400" dirty="0"/>
              <a:t>ES=2EF0H</a:t>
            </a:r>
            <a:endParaRPr lang="zh-CN" altLang="en-US" sz="2400" dirty="0"/>
          </a:p>
          <a:p>
            <a:pPr eaLnBrk="1" hangingPunct="1">
              <a:lnSpc>
                <a:spcPct val="115000"/>
              </a:lnSpc>
              <a:spcAft>
                <a:spcPct val="0"/>
              </a:spcAft>
            </a:pPr>
            <a:r>
              <a:rPr lang="en-US" altLang="zh-CN" sz="2400" dirty="0"/>
              <a:t>SS=8FF0H</a:t>
            </a:r>
            <a:endParaRPr lang="zh-CN" altLang="en-US" sz="2400" dirty="0"/>
          </a:p>
        </p:txBody>
      </p:sp>
      <p:sp>
        <p:nvSpPr>
          <p:cNvPr id="279557" name="Rectangle 5"/>
          <p:cNvSpPr>
            <a:spLocks noChangeArrowheads="1"/>
          </p:cNvSpPr>
          <p:nvPr/>
        </p:nvSpPr>
        <p:spPr bwMode="auto">
          <a:xfrm>
            <a:off x="6000750" y="1273175"/>
            <a:ext cx="1349375" cy="3937000"/>
          </a:xfrm>
          <a:prstGeom prst="rect">
            <a:avLst/>
          </a:prstGeom>
          <a:solidFill>
            <a:srgbClr val="33CCCC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9558" name="Line 6"/>
          <p:cNvSpPr>
            <a:spLocks noChangeShapeType="1"/>
          </p:cNvSpPr>
          <p:nvPr/>
        </p:nvSpPr>
        <p:spPr bwMode="auto">
          <a:xfrm>
            <a:off x="6000750" y="1844675"/>
            <a:ext cx="1349375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9559" name="Line 7"/>
          <p:cNvSpPr>
            <a:spLocks noChangeShapeType="1"/>
          </p:cNvSpPr>
          <p:nvPr/>
        </p:nvSpPr>
        <p:spPr bwMode="auto">
          <a:xfrm>
            <a:off x="6000750" y="2797175"/>
            <a:ext cx="1349375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9560" name="Line 8"/>
          <p:cNvSpPr>
            <a:spLocks noChangeShapeType="1"/>
          </p:cNvSpPr>
          <p:nvPr/>
        </p:nvSpPr>
        <p:spPr bwMode="auto">
          <a:xfrm>
            <a:off x="6000750" y="3241675"/>
            <a:ext cx="1349375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9561" name="Text Box 9"/>
          <p:cNvSpPr txBox="1">
            <a:spLocks noChangeArrowheads="1"/>
          </p:cNvSpPr>
          <p:nvPr/>
        </p:nvSpPr>
        <p:spPr bwMode="auto">
          <a:xfrm>
            <a:off x="4989513" y="1706563"/>
            <a:ext cx="1047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0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10550</a:t>
            </a:r>
            <a:r>
              <a:rPr kumimoji="1" lang="en-US" altLang="zh-CN" sz="20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H</a:t>
            </a:r>
          </a:p>
        </p:txBody>
      </p:sp>
      <p:sp>
        <p:nvSpPr>
          <p:cNvPr id="279562" name="Text Box 10"/>
          <p:cNvSpPr txBox="1">
            <a:spLocks noChangeArrowheads="1"/>
          </p:cNvSpPr>
          <p:nvPr/>
        </p:nvSpPr>
        <p:spPr bwMode="auto">
          <a:xfrm>
            <a:off x="4959350" y="2606675"/>
            <a:ext cx="11541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0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250</a:t>
            </a:r>
            <a:r>
              <a:rPr kumimoji="1" lang="en-US" altLang="zh-CN" sz="20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A0H</a:t>
            </a:r>
          </a:p>
        </p:txBody>
      </p:sp>
      <p:sp>
        <p:nvSpPr>
          <p:cNvPr id="279563" name="Text Box 11"/>
          <p:cNvSpPr txBox="1">
            <a:spLocks noChangeArrowheads="1"/>
          </p:cNvSpPr>
          <p:nvPr/>
        </p:nvSpPr>
        <p:spPr bwMode="auto">
          <a:xfrm>
            <a:off x="4956175" y="3114675"/>
            <a:ext cx="11191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0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2</a:t>
            </a:r>
            <a:r>
              <a:rPr kumimoji="1" lang="en-US" altLang="zh-CN" sz="20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EF00H</a:t>
            </a:r>
          </a:p>
        </p:txBody>
      </p:sp>
      <p:sp>
        <p:nvSpPr>
          <p:cNvPr id="279564" name="Text Box 12"/>
          <p:cNvSpPr txBox="1">
            <a:spLocks noChangeArrowheads="1"/>
          </p:cNvSpPr>
          <p:nvPr/>
        </p:nvSpPr>
        <p:spPr bwMode="auto">
          <a:xfrm>
            <a:off x="4972050" y="4237038"/>
            <a:ext cx="1079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0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8</a:t>
            </a:r>
            <a:r>
              <a:rPr kumimoji="1" lang="en-US" altLang="zh-CN" sz="20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FF00H</a:t>
            </a:r>
          </a:p>
        </p:txBody>
      </p:sp>
      <p:sp>
        <p:nvSpPr>
          <p:cNvPr id="279565" name="AutoShape 13"/>
          <p:cNvSpPr>
            <a:spLocks/>
          </p:cNvSpPr>
          <p:nvPr/>
        </p:nvSpPr>
        <p:spPr bwMode="auto">
          <a:xfrm>
            <a:off x="7439025" y="1844675"/>
            <a:ext cx="136525" cy="698500"/>
          </a:xfrm>
          <a:prstGeom prst="rightBrace">
            <a:avLst>
              <a:gd name="adj1" fmla="val 51163"/>
              <a:gd name="adj2" fmla="val 50000"/>
            </a:avLst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9566" name="AutoShape 14"/>
          <p:cNvSpPr>
            <a:spLocks/>
          </p:cNvSpPr>
          <p:nvPr/>
        </p:nvSpPr>
        <p:spPr bwMode="auto">
          <a:xfrm>
            <a:off x="7424738" y="2797175"/>
            <a:ext cx="150812" cy="825500"/>
          </a:xfrm>
          <a:prstGeom prst="rightBrace">
            <a:avLst>
              <a:gd name="adj1" fmla="val 54737"/>
              <a:gd name="adj2" fmla="val 50000"/>
            </a:avLst>
          </a:prstGeom>
          <a:noFill/>
          <a:ln w="25400" cap="sq">
            <a:solidFill>
              <a:srgbClr val="9933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9567" name="Line 15"/>
          <p:cNvSpPr>
            <a:spLocks noChangeShapeType="1"/>
          </p:cNvSpPr>
          <p:nvPr/>
        </p:nvSpPr>
        <p:spPr bwMode="auto">
          <a:xfrm>
            <a:off x="6000750" y="4384675"/>
            <a:ext cx="1349375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9568" name="AutoShape 16"/>
          <p:cNvSpPr>
            <a:spLocks/>
          </p:cNvSpPr>
          <p:nvPr/>
        </p:nvSpPr>
        <p:spPr bwMode="auto">
          <a:xfrm>
            <a:off x="7454900" y="3241675"/>
            <a:ext cx="192088" cy="825500"/>
          </a:xfrm>
          <a:prstGeom prst="rightBrace">
            <a:avLst>
              <a:gd name="adj1" fmla="val 42975"/>
              <a:gd name="adj2" fmla="val 50000"/>
            </a:avLst>
          </a:prstGeom>
          <a:noFill/>
          <a:ln w="25400" cap="sq">
            <a:solidFill>
              <a:srgbClr val="33996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9569" name="Rectangle 17"/>
          <p:cNvSpPr>
            <a:spLocks noChangeArrowheads="1"/>
          </p:cNvSpPr>
          <p:nvPr/>
        </p:nvSpPr>
        <p:spPr bwMode="auto">
          <a:xfrm>
            <a:off x="6003925" y="3252788"/>
            <a:ext cx="1350963" cy="801687"/>
          </a:xfrm>
          <a:prstGeom prst="rect">
            <a:avLst/>
          </a:prstGeom>
          <a:solidFill>
            <a:srgbClr val="008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9570" name="Line 18"/>
          <p:cNvSpPr>
            <a:spLocks noChangeShapeType="1"/>
          </p:cNvSpPr>
          <p:nvPr/>
        </p:nvSpPr>
        <p:spPr bwMode="auto">
          <a:xfrm>
            <a:off x="6000750" y="3622675"/>
            <a:ext cx="1349375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9571" name="Rectangle 19"/>
          <p:cNvSpPr>
            <a:spLocks noChangeArrowheads="1"/>
          </p:cNvSpPr>
          <p:nvPr/>
        </p:nvSpPr>
        <p:spPr bwMode="auto">
          <a:xfrm>
            <a:off x="6003925" y="3241675"/>
            <a:ext cx="1350963" cy="381000"/>
          </a:xfrm>
          <a:prstGeom prst="rect">
            <a:avLst/>
          </a:prstGeom>
          <a:solidFill>
            <a:schemeClr val="hlink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9572" name="Rectangle 20"/>
          <p:cNvSpPr>
            <a:spLocks noChangeArrowheads="1"/>
          </p:cNvSpPr>
          <p:nvPr/>
        </p:nvSpPr>
        <p:spPr bwMode="auto">
          <a:xfrm>
            <a:off x="6003925" y="2782888"/>
            <a:ext cx="1350963" cy="469900"/>
          </a:xfrm>
          <a:prstGeom prst="rect">
            <a:avLst/>
          </a:prstGeom>
          <a:solidFill>
            <a:srgbClr val="FFFF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9573" name="Text Box 21"/>
          <p:cNvSpPr txBox="1">
            <a:spLocks noChangeArrowheads="1"/>
          </p:cNvSpPr>
          <p:nvPr/>
        </p:nvSpPr>
        <p:spPr bwMode="auto">
          <a:xfrm>
            <a:off x="7575550" y="2003425"/>
            <a:ext cx="9937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代码段</a:t>
            </a:r>
            <a:endParaRPr kumimoji="1" lang="zh-CN" altLang="en-US" sz="1800" b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279574" name="Text Box 22"/>
          <p:cNvSpPr txBox="1">
            <a:spLocks noChangeArrowheads="1"/>
          </p:cNvSpPr>
          <p:nvPr/>
        </p:nvSpPr>
        <p:spPr bwMode="auto">
          <a:xfrm>
            <a:off x="7612063" y="3019425"/>
            <a:ext cx="10302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数据段</a:t>
            </a:r>
            <a:endParaRPr kumimoji="1" lang="zh-CN" altLang="en-US" sz="1800" b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279575" name="Text Box 23"/>
          <p:cNvSpPr txBox="1">
            <a:spLocks noChangeArrowheads="1"/>
          </p:cNvSpPr>
          <p:nvPr/>
        </p:nvSpPr>
        <p:spPr bwMode="auto">
          <a:xfrm>
            <a:off x="7624763" y="3460750"/>
            <a:ext cx="990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附加段</a:t>
            </a:r>
            <a:endParaRPr kumimoji="1" lang="zh-CN" altLang="en-US" sz="1800" b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279576" name="Text Box 24"/>
          <p:cNvSpPr txBox="1">
            <a:spLocks noChangeArrowheads="1"/>
          </p:cNvSpPr>
          <p:nvPr/>
        </p:nvSpPr>
        <p:spPr bwMode="auto">
          <a:xfrm>
            <a:off x="7597775" y="4513263"/>
            <a:ext cx="11096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180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堆栈段 </a:t>
            </a:r>
            <a:endParaRPr kumimoji="1" lang="zh-CN" altLang="en-US" sz="1800" b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279577" name="AutoShape 25"/>
          <p:cNvSpPr>
            <a:spLocks/>
          </p:cNvSpPr>
          <p:nvPr/>
        </p:nvSpPr>
        <p:spPr bwMode="auto">
          <a:xfrm>
            <a:off x="7424738" y="4384675"/>
            <a:ext cx="227012" cy="698500"/>
          </a:xfrm>
          <a:prstGeom prst="rightBrace">
            <a:avLst>
              <a:gd name="adj1" fmla="val 30769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2888481" y="1875309"/>
            <a:ext cx="22766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r>
              <a:rPr lang="en-US" altLang="zh-CN" sz="1800" dirty="0">
                <a:solidFill>
                  <a:schemeClr val="tx1"/>
                </a:solidFill>
                <a:ea typeface="宋体" charset="-122"/>
              </a:rPr>
              <a:t>10550H+FFFFH</a:t>
            </a:r>
            <a:endParaRPr lang="zh-CN" altLang="en-US" sz="1800" dirty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27" name="Line 6"/>
          <p:cNvSpPr>
            <a:spLocks noChangeShapeType="1"/>
          </p:cNvSpPr>
          <p:nvPr/>
        </p:nvSpPr>
        <p:spPr bwMode="auto">
          <a:xfrm>
            <a:off x="6005513" y="2543175"/>
            <a:ext cx="1339850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3089942" y="4150390"/>
            <a:ext cx="2634756" cy="1083374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zh-CN" alt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</a:rPr>
              <a:t>表示：</a:t>
            </a:r>
            <a:r>
              <a:rPr lang="zh-CN" alt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同时</a:t>
            </a:r>
            <a:r>
              <a:rPr lang="zh-CN" altLang="en-US" sz="1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既是数据段，又是附加段</a:t>
            </a:r>
            <a:endParaRPr lang="en-US" altLang="zh-CN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zh-CN" alt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0030101010101" pitchFamily="2" charset="-122"/>
                <a:ea typeface="黑体" panose="02010600030101010101" pitchFamily="2" charset="-122"/>
              </a:rPr>
              <a:t>或表示：</a:t>
            </a:r>
            <a:r>
              <a:rPr lang="zh-CN" alt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仅属于附加段</a:t>
            </a:r>
          </a:p>
        </p:txBody>
      </p:sp>
      <p:sp>
        <p:nvSpPr>
          <p:cNvPr id="2" name="任意多边形 1"/>
          <p:cNvSpPr/>
          <p:nvPr/>
        </p:nvSpPr>
        <p:spPr bwMode="auto">
          <a:xfrm>
            <a:off x="4716587" y="3435926"/>
            <a:ext cx="1434832" cy="714463"/>
          </a:xfrm>
          <a:custGeom>
            <a:avLst/>
            <a:gdLst>
              <a:gd name="connsiteX0" fmla="*/ 1288473 w 1288473"/>
              <a:gd name="connsiteY0" fmla="*/ 0 h 569488"/>
              <a:gd name="connsiteX1" fmla="*/ 1122219 w 1288473"/>
              <a:gd name="connsiteY1" fmla="*/ 13855 h 569488"/>
              <a:gd name="connsiteX2" fmla="*/ 914400 w 1288473"/>
              <a:gd name="connsiteY2" fmla="*/ 27709 h 569488"/>
              <a:gd name="connsiteX3" fmla="*/ 775855 w 1288473"/>
              <a:gd name="connsiteY3" fmla="*/ 55418 h 569488"/>
              <a:gd name="connsiteX4" fmla="*/ 734291 w 1288473"/>
              <a:gd name="connsiteY4" fmla="*/ 69273 h 569488"/>
              <a:gd name="connsiteX5" fmla="*/ 651164 w 1288473"/>
              <a:gd name="connsiteY5" fmla="*/ 124691 h 569488"/>
              <a:gd name="connsiteX6" fmla="*/ 609600 w 1288473"/>
              <a:gd name="connsiteY6" fmla="*/ 152400 h 569488"/>
              <a:gd name="connsiteX7" fmla="*/ 512619 w 1288473"/>
              <a:gd name="connsiteY7" fmla="*/ 180109 h 569488"/>
              <a:gd name="connsiteX8" fmla="*/ 429491 w 1288473"/>
              <a:gd name="connsiteY8" fmla="*/ 207818 h 569488"/>
              <a:gd name="connsiteX9" fmla="*/ 387928 w 1288473"/>
              <a:gd name="connsiteY9" fmla="*/ 221673 h 569488"/>
              <a:gd name="connsiteX10" fmla="*/ 346364 w 1288473"/>
              <a:gd name="connsiteY10" fmla="*/ 235528 h 569488"/>
              <a:gd name="connsiteX11" fmla="*/ 318655 w 1288473"/>
              <a:gd name="connsiteY11" fmla="*/ 277091 h 569488"/>
              <a:gd name="connsiteX12" fmla="*/ 360219 w 1288473"/>
              <a:gd name="connsiteY12" fmla="*/ 290946 h 569488"/>
              <a:gd name="connsiteX13" fmla="*/ 277091 w 1288473"/>
              <a:gd name="connsiteY13" fmla="*/ 304800 h 569488"/>
              <a:gd name="connsiteX14" fmla="*/ 207819 w 1288473"/>
              <a:gd name="connsiteY14" fmla="*/ 374073 h 569488"/>
              <a:gd name="connsiteX15" fmla="*/ 166255 w 1288473"/>
              <a:gd name="connsiteY15" fmla="*/ 415637 h 569488"/>
              <a:gd name="connsiteX16" fmla="*/ 124691 w 1288473"/>
              <a:gd name="connsiteY16" fmla="*/ 471055 h 569488"/>
              <a:gd name="connsiteX17" fmla="*/ 83128 w 1288473"/>
              <a:gd name="connsiteY17" fmla="*/ 484909 h 569488"/>
              <a:gd name="connsiteX18" fmla="*/ 41564 w 1288473"/>
              <a:gd name="connsiteY18" fmla="*/ 526473 h 569488"/>
              <a:gd name="connsiteX19" fmla="*/ 13855 w 1288473"/>
              <a:gd name="connsiteY19" fmla="*/ 568037 h 569488"/>
              <a:gd name="connsiteX20" fmla="*/ 0 w 1288473"/>
              <a:gd name="connsiteY20" fmla="*/ 568037 h 569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88473" h="569488">
                <a:moveTo>
                  <a:pt x="1288473" y="0"/>
                </a:moveTo>
                <a:lnTo>
                  <a:pt x="1122219" y="13855"/>
                </a:lnTo>
                <a:cubicBezTo>
                  <a:pt x="1052982" y="18984"/>
                  <a:pt x="983332" y="19437"/>
                  <a:pt x="914400" y="27709"/>
                </a:cubicBezTo>
                <a:cubicBezTo>
                  <a:pt x="867639" y="33320"/>
                  <a:pt x="820534" y="40525"/>
                  <a:pt x="775855" y="55418"/>
                </a:cubicBezTo>
                <a:cubicBezTo>
                  <a:pt x="762000" y="60036"/>
                  <a:pt x="747057" y="62181"/>
                  <a:pt x="734291" y="69273"/>
                </a:cubicBezTo>
                <a:cubicBezTo>
                  <a:pt x="705180" y="85446"/>
                  <a:pt x="678873" y="106218"/>
                  <a:pt x="651164" y="124691"/>
                </a:cubicBezTo>
                <a:cubicBezTo>
                  <a:pt x="637309" y="133927"/>
                  <a:pt x="625397" y="147134"/>
                  <a:pt x="609600" y="152400"/>
                </a:cubicBezTo>
                <a:cubicBezTo>
                  <a:pt x="469966" y="198947"/>
                  <a:pt x="686522" y="127939"/>
                  <a:pt x="512619" y="180109"/>
                </a:cubicBezTo>
                <a:cubicBezTo>
                  <a:pt x="484643" y="188502"/>
                  <a:pt x="457200" y="198581"/>
                  <a:pt x="429491" y="207818"/>
                </a:cubicBezTo>
                <a:lnTo>
                  <a:pt x="387928" y="221673"/>
                </a:lnTo>
                <a:lnTo>
                  <a:pt x="346364" y="235528"/>
                </a:lnTo>
                <a:cubicBezTo>
                  <a:pt x="337128" y="249382"/>
                  <a:pt x="314616" y="260937"/>
                  <a:pt x="318655" y="277091"/>
                </a:cubicBezTo>
                <a:cubicBezTo>
                  <a:pt x="322197" y="291259"/>
                  <a:pt x="372370" y="282845"/>
                  <a:pt x="360219" y="290946"/>
                </a:cubicBezTo>
                <a:cubicBezTo>
                  <a:pt x="336845" y="306528"/>
                  <a:pt x="304800" y="300182"/>
                  <a:pt x="277091" y="304800"/>
                </a:cubicBezTo>
                <a:cubicBezTo>
                  <a:pt x="200891" y="355600"/>
                  <a:pt x="265547" y="304799"/>
                  <a:pt x="207819" y="374073"/>
                </a:cubicBezTo>
                <a:cubicBezTo>
                  <a:pt x="195276" y="389125"/>
                  <a:pt x="179006" y="400761"/>
                  <a:pt x="166255" y="415637"/>
                </a:cubicBezTo>
                <a:cubicBezTo>
                  <a:pt x="151228" y="433169"/>
                  <a:pt x="142430" y="456273"/>
                  <a:pt x="124691" y="471055"/>
                </a:cubicBezTo>
                <a:cubicBezTo>
                  <a:pt x="113472" y="480404"/>
                  <a:pt x="96982" y="480291"/>
                  <a:pt x="83128" y="484909"/>
                </a:cubicBezTo>
                <a:cubicBezTo>
                  <a:pt x="69273" y="498764"/>
                  <a:pt x="54107" y="511421"/>
                  <a:pt x="41564" y="526473"/>
                </a:cubicBezTo>
                <a:cubicBezTo>
                  <a:pt x="30904" y="539265"/>
                  <a:pt x="25629" y="556263"/>
                  <a:pt x="13855" y="568037"/>
                </a:cubicBezTo>
                <a:cubicBezTo>
                  <a:pt x="10589" y="571303"/>
                  <a:pt x="4618" y="568037"/>
                  <a:pt x="0" y="568037"/>
                </a:cubicBezTo>
              </a:path>
            </a:pathLst>
          </a:custGeom>
          <a:noFill/>
          <a:ln w="12700" cap="sq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2689933" y="2262909"/>
            <a:ext cx="16462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r>
              <a:rPr lang="en-US" altLang="zh-CN" sz="1800" dirty="0">
                <a:solidFill>
                  <a:schemeClr val="tx1"/>
                </a:solidFill>
                <a:ea typeface="宋体" charset="-122"/>
              </a:rPr>
              <a:t>=2054FH</a:t>
            </a:r>
            <a:endParaRPr lang="zh-CN" altLang="en-US" sz="1800" dirty="0">
              <a:solidFill>
                <a:schemeClr val="tx1"/>
              </a:solidFill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2625586"/>
      </p:ext>
    </p:extLst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9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79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79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79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79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79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79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9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79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279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79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79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79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79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795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79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279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79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279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279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500"/>
                                        <p:tgtEl>
                                          <p:spTgt spid="279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279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279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279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25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279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279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279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500"/>
                                        <p:tgtEl>
                                          <p:spTgt spid="279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500"/>
                            </p:stCondLst>
                            <p:childTnLst>
                              <p:par>
                                <p:cTn id="15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1" dur="500"/>
                                        <p:tgtEl>
                                          <p:spTgt spid="279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557" grpId="0" animBg="1"/>
      <p:bldP spid="279558" grpId="0" animBg="1"/>
      <p:bldP spid="279559" grpId="0" animBg="1"/>
      <p:bldP spid="279560" grpId="0" animBg="1"/>
      <p:bldP spid="279561" grpId="0"/>
      <p:bldP spid="279565" grpId="0" animBg="1"/>
      <p:bldP spid="279566" grpId="0" animBg="1"/>
      <p:bldP spid="279567" grpId="0" animBg="1"/>
      <p:bldP spid="279568" grpId="0" animBg="1"/>
      <p:bldP spid="279569" grpId="0" animBg="1"/>
      <p:bldP spid="279570" grpId="0" animBg="1"/>
      <p:bldP spid="279571" grpId="0" animBg="1"/>
      <p:bldP spid="279572" grpId="0" animBg="1"/>
      <p:bldP spid="279573" grpId="0"/>
      <p:bldP spid="279574" grpId="0"/>
      <p:bldP spid="279575" grpId="0"/>
      <p:bldP spid="279576" grpId="0"/>
      <p:bldP spid="279577" grpId="0" animBg="1"/>
      <p:bldP spid="26" grpId="0"/>
      <p:bldP spid="27" grpId="0" animBg="1"/>
      <p:bldP spid="28" grpId="0" animBg="1"/>
      <p:bldP spid="28" grpId="1" animBg="1"/>
      <p:bldP spid="2" grpId="0" animBg="1"/>
      <p:bldP spid="2" grpId="1" animBg="1"/>
      <p:bldP spid="3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标题 1"/>
          <p:cNvSpPr>
            <a:spLocks noGrp="1"/>
          </p:cNvSpPr>
          <p:nvPr>
            <p:ph type="title"/>
          </p:nvPr>
        </p:nvSpPr>
        <p:spPr>
          <a:xfrm>
            <a:off x="323850" y="193675"/>
            <a:ext cx="7670800" cy="661988"/>
          </a:xfrm>
        </p:spPr>
        <p:txBody>
          <a:bodyPr/>
          <a:lstStyle/>
          <a:p>
            <a:r>
              <a:rPr lang="zh-CN" altLang="en-US" dirty="0">
                <a:cs typeface="隶书" pitchFamily="49" charset="-122"/>
              </a:rPr>
              <a:t>小结</a:t>
            </a:r>
            <a:endParaRPr lang="zh-CN" altLang="en-US" dirty="0">
              <a:solidFill>
                <a:schemeClr val="tx1"/>
              </a:solidFill>
              <a:cs typeface="隶书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2130" y="1129283"/>
            <a:ext cx="8018784" cy="2736329"/>
          </a:xfrm>
        </p:spPr>
        <p:txBody>
          <a:bodyPr/>
          <a:lstStyle/>
          <a:p>
            <a:pPr algn="just">
              <a:spcAft>
                <a:spcPct val="0"/>
              </a:spcAft>
            </a:pPr>
            <a:r>
              <a:rPr lang="zh-CN" altLang="en-US" sz="22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内存的分段是逻辑分段，不是物理段</a:t>
            </a:r>
            <a:r>
              <a:rPr lang="zh-CN" altLang="en-US" sz="2200" dirty="0">
                <a:latin typeface="黑体" pitchFamily="2" charset="-122"/>
                <a:ea typeface="黑体" pitchFamily="2" charset="-122"/>
              </a:rPr>
              <a:t>。</a:t>
            </a:r>
            <a:r>
              <a:rPr lang="zh-CN" altLang="en-US" sz="2200" dirty="0"/>
              <a:t>各个逻辑段在地址上可以不相连、可以部分重合，也可以完全重合</a:t>
            </a:r>
            <a:endParaRPr lang="en-US" altLang="zh-CN" sz="2200" dirty="0"/>
          </a:p>
          <a:p>
            <a:pPr algn="just">
              <a:spcBef>
                <a:spcPts val="1200"/>
              </a:spcBef>
              <a:spcAft>
                <a:spcPct val="0"/>
              </a:spcAft>
            </a:pPr>
            <a:r>
              <a:rPr lang="zh-CN" altLang="en-US" sz="2200" u="sng" dirty="0">
                <a:solidFill>
                  <a:schemeClr val="tx1"/>
                </a:solidFill>
              </a:rPr>
              <a:t>每个内存单元</a:t>
            </a:r>
            <a:r>
              <a:rPr lang="zh-CN" altLang="en-US" sz="2200" dirty="0"/>
              <a:t>具</a:t>
            </a:r>
            <a:r>
              <a:rPr lang="zh-CN" altLang="en-US" sz="2200" dirty="0">
                <a:solidFill>
                  <a:srgbClr val="C00000"/>
                </a:solidFill>
              </a:rPr>
              <a:t>有惟一物理地址</a:t>
            </a:r>
            <a:r>
              <a:rPr lang="zh-CN" altLang="en-US" sz="2200" dirty="0"/>
              <a:t>，但可能</a:t>
            </a:r>
            <a:r>
              <a:rPr lang="zh-CN" altLang="en-US" sz="2200" dirty="0">
                <a:solidFill>
                  <a:srgbClr val="C00000"/>
                </a:solidFill>
              </a:rPr>
              <a:t>具有多个逻辑地址</a:t>
            </a:r>
            <a:endParaRPr lang="en-US" altLang="zh-CN" sz="2200" dirty="0"/>
          </a:p>
          <a:p>
            <a:pPr lvl="1" algn="just">
              <a:spcAft>
                <a:spcPct val="0"/>
              </a:spcAft>
            </a:pPr>
            <a:r>
              <a:rPr lang="zh-CN" altLang="en-US" sz="2000" dirty="0">
                <a:solidFill>
                  <a:srgbClr val="C0000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逻辑段</a:t>
            </a:r>
            <a:r>
              <a:rPr lang="zh-CN" altLang="en-US" sz="2000" dirty="0"/>
              <a:t>的大小、位置都可改变</a:t>
            </a:r>
            <a:endParaRPr lang="en-US" altLang="zh-CN" sz="2000" dirty="0"/>
          </a:p>
          <a:p>
            <a:pPr algn="just">
              <a:spcBef>
                <a:spcPts val="1200"/>
              </a:spcBef>
              <a:spcAft>
                <a:spcPct val="0"/>
              </a:spcAft>
            </a:pPr>
            <a:r>
              <a:rPr lang="zh-CN" altLang="en-US" sz="2200" dirty="0"/>
              <a:t>一个逻辑段的默认容量为</a:t>
            </a:r>
            <a:r>
              <a:rPr lang="en-US" altLang="zh-CN" sz="2200" dirty="0"/>
              <a:t>65KB</a:t>
            </a:r>
          </a:p>
        </p:txBody>
      </p:sp>
      <p:sp>
        <p:nvSpPr>
          <p:cNvPr id="6451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fld id="{C1317B56-89F9-4124-BE51-92ADFAE73F62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/>
              <a:t>38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cxnSp>
        <p:nvCxnSpPr>
          <p:cNvPr id="8" name="直接箭头连接符 7"/>
          <p:cNvCxnSpPr>
            <a:cxnSpLocks noChangeShapeType="1"/>
          </p:cNvCxnSpPr>
          <p:nvPr/>
        </p:nvCxnSpPr>
        <p:spPr bwMode="auto">
          <a:xfrm>
            <a:off x="2582242" y="3573751"/>
            <a:ext cx="0" cy="467875"/>
          </a:xfrm>
          <a:prstGeom prst="straightConnector1">
            <a:avLst/>
          </a:prstGeom>
          <a:noFill/>
          <a:ln w="22225" cap="sq" algn="ctr">
            <a:solidFill>
              <a:srgbClr val="FF00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754361" y="4041626"/>
            <a:ext cx="16557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r>
              <a:rPr lang="en-US" altLang="zh-CN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16bit </a:t>
            </a:r>
            <a:r>
              <a:rPr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计算机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894610" y="2859241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每个内存单元的段地址和偏移地址都</a:t>
            </a: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可变</a:t>
            </a:r>
            <a:endParaRPr lang="en-US" altLang="zh-CN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" name="任意多边形 8"/>
          <p:cNvSpPr/>
          <p:nvPr/>
        </p:nvSpPr>
        <p:spPr bwMode="auto">
          <a:xfrm>
            <a:off x="4897083" y="2859241"/>
            <a:ext cx="997527" cy="249394"/>
          </a:xfrm>
          <a:custGeom>
            <a:avLst/>
            <a:gdLst>
              <a:gd name="connsiteX0" fmla="*/ 0 w 997527"/>
              <a:gd name="connsiteY0" fmla="*/ 0 h 249394"/>
              <a:gd name="connsiteX1" fmla="*/ 207818 w 997527"/>
              <a:gd name="connsiteY1" fmla="*/ 41563 h 249394"/>
              <a:gd name="connsiteX2" fmla="*/ 249382 w 997527"/>
              <a:gd name="connsiteY2" fmla="*/ 55418 h 249394"/>
              <a:gd name="connsiteX3" fmla="*/ 304800 w 997527"/>
              <a:gd name="connsiteY3" fmla="*/ 96982 h 249394"/>
              <a:gd name="connsiteX4" fmla="*/ 401782 w 997527"/>
              <a:gd name="connsiteY4" fmla="*/ 124691 h 249394"/>
              <a:gd name="connsiteX5" fmla="*/ 498763 w 997527"/>
              <a:gd name="connsiteY5" fmla="*/ 152400 h 249394"/>
              <a:gd name="connsiteX6" fmla="*/ 692727 w 997527"/>
              <a:gd name="connsiteY6" fmla="*/ 166254 h 249394"/>
              <a:gd name="connsiteX7" fmla="*/ 734291 w 997527"/>
              <a:gd name="connsiteY7" fmla="*/ 193963 h 249394"/>
              <a:gd name="connsiteX8" fmla="*/ 831273 w 997527"/>
              <a:gd name="connsiteY8" fmla="*/ 207818 h 249394"/>
              <a:gd name="connsiteX9" fmla="*/ 900545 w 997527"/>
              <a:gd name="connsiteY9" fmla="*/ 221673 h 249394"/>
              <a:gd name="connsiteX10" fmla="*/ 997527 w 997527"/>
              <a:gd name="connsiteY10" fmla="*/ 249382 h 24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97527" h="249394">
                <a:moveTo>
                  <a:pt x="0" y="0"/>
                </a:moveTo>
                <a:cubicBezTo>
                  <a:pt x="72764" y="13230"/>
                  <a:pt x="138585" y="21782"/>
                  <a:pt x="207818" y="41563"/>
                </a:cubicBezTo>
                <a:cubicBezTo>
                  <a:pt x="221860" y="45575"/>
                  <a:pt x="235527" y="50800"/>
                  <a:pt x="249382" y="55418"/>
                </a:cubicBezTo>
                <a:cubicBezTo>
                  <a:pt x="267855" y="69273"/>
                  <a:pt x="283779" y="87427"/>
                  <a:pt x="304800" y="96982"/>
                </a:cubicBezTo>
                <a:cubicBezTo>
                  <a:pt x="335407" y="110894"/>
                  <a:pt x="369579" y="115030"/>
                  <a:pt x="401782" y="124691"/>
                </a:cubicBezTo>
                <a:cubicBezTo>
                  <a:pt x="432685" y="133962"/>
                  <a:pt x="466629" y="148830"/>
                  <a:pt x="498763" y="152400"/>
                </a:cubicBezTo>
                <a:cubicBezTo>
                  <a:pt x="563186" y="159558"/>
                  <a:pt x="628072" y="161636"/>
                  <a:pt x="692727" y="166254"/>
                </a:cubicBezTo>
                <a:cubicBezTo>
                  <a:pt x="706582" y="175490"/>
                  <a:pt x="718342" y="189178"/>
                  <a:pt x="734291" y="193963"/>
                </a:cubicBezTo>
                <a:cubicBezTo>
                  <a:pt x="765569" y="203347"/>
                  <a:pt x="799062" y="202449"/>
                  <a:pt x="831273" y="207818"/>
                </a:cubicBezTo>
                <a:cubicBezTo>
                  <a:pt x="854501" y="211689"/>
                  <a:pt x="877827" y="215477"/>
                  <a:pt x="900545" y="221673"/>
                </a:cubicBezTo>
                <a:cubicBezTo>
                  <a:pt x="1007498" y="250842"/>
                  <a:pt x="951391" y="249382"/>
                  <a:pt x="997527" y="249382"/>
                </a:cubicBezTo>
              </a:path>
            </a:pathLst>
          </a:custGeom>
          <a:noFill/>
          <a:ln w="12700" cap="sq" cmpd="sng" algn="ctr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8768757"/>
      </p:ext>
    </p:extLst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标题 1"/>
          <p:cNvSpPr>
            <a:spLocks noGrp="1"/>
          </p:cNvSpPr>
          <p:nvPr>
            <p:ph type="title"/>
          </p:nvPr>
        </p:nvSpPr>
        <p:spPr>
          <a:xfrm>
            <a:off x="323850" y="193675"/>
            <a:ext cx="7670800" cy="661988"/>
          </a:xfrm>
        </p:spPr>
        <p:txBody>
          <a:bodyPr/>
          <a:lstStyle/>
          <a:p>
            <a:r>
              <a:rPr lang="zh-CN" altLang="en-US" dirty="0">
                <a:cs typeface="隶书" pitchFamily="49" charset="-122"/>
              </a:rPr>
              <a:t>逻辑段与逻辑地址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750" y="1057275"/>
            <a:ext cx="7993260" cy="1008137"/>
          </a:xfrm>
        </p:spPr>
        <p:txBody>
          <a:bodyPr/>
          <a:lstStyle/>
          <a:p>
            <a:pPr marL="0" indent="0">
              <a:spcAft>
                <a:spcPct val="0"/>
              </a:spcAft>
              <a:buNone/>
            </a:pPr>
            <a:r>
              <a:rPr lang="zh-CN" altLang="en-US" sz="20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一个物理地址可以对应若干逻辑地址，而一个逻辑地址则对应惟一的物理地址</a:t>
            </a:r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4283272" y="3161928"/>
            <a:ext cx="10636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18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00A0H</a:t>
            </a: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6774060" y="3120653"/>
            <a:ext cx="17589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1800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2</a:t>
            </a:r>
            <a:r>
              <a:rPr kumimoji="1" lang="en-US" altLang="zh-CN" sz="1800" dirty="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50AH:0000H</a:t>
            </a:r>
          </a:p>
        </p:txBody>
      </p:sp>
      <p:sp>
        <p:nvSpPr>
          <p:cNvPr id="7" name="AutoShape 14"/>
          <p:cNvSpPr>
            <a:spLocks/>
          </p:cNvSpPr>
          <p:nvPr/>
        </p:nvSpPr>
        <p:spPr bwMode="auto">
          <a:xfrm>
            <a:off x="6634360" y="2269753"/>
            <a:ext cx="211137" cy="1487488"/>
          </a:xfrm>
          <a:prstGeom prst="rightBrace">
            <a:avLst>
              <a:gd name="adj1" fmla="val 54959"/>
              <a:gd name="adj2" fmla="val 50000"/>
            </a:avLst>
          </a:prstGeom>
          <a:noFill/>
          <a:ln w="25400" cap="sq">
            <a:solidFill>
              <a:srgbClr val="9933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AutoShape 16"/>
          <p:cNvSpPr>
            <a:spLocks/>
          </p:cNvSpPr>
          <p:nvPr/>
        </p:nvSpPr>
        <p:spPr bwMode="auto">
          <a:xfrm>
            <a:off x="6702622" y="3195266"/>
            <a:ext cx="212725" cy="1368425"/>
          </a:xfrm>
          <a:prstGeom prst="rightBrace">
            <a:avLst>
              <a:gd name="adj1" fmla="val 42558"/>
              <a:gd name="adj2" fmla="val 50000"/>
            </a:avLst>
          </a:prstGeom>
          <a:noFill/>
          <a:ln w="25400" cap="sq">
            <a:solidFill>
              <a:srgbClr val="33996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3540322" y="2209428"/>
            <a:ext cx="17002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18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25</a:t>
            </a:r>
            <a:r>
              <a:rPr kumimoji="1" lang="en-US" altLang="zh-CN" sz="18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0</a:t>
            </a:r>
            <a:r>
              <a:rPr kumimoji="1" lang="zh-CN" altLang="en-US" sz="18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0</a:t>
            </a:r>
            <a:r>
              <a:rPr kumimoji="1" lang="en-US" altLang="zh-CN" sz="18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H:0000H</a:t>
            </a:r>
          </a:p>
        </p:txBody>
      </p:sp>
      <p:grpSp>
        <p:nvGrpSpPr>
          <p:cNvPr id="10" name="组合 32"/>
          <p:cNvGrpSpPr>
            <a:grpSpLocks/>
          </p:cNvGrpSpPr>
          <p:nvPr/>
        </p:nvGrpSpPr>
        <p:grpSpPr bwMode="auto">
          <a:xfrm>
            <a:off x="5223072" y="2209428"/>
            <a:ext cx="1354138" cy="2857500"/>
            <a:chOff x="5710234" y="2214554"/>
            <a:chExt cx="1376374" cy="3429024"/>
          </a:xfrm>
        </p:grpSpPr>
        <p:sp>
          <p:nvSpPr>
            <p:cNvPr id="63513" name="Rectangle 5"/>
            <p:cNvSpPr>
              <a:spLocks noChangeArrowheads="1"/>
            </p:cNvSpPr>
            <p:nvPr/>
          </p:nvSpPr>
          <p:spPr bwMode="auto">
            <a:xfrm>
              <a:off x="5710234" y="2214554"/>
              <a:ext cx="1371600" cy="3429024"/>
            </a:xfrm>
            <a:prstGeom prst="rect">
              <a:avLst/>
            </a:prstGeom>
            <a:solidFill>
              <a:srgbClr val="33CCCC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14" name="Line 6"/>
            <p:cNvSpPr>
              <a:spLocks noChangeShapeType="1"/>
            </p:cNvSpPr>
            <p:nvPr/>
          </p:nvSpPr>
          <p:spPr bwMode="auto">
            <a:xfrm>
              <a:off x="5715008" y="3357562"/>
              <a:ext cx="137160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15" name="Line 7"/>
            <p:cNvSpPr>
              <a:spLocks noChangeShapeType="1"/>
            </p:cNvSpPr>
            <p:nvPr/>
          </p:nvSpPr>
          <p:spPr bwMode="auto">
            <a:xfrm>
              <a:off x="5710234" y="3733800"/>
              <a:ext cx="137160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16" name="Line 8"/>
            <p:cNvSpPr>
              <a:spLocks noChangeShapeType="1"/>
            </p:cNvSpPr>
            <p:nvPr/>
          </p:nvSpPr>
          <p:spPr bwMode="auto">
            <a:xfrm>
              <a:off x="5710234" y="4267200"/>
              <a:ext cx="137160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17" name="Line 15"/>
            <p:cNvSpPr>
              <a:spLocks noChangeShapeType="1"/>
            </p:cNvSpPr>
            <p:nvPr/>
          </p:nvSpPr>
          <p:spPr bwMode="auto">
            <a:xfrm>
              <a:off x="5710234" y="5638800"/>
              <a:ext cx="137160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18" name="Line 18"/>
            <p:cNvSpPr>
              <a:spLocks noChangeShapeType="1"/>
            </p:cNvSpPr>
            <p:nvPr/>
          </p:nvSpPr>
          <p:spPr bwMode="auto">
            <a:xfrm>
              <a:off x="5710234" y="4724400"/>
              <a:ext cx="137160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19" name="Line 6"/>
            <p:cNvSpPr>
              <a:spLocks noChangeShapeType="1"/>
            </p:cNvSpPr>
            <p:nvPr/>
          </p:nvSpPr>
          <p:spPr bwMode="auto">
            <a:xfrm>
              <a:off x="5715008" y="2571744"/>
              <a:ext cx="137160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20" name="Line 6"/>
            <p:cNvSpPr>
              <a:spLocks noChangeShapeType="1"/>
            </p:cNvSpPr>
            <p:nvPr/>
          </p:nvSpPr>
          <p:spPr bwMode="auto">
            <a:xfrm>
              <a:off x="5715008" y="4714884"/>
              <a:ext cx="137160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21" name="Text Box 11"/>
            <p:cNvSpPr txBox="1">
              <a:spLocks noChangeArrowheads="1"/>
            </p:cNvSpPr>
            <p:nvPr/>
          </p:nvSpPr>
          <p:spPr bwMode="auto">
            <a:xfrm>
              <a:off x="6072198" y="2691466"/>
              <a:ext cx="714380" cy="627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1" lang="zh-CN" altLang="en-US">
                  <a:solidFill>
                    <a:schemeClr val="tx1"/>
                  </a:solidFill>
                  <a:latin typeface="Times New Roman" pitchFamily="18" charset="0"/>
                  <a:ea typeface="宋体" charset="-122"/>
                </a:rPr>
                <a:t>┅</a:t>
              </a:r>
              <a:endParaRPr kumimoji="1" lang="en-US" altLang="zh-CN">
                <a:solidFill>
                  <a:schemeClr val="tx1"/>
                </a:solidFill>
                <a:latin typeface="Times New Roman" pitchFamily="18" charset="0"/>
                <a:ea typeface="宋体" charset="-122"/>
              </a:endParaRPr>
            </a:p>
          </p:txBody>
        </p:sp>
      </p:grpSp>
      <p:cxnSp>
        <p:nvCxnSpPr>
          <p:cNvPr id="21" name="直接连接符 20"/>
          <p:cNvCxnSpPr>
            <a:cxnSpLocks noChangeShapeType="1"/>
          </p:cNvCxnSpPr>
          <p:nvPr/>
        </p:nvCxnSpPr>
        <p:spPr bwMode="auto">
          <a:xfrm>
            <a:off x="5227835" y="4598616"/>
            <a:ext cx="1357312" cy="1587"/>
          </a:xfrm>
          <a:prstGeom prst="line">
            <a:avLst/>
          </a:prstGeom>
          <a:noFill/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直接连接符 21"/>
          <p:cNvCxnSpPr>
            <a:cxnSpLocks noChangeShapeType="1"/>
          </p:cNvCxnSpPr>
          <p:nvPr/>
        </p:nvCxnSpPr>
        <p:spPr bwMode="auto">
          <a:xfrm>
            <a:off x="5227835" y="3460378"/>
            <a:ext cx="1357312" cy="1588"/>
          </a:xfrm>
          <a:prstGeom prst="line">
            <a:avLst/>
          </a:prstGeom>
          <a:noFill/>
          <a:ln w="12700" cap="sq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矩形 22"/>
          <p:cNvSpPr/>
          <p:nvPr/>
        </p:nvSpPr>
        <p:spPr bwMode="auto">
          <a:xfrm>
            <a:off x="5229422" y="3161928"/>
            <a:ext cx="1333500" cy="298450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2700" cap="sq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24" name="矩形 23"/>
          <p:cNvSpPr>
            <a:spLocks noChangeArrowheads="1"/>
          </p:cNvSpPr>
          <p:nvPr/>
        </p:nvSpPr>
        <p:spPr bwMode="auto">
          <a:xfrm>
            <a:off x="5229422" y="2209428"/>
            <a:ext cx="1333500" cy="301625"/>
          </a:xfrm>
          <a:prstGeom prst="rect">
            <a:avLst/>
          </a:prstGeom>
          <a:solidFill>
            <a:srgbClr val="FF6600"/>
          </a:solidFill>
          <a:ln w="12700" cap="sq" algn="ctr">
            <a:solidFill>
              <a:srgbClr val="FF66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" name="Text Box 10"/>
          <p:cNvSpPr txBox="1">
            <a:spLocks noChangeArrowheads="1"/>
          </p:cNvSpPr>
          <p:nvPr/>
        </p:nvSpPr>
        <p:spPr bwMode="auto">
          <a:xfrm>
            <a:off x="3491110" y="3163516"/>
            <a:ext cx="993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18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25</a:t>
            </a:r>
            <a:r>
              <a:rPr kumimoji="1" lang="en-US" altLang="zh-CN" sz="18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0</a:t>
            </a:r>
            <a:r>
              <a:rPr kumimoji="1" lang="zh-CN" altLang="en-US" sz="18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0</a:t>
            </a:r>
            <a:r>
              <a:rPr kumimoji="1" lang="en-US" altLang="zh-CN" sz="18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H:</a:t>
            </a:r>
          </a:p>
        </p:txBody>
      </p:sp>
      <p:sp>
        <p:nvSpPr>
          <p:cNvPr id="29" name="矩形 28"/>
          <p:cNvSpPr>
            <a:spLocks noChangeArrowheads="1"/>
          </p:cNvSpPr>
          <p:nvPr/>
        </p:nvSpPr>
        <p:spPr bwMode="auto">
          <a:xfrm>
            <a:off x="5229422" y="3122241"/>
            <a:ext cx="1333500" cy="300037"/>
          </a:xfrm>
          <a:prstGeom prst="rect">
            <a:avLst/>
          </a:prstGeom>
          <a:solidFill>
            <a:srgbClr val="FF6600"/>
          </a:solidFill>
          <a:ln w="12700" cap="sq" algn="ctr">
            <a:solidFill>
              <a:srgbClr val="FF6600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/>
          </a:p>
        </p:txBody>
      </p:sp>
      <p:cxnSp>
        <p:nvCxnSpPr>
          <p:cNvPr id="32" name="直接箭头连接符 31"/>
          <p:cNvCxnSpPr>
            <a:cxnSpLocks noChangeShapeType="1"/>
          </p:cNvCxnSpPr>
          <p:nvPr/>
        </p:nvCxnSpPr>
        <p:spPr bwMode="auto">
          <a:xfrm flipH="1">
            <a:off x="4484885" y="3355603"/>
            <a:ext cx="755650" cy="625475"/>
          </a:xfrm>
          <a:prstGeom prst="straightConnector1">
            <a:avLst/>
          </a:prstGeom>
          <a:noFill/>
          <a:ln w="22225" cap="sq" algn="ctr">
            <a:solidFill>
              <a:srgbClr val="FF00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2781547" y="3900570"/>
            <a:ext cx="2151063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具有惟一物理地址：</a:t>
            </a:r>
            <a:endParaRPr lang="en-US" altLang="zh-CN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250A0H</a:t>
            </a:r>
            <a:endParaRPr lang="zh-CN" altLang="en-US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pSp>
        <p:nvGrpSpPr>
          <p:cNvPr id="26" name="组合 32"/>
          <p:cNvGrpSpPr>
            <a:grpSpLocks/>
          </p:cNvGrpSpPr>
          <p:nvPr/>
        </p:nvGrpSpPr>
        <p:grpSpPr bwMode="auto">
          <a:xfrm>
            <a:off x="5218310" y="3120653"/>
            <a:ext cx="1349375" cy="1479550"/>
            <a:chOff x="6660232" y="4365104"/>
            <a:chExt cx="1371600" cy="1728192"/>
          </a:xfrm>
        </p:grpSpPr>
        <p:sp>
          <p:nvSpPr>
            <p:cNvPr id="63511" name="Rectangle 20"/>
            <p:cNvSpPr>
              <a:spLocks noChangeArrowheads="1"/>
            </p:cNvSpPr>
            <p:nvPr/>
          </p:nvSpPr>
          <p:spPr bwMode="auto">
            <a:xfrm>
              <a:off x="6660232" y="4365104"/>
              <a:ext cx="1371600" cy="1728192"/>
            </a:xfrm>
            <a:prstGeom prst="rect">
              <a:avLst/>
            </a:prstGeom>
            <a:solidFill>
              <a:srgbClr val="FFFF0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12" name="Line 6"/>
            <p:cNvSpPr>
              <a:spLocks noChangeShapeType="1"/>
            </p:cNvSpPr>
            <p:nvPr/>
          </p:nvSpPr>
          <p:spPr bwMode="auto">
            <a:xfrm>
              <a:off x="6671955" y="4766130"/>
              <a:ext cx="1350000" cy="0"/>
            </a:xfrm>
            <a:prstGeom prst="line">
              <a:avLst/>
            </a:prstGeom>
            <a:noFill/>
            <a:ln w="15875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 bwMode="auto">
          <a:xfrm>
            <a:off x="5218310" y="3120652"/>
            <a:ext cx="1339658" cy="340519"/>
          </a:xfrm>
          <a:prstGeom prst="rect">
            <a:avLst/>
          </a:prstGeom>
          <a:solidFill>
            <a:schemeClr val="accent5">
              <a:lumMod val="10000"/>
            </a:schemeClr>
          </a:solidFill>
          <a:ln w="12700" cap="sq" cmpd="sng" algn="ctr">
            <a:solidFill>
              <a:schemeClr val="accent5">
                <a:lumMod val="10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684138" y="2896391"/>
            <a:ext cx="2452688" cy="1985608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zh-CN" alt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        可以同时属于两个不同类型的逻辑段（如</a:t>
            </a:r>
            <a:r>
              <a:rPr lang="zh-CN" altLang="en-US" sz="18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既是数据段，又属于附加段</a:t>
            </a:r>
            <a:r>
              <a:rPr lang="zh-CN" alt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）</a:t>
            </a:r>
            <a:endParaRPr lang="en-US" altLang="zh-CN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zh-CN" alt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        可以分时属于两个相同类型的段</a:t>
            </a:r>
          </a:p>
        </p:txBody>
      </p:sp>
      <p:sp>
        <p:nvSpPr>
          <p:cNvPr id="4" name="任意多边形 3"/>
          <p:cNvSpPr/>
          <p:nvPr/>
        </p:nvSpPr>
        <p:spPr bwMode="auto">
          <a:xfrm>
            <a:off x="3267116" y="3405661"/>
            <a:ext cx="2036618" cy="429742"/>
          </a:xfrm>
          <a:custGeom>
            <a:avLst/>
            <a:gdLst>
              <a:gd name="connsiteX0" fmla="*/ 2036618 w 2036618"/>
              <a:gd name="connsiteY0" fmla="*/ 0 h 429742"/>
              <a:gd name="connsiteX1" fmla="*/ 1967345 w 2036618"/>
              <a:gd name="connsiteY1" fmla="*/ 55418 h 429742"/>
              <a:gd name="connsiteX2" fmla="*/ 1939636 w 2036618"/>
              <a:gd name="connsiteY2" fmla="*/ 96982 h 429742"/>
              <a:gd name="connsiteX3" fmla="*/ 1898072 w 2036618"/>
              <a:gd name="connsiteY3" fmla="*/ 138546 h 429742"/>
              <a:gd name="connsiteX4" fmla="*/ 1870363 w 2036618"/>
              <a:gd name="connsiteY4" fmla="*/ 180109 h 429742"/>
              <a:gd name="connsiteX5" fmla="*/ 1842654 w 2036618"/>
              <a:gd name="connsiteY5" fmla="*/ 235527 h 429742"/>
              <a:gd name="connsiteX6" fmla="*/ 1801091 w 2036618"/>
              <a:gd name="connsiteY6" fmla="*/ 263236 h 429742"/>
              <a:gd name="connsiteX7" fmla="*/ 1676400 w 2036618"/>
              <a:gd name="connsiteY7" fmla="*/ 374073 h 429742"/>
              <a:gd name="connsiteX8" fmla="*/ 1620981 w 2036618"/>
              <a:gd name="connsiteY8" fmla="*/ 387927 h 429742"/>
              <a:gd name="connsiteX9" fmla="*/ 1579418 w 2036618"/>
              <a:gd name="connsiteY9" fmla="*/ 401782 h 429742"/>
              <a:gd name="connsiteX10" fmla="*/ 1066800 w 2036618"/>
              <a:gd name="connsiteY10" fmla="*/ 415636 h 429742"/>
              <a:gd name="connsiteX11" fmla="*/ 0 w 2036618"/>
              <a:gd name="connsiteY11" fmla="*/ 429491 h 429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6618" h="429742">
                <a:moveTo>
                  <a:pt x="2036618" y="0"/>
                </a:moveTo>
                <a:cubicBezTo>
                  <a:pt x="2013527" y="18473"/>
                  <a:pt x="1988255" y="34508"/>
                  <a:pt x="1967345" y="55418"/>
                </a:cubicBezTo>
                <a:cubicBezTo>
                  <a:pt x="1955571" y="67192"/>
                  <a:pt x="1950296" y="84190"/>
                  <a:pt x="1939636" y="96982"/>
                </a:cubicBezTo>
                <a:cubicBezTo>
                  <a:pt x="1927093" y="112034"/>
                  <a:pt x="1910615" y="123494"/>
                  <a:pt x="1898072" y="138546"/>
                </a:cubicBezTo>
                <a:cubicBezTo>
                  <a:pt x="1887412" y="151338"/>
                  <a:pt x="1878624" y="165652"/>
                  <a:pt x="1870363" y="180109"/>
                </a:cubicBezTo>
                <a:cubicBezTo>
                  <a:pt x="1860116" y="198041"/>
                  <a:pt x="1855876" y="219661"/>
                  <a:pt x="1842654" y="235527"/>
                </a:cubicBezTo>
                <a:cubicBezTo>
                  <a:pt x="1831994" y="248319"/>
                  <a:pt x="1813536" y="252174"/>
                  <a:pt x="1801091" y="263236"/>
                </a:cubicBezTo>
                <a:cubicBezTo>
                  <a:pt x="1773572" y="287698"/>
                  <a:pt x="1721937" y="354558"/>
                  <a:pt x="1676400" y="374073"/>
                </a:cubicBezTo>
                <a:cubicBezTo>
                  <a:pt x="1658898" y="381574"/>
                  <a:pt x="1639290" y="382696"/>
                  <a:pt x="1620981" y="387927"/>
                </a:cubicBezTo>
                <a:cubicBezTo>
                  <a:pt x="1606939" y="391939"/>
                  <a:pt x="1594004" y="401053"/>
                  <a:pt x="1579418" y="401782"/>
                </a:cubicBezTo>
                <a:cubicBezTo>
                  <a:pt x="1408696" y="410318"/>
                  <a:pt x="1237684" y="411468"/>
                  <a:pt x="1066800" y="415636"/>
                </a:cubicBezTo>
                <a:cubicBezTo>
                  <a:pt x="364126" y="432774"/>
                  <a:pt x="602497" y="429491"/>
                  <a:pt x="0" y="429491"/>
                </a:cubicBezTo>
              </a:path>
            </a:pathLst>
          </a:custGeom>
          <a:noFill/>
          <a:ln w="15875" cap="sq" cmpd="sng" algn="ctr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8457517"/>
      </p:ext>
    </p:extLst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8" grpId="0" animBg="1"/>
      <p:bldP spid="9" grpId="0"/>
      <p:bldP spid="23" grpId="0" animBg="1"/>
      <p:bldP spid="24" grpId="0" animBg="1"/>
      <p:bldP spid="25" grpId="0"/>
      <p:bldP spid="29" grpId="0" animBg="1"/>
      <p:bldP spid="34" grpId="0"/>
      <p:bldP spid="34" grpId="1"/>
      <p:bldP spid="2" grpId="0" animBg="1"/>
      <p:bldP spid="35" grpId="0" animBg="1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>
          <a:xfrm>
            <a:off x="323850" y="193675"/>
            <a:ext cx="7670800" cy="661988"/>
          </a:xfrm>
        </p:spPr>
        <p:txBody>
          <a:bodyPr/>
          <a:lstStyle/>
          <a:p>
            <a:r>
              <a:rPr lang="zh-CN" altLang="en-US">
                <a:cs typeface="隶书" pitchFamily="49" charset="-122"/>
              </a:rPr>
              <a:t>关注点：</a:t>
            </a:r>
          </a:p>
        </p:txBody>
      </p:sp>
      <p:sp>
        <p:nvSpPr>
          <p:cNvPr id="8195" name="内容占位符 2"/>
          <p:cNvSpPr>
            <a:spLocks noGrp="1"/>
          </p:cNvSpPr>
          <p:nvPr>
            <p:ph idx="1"/>
          </p:nvPr>
        </p:nvSpPr>
        <p:spPr>
          <a:xfrm>
            <a:off x="612130" y="1129308"/>
            <a:ext cx="7632328" cy="3429000"/>
          </a:xfrm>
        </p:spPr>
        <p:txBody>
          <a:bodyPr/>
          <a:lstStyle/>
          <a:p>
            <a:pPr marL="514350" indent="-514350">
              <a:spcBef>
                <a:spcPts val="1200"/>
              </a:spcBef>
              <a:spcAft>
                <a:spcPct val="0"/>
              </a:spcAft>
              <a:buClr>
                <a:srgbClr val="FF0000"/>
              </a:buClr>
              <a:buSzPct val="95000"/>
              <a:buFont typeface="Tahoma" pitchFamily="34" charset="0"/>
              <a:buAutoNum type="arabicPeriod"/>
            </a:pPr>
            <a:r>
              <a:rPr lang="en-US" altLang="zh-CN" dirty="0">
                <a:solidFill>
                  <a:schemeClr val="tx1"/>
                </a:solidFill>
              </a:rPr>
              <a:t>8088 CPU</a:t>
            </a:r>
            <a:r>
              <a:rPr lang="zh-CN" altLang="en-US" dirty="0">
                <a:solidFill>
                  <a:schemeClr val="tx1"/>
                </a:solidFill>
              </a:rPr>
              <a:t>能够实现指令并行流水工作的原因；</a:t>
            </a:r>
            <a:endParaRPr lang="en-US" altLang="zh-CN" dirty="0">
              <a:solidFill>
                <a:schemeClr val="tx1"/>
              </a:solidFill>
            </a:endParaRPr>
          </a:p>
          <a:p>
            <a:pPr marL="514350" indent="-514350">
              <a:spcBef>
                <a:spcPts val="1200"/>
              </a:spcBef>
              <a:spcAft>
                <a:spcPct val="0"/>
              </a:spcAft>
              <a:buClr>
                <a:srgbClr val="FF0000"/>
              </a:buClr>
              <a:buSzPct val="95000"/>
              <a:buFont typeface="Tahoma" pitchFamily="34" charset="0"/>
              <a:buAutoNum type="arabicPeriod"/>
            </a:pPr>
            <a:r>
              <a:rPr lang="zh-CN" altLang="en-US" dirty="0">
                <a:solidFill>
                  <a:schemeClr val="tx1"/>
                </a:solidFill>
              </a:rPr>
              <a:t>实地址模式下的存储器地址变换原理；</a:t>
            </a:r>
            <a:endParaRPr lang="en-US" altLang="zh-CN" dirty="0">
              <a:solidFill>
                <a:schemeClr val="tx1"/>
              </a:solidFill>
            </a:endParaRPr>
          </a:p>
          <a:p>
            <a:pPr marL="514350" indent="-514350">
              <a:spcBef>
                <a:spcPts val="1200"/>
              </a:spcBef>
              <a:spcAft>
                <a:spcPct val="0"/>
              </a:spcAft>
              <a:buClr>
                <a:srgbClr val="FF0000"/>
              </a:buClr>
              <a:buSzPct val="95000"/>
              <a:buFont typeface="Tahoma" pitchFamily="34" charset="0"/>
              <a:buAutoNum type="arabicPeriod"/>
            </a:pPr>
            <a:r>
              <a:rPr lang="zh-CN" altLang="en-US" dirty="0">
                <a:solidFill>
                  <a:schemeClr val="tx1"/>
                </a:solidFill>
              </a:rPr>
              <a:t>如何知道</a:t>
            </a:r>
            <a:r>
              <a:rPr lang="en-US" altLang="zh-CN" dirty="0">
                <a:solidFill>
                  <a:schemeClr val="tx1"/>
                </a:solidFill>
              </a:rPr>
              <a:t>CPU</a:t>
            </a:r>
            <a:r>
              <a:rPr lang="zh-CN" altLang="en-US" dirty="0">
                <a:solidFill>
                  <a:schemeClr val="tx1"/>
                </a:solidFill>
              </a:rPr>
              <a:t>当前工作状态及指令运算结果的特征？</a:t>
            </a:r>
            <a:endParaRPr lang="en-US" altLang="zh-CN" dirty="0">
              <a:solidFill>
                <a:schemeClr val="tx1"/>
              </a:solidFill>
            </a:endParaRPr>
          </a:p>
          <a:p>
            <a:pPr marL="514350" indent="-514350">
              <a:spcBef>
                <a:spcPts val="1200"/>
              </a:spcBef>
              <a:spcAft>
                <a:spcPct val="0"/>
              </a:spcAft>
              <a:buClr>
                <a:srgbClr val="FF0000"/>
              </a:buClr>
              <a:buSzPct val="95000"/>
              <a:buFont typeface="Tahoma" pitchFamily="34" charset="0"/>
              <a:buAutoNum type="arabicPeriod"/>
            </a:pPr>
            <a:r>
              <a:rPr lang="zh-CN" altLang="en-US" dirty="0"/>
              <a:t>何为多核处理器？</a:t>
            </a:r>
            <a:endParaRPr lang="en-US" altLang="zh-CN" dirty="0"/>
          </a:p>
          <a:p>
            <a:pPr marL="514350" indent="-514350">
              <a:spcBef>
                <a:spcPts val="1200"/>
              </a:spcBef>
              <a:spcAft>
                <a:spcPct val="0"/>
              </a:spcAft>
              <a:buClr>
                <a:srgbClr val="FF0000"/>
              </a:buClr>
              <a:buSzPct val="95000"/>
              <a:buFont typeface="Tahoma" pitchFamily="34" charset="0"/>
              <a:buAutoNum type="arabicPeriod"/>
            </a:pPr>
            <a:r>
              <a:rPr lang="zh-CN" altLang="en-US" dirty="0"/>
              <a:t>相对于</a:t>
            </a:r>
            <a:r>
              <a:rPr lang="en-US" altLang="zh-CN" dirty="0"/>
              <a:t>16</a:t>
            </a:r>
            <a:r>
              <a:rPr lang="zh-CN" altLang="en-US" dirty="0"/>
              <a:t>位处理器，</a:t>
            </a:r>
            <a:r>
              <a:rPr lang="en-US" altLang="zh-CN" dirty="0"/>
              <a:t>Pentium 4</a:t>
            </a:r>
            <a:r>
              <a:rPr lang="zh-CN" altLang="zh-CN" dirty="0"/>
              <a:t>和</a:t>
            </a:r>
            <a:r>
              <a:rPr lang="en-US" altLang="zh-CN" dirty="0"/>
              <a:t>Core2</a:t>
            </a:r>
            <a:r>
              <a:rPr lang="zh-CN" altLang="zh-CN" dirty="0"/>
              <a:t>微处理器</a:t>
            </a:r>
            <a:r>
              <a:rPr lang="zh-CN" altLang="en-US" dirty="0"/>
              <a:t>的主要特点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fld id="{FFC9613E-F856-4281-91E5-3B17CA12E9B2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/>
              <a:t>4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</p:spTree>
  </p:cSld>
  <p:clrMapOvr>
    <a:masterClrMapping/>
  </p:clrMapOvr>
  <p:transition spd="slow">
    <p:blinds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标题 1"/>
          <p:cNvSpPr>
            <a:spLocks noGrp="1"/>
          </p:cNvSpPr>
          <p:nvPr>
            <p:ph type="title"/>
          </p:nvPr>
        </p:nvSpPr>
        <p:spPr>
          <a:xfrm>
            <a:off x="468313" y="193675"/>
            <a:ext cx="7670800" cy="719138"/>
          </a:xfrm>
        </p:spPr>
        <p:txBody>
          <a:bodyPr/>
          <a:lstStyle/>
          <a:p>
            <a:r>
              <a:rPr lang="zh-CN" altLang="en-US" dirty="0">
                <a:cs typeface="隶书" pitchFamily="49" charset="-122"/>
              </a:rPr>
              <a:t>关于逻辑段的总结说明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35075"/>
            <a:ext cx="4883150" cy="392588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zh-CN" altLang="en-US" sz="2400"/>
              <a:t>同一程序模块装入主存时，不同类型的段可以装入在相同</a:t>
            </a:r>
            <a:r>
              <a:rPr lang="en-US" altLang="zh-CN" sz="2400"/>
              <a:t>/</a:t>
            </a:r>
            <a:r>
              <a:rPr lang="zh-CN" altLang="en-US" sz="2400"/>
              <a:t>不同的物理空间</a:t>
            </a:r>
            <a:endParaRPr lang="en-US" altLang="zh-CN" sz="2400"/>
          </a:p>
          <a:p>
            <a:pPr lvl="1">
              <a:spcBef>
                <a:spcPct val="0"/>
              </a:spcBef>
              <a:spcAft>
                <a:spcPts val="600"/>
              </a:spcAft>
            </a:pPr>
            <a:r>
              <a:rPr lang="zh-CN" altLang="en-US" sz="2000"/>
              <a:t>两个逻辑段完全重合或部分重合</a:t>
            </a:r>
            <a:endParaRPr lang="en-US" altLang="zh-CN" sz="2000"/>
          </a:p>
          <a:p>
            <a:pPr>
              <a:spcAft>
                <a:spcPts val="600"/>
              </a:spcAft>
            </a:pPr>
            <a:r>
              <a:rPr lang="zh-CN" altLang="en-US" sz="2400"/>
              <a:t>两个不同程序模块装入主存时，同一类型的逻辑段也可以装入相同或不同的物理空间中</a:t>
            </a:r>
          </a:p>
        </p:txBody>
      </p:sp>
      <p:sp>
        <p:nvSpPr>
          <p:cNvPr id="67588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101013" y="5284788"/>
            <a:ext cx="806450" cy="381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fld id="{6B93EC9D-692E-41FD-9C71-5C814B916F4C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/>
              <a:t>40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269038" y="1344613"/>
            <a:ext cx="1347787" cy="3937000"/>
          </a:xfrm>
          <a:prstGeom prst="rect">
            <a:avLst/>
          </a:prstGeom>
          <a:solidFill>
            <a:srgbClr val="33CCCC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6269038" y="1916113"/>
            <a:ext cx="1347787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>
            <a:off x="6269038" y="2868613"/>
            <a:ext cx="1347787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Line 8"/>
          <p:cNvSpPr>
            <a:spLocks noChangeShapeType="1"/>
          </p:cNvSpPr>
          <p:nvPr/>
        </p:nvSpPr>
        <p:spPr bwMode="auto">
          <a:xfrm>
            <a:off x="6269038" y="3313113"/>
            <a:ext cx="1347787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5256213" y="1778000"/>
            <a:ext cx="10509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0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10550</a:t>
            </a:r>
            <a:r>
              <a:rPr kumimoji="1" lang="en-US" altLang="zh-CN" sz="20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H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5227638" y="2678113"/>
            <a:ext cx="11525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0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250</a:t>
            </a:r>
            <a:r>
              <a:rPr kumimoji="1" lang="en-US" altLang="zh-CN" sz="20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A0H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5221288" y="3186113"/>
            <a:ext cx="11223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0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2</a:t>
            </a:r>
            <a:r>
              <a:rPr kumimoji="1" lang="en-US" altLang="zh-CN" sz="2000">
                <a:solidFill>
                  <a:schemeClr val="tx1"/>
                </a:solidFill>
                <a:latin typeface="Times New Roman" pitchFamily="18" charset="0"/>
                <a:ea typeface="宋体" charset="-122"/>
              </a:rPr>
              <a:t>EF00H</a:t>
            </a:r>
          </a:p>
        </p:txBody>
      </p:sp>
      <p:sp>
        <p:nvSpPr>
          <p:cNvPr id="14" name="AutoShape 13"/>
          <p:cNvSpPr>
            <a:spLocks/>
          </p:cNvSpPr>
          <p:nvPr/>
        </p:nvSpPr>
        <p:spPr bwMode="auto">
          <a:xfrm>
            <a:off x="7707313" y="1916113"/>
            <a:ext cx="134937" cy="698500"/>
          </a:xfrm>
          <a:prstGeom prst="rightBrace">
            <a:avLst>
              <a:gd name="adj1" fmla="val 51765"/>
              <a:gd name="adj2" fmla="val 50000"/>
            </a:avLst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AutoShape 14"/>
          <p:cNvSpPr>
            <a:spLocks/>
          </p:cNvSpPr>
          <p:nvPr/>
        </p:nvSpPr>
        <p:spPr bwMode="auto">
          <a:xfrm>
            <a:off x="7694613" y="2868613"/>
            <a:ext cx="147637" cy="825500"/>
          </a:xfrm>
          <a:prstGeom prst="rightBrace">
            <a:avLst>
              <a:gd name="adj1" fmla="val 55914"/>
              <a:gd name="adj2" fmla="val 50000"/>
            </a:avLst>
          </a:prstGeom>
          <a:noFill/>
          <a:ln w="25400" cap="sq">
            <a:solidFill>
              <a:srgbClr val="9933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15"/>
          <p:cNvSpPr>
            <a:spLocks noChangeShapeType="1"/>
          </p:cNvSpPr>
          <p:nvPr/>
        </p:nvSpPr>
        <p:spPr bwMode="auto">
          <a:xfrm>
            <a:off x="6269038" y="4456113"/>
            <a:ext cx="1347787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AutoShape 16"/>
          <p:cNvSpPr>
            <a:spLocks/>
          </p:cNvSpPr>
          <p:nvPr/>
        </p:nvSpPr>
        <p:spPr bwMode="auto">
          <a:xfrm>
            <a:off x="7720013" y="3313113"/>
            <a:ext cx="193675" cy="825500"/>
          </a:xfrm>
          <a:prstGeom prst="rightBrace">
            <a:avLst>
              <a:gd name="adj1" fmla="val 42623"/>
              <a:gd name="adj2" fmla="val 50000"/>
            </a:avLst>
          </a:prstGeom>
          <a:noFill/>
          <a:ln w="25400" cap="sq">
            <a:solidFill>
              <a:srgbClr val="339966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273800" y="3322638"/>
            <a:ext cx="1347788" cy="801687"/>
          </a:xfrm>
          <a:prstGeom prst="rect">
            <a:avLst/>
          </a:prstGeom>
          <a:solidFill>
            <a:srgbClr val="008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Line 18"/>
          <p:cNvSpPr>
            <a:spLocks noChangeShapeType="1"/>
          </p:cNvSpPr>
          <p:nvPr/>
        </p:nvSpPr>
        <p:spPr bwMode="auto">
          <a:xfrm>
            <a:off x="6269038" y="3694113"/>
            <a:ext cx="1347787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273800" y="3313113"/>
            <a:ext cx="1347788" cy="381000"/>
          </a:xfrm>
          <a:prstGeom prst="rect">
            <a:avLst/>
          </a:prstGeom>
          <a:solidFill>
            <a:schemeClr val="hlink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7770813" y="2074863"/>
            <a:ext cx="11366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180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代码段</a:t>
            </a:r>
            <a:r>
              <a:rPr kumimoji="1" lang="en-US" altLang="zh-CN" sz="180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</a:rPr>
              <a:t>1</a:t>
            </a:r>
            <a:endParaRPr kumimoji="1" lang="zh-CN" altLang="en-US" sz="1800" b="0">
              <a:solidFill>
                <a:schemeClr val="tx1"/>
              </a:solidFill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23" name="Text Box 22"/>
          <p:cNvSpPr txBox="1">
            <a:spLocks noChangeArrowheads="1"/>
          </p:cNvSpPr>
          <p:nvPr/>
        </p:nvSpPr>
        <p:spPr bwMode="auto">
          <a:xfrm>
            <a:off x="7878763" y="3090863"/>
            <a:ext cx="10287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数据段</a:t>
            </a:r>
            <a:endParaRPr kumimoji="1" lang="zh-CN" altLang="en-US" sz="18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24" name="Text Box 23"/>
          <p:cNvSpPr txBox="1">
            <a:spLocks noChangeArrowheads="1"/>
          </p:cNvSpPr>
          <p:nvPr/>
        </p:nvSpPr>
        <p:spPr bwMode="auto">
          <a:xfrm>
            <a:off x="7918450" y="3587750"/>
            <a:ext cx="9890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18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附加段</a:t>
            </a:r>
            <a:endParaRPr kumimoji="1" lang="zh-CN" altLang="en-US" sz="1800" b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25" name="Text Box 24"/>
          <p:cNvSpPr txBox="1">
            <a:spLocks noChangeArrowheads="1"/>
          </p:cNvSpPr>
          <p:nvPr/>
        </p:nvSpPr>
        <p:spPr bwMode="auto">
          <a:xfrm>
            <a:off x="7797800" y="2065338"/>
            <a:ext cx="11096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18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代码段</a:t>
            </a:r>
            <a:r>
              <a:rPr kumimoji="1" lang="en-US" altLang="zh-CN" sz="18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2</a:t>
            </a:r>
            <a:r>
              <a:rPr kumimoji="1" lang="zh-CN" altLang="en-US" sz="18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 </a:t>
            </a:r>
            <a:endParaRPr kumimoji="1" lang="zh-CN" altLang="en-US" sz="1800" b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26" name="AutoShape 25"/>
          <p:cNvSpPr>
            <a:spLocks/>
          </p:cNvSpPr>
          <p:nvPr/>
        </p:nvSpPr>
        <p:spPr bwMode="auto">
          <a:xfrm>
            <a:off x="7658100" y="1916113"/>
            <a:ext cx="222250" cy="698500"/>
          </a:xfrm>
          <a:prstGeom prst="rightBrace">
            <a:avLst>
              <a:gd name="adj1" fmla="val 31429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Line 6"/>
          <p:cNvSpPr>
            <a:spLocks noChangeShapeType="1"/>
          </p:cNvSpPr>
          <p:nvPr/>
        </p:nvSpPr>
        <p:spPr bwMode="auto">
          <a:xfrm>
            <a:off x="6275388" y="2614613"/>
            <a:ext cx="1338262" cy="0"/>
          </a:xfrm>
          <a:prstGeom prst="line">
            <a:avLst/>
          </a:prstGeom>
          <a:noFill/>
          <a:ln w="19050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5793765"/>
      </p:ext>
    </p:extLst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7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4" grpId="0" animBg="1"/>
      <p:bldP spid="14" grpId="1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/>
      <p:bldP spid="22" grpId="1"/>
      <p:bldP spid="23" grpId="0"/>
      <p:bldP spid="24" grpId="0"/>
      <p:bldP spid="25" grpId="0"/>
      <p:bldP spid="26" grpId="0" animBg="1"/>
      <p:bldP spid="2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标题 1"/>
          <p:cNvSpPr>
            <a:spLocks noGrp="1"/>
          </p:cNvSpPr>
          <p:nvPr>
            <p:ph type="title"/>
          </p:nvPr>
        </p:nvSpPr>
        <p:spPr>
          <a:xfrm>
            <a:off x="323850" y="193675"/>
            <a:ext cx="7670800" cy="661988"/>
          </a:xfrm>
        </p:spPr>
        <p:txBody>
          <a:bodyPr/>
          <a:lstStyle/>
          <a:p>
            <a:r>
              <a:rPr lang="zh-CN" altLang="en-US" dirty="0">
                <a:cs typeface="隶书" pitchFamily="49" charset="-122"/>
              </a:rPr>
              <a:t>关于逻辑段的总结说明</a:t>
            </a:r>
          </a:p>
        </p:txBody>
      </p:sp>
      <p:sp>
        <p:nvSpPr>
          <p:cNvPr id="6451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fld id="{C1317B56-89F9-4124-BE51-92ADFAE73F62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/>
              <a:t>41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487475" y="1177545"/>
            <a:ext cx="4805175" cy="994100"/>
          </a:xfrm>
          <a:prstGeom prst="rect">
            <a:avLst/>
          </a:prstGeom>
          <a:solidFill>
            <a:srgbClr val="CCFFFF"/>
          </a:solidFill>
          <a:ln w="12700" cap="sq">
            <a:noFill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tIns="72000" bIns="72000" anchor="ctr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一个内存单元可以同时处于两个不同类型的逻辑段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332210" y="2569468"/>
            <a:ext cx="5544616" cy="9941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tIns="72000" bIns="72000" anchor="ctr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一个内存单元可以在不同的时刻属于相同（或不同）类型的段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412330" y="4095648"/>
            <a:ext cx="5472608" cy="994100"/>
          </a:xfrm>
          <a:prstGeom prst="rect">
            <a:avLst/>
          </a:prstGeom>
          <a:solidFill>
            <a:srgbClr val="FFCCFF"/>
          </a:solidFill>
          <a:ln w="12700" cap="sq">
            <a:noFill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tIns="72000" bIns="72000" anchor="ctr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不同类型段在内存中可以完全重合、部分重合、相邻、不相邻</a:t>
            </a:r>
          </a:p>
        </p:txBody>
      </p:sp>
    </p:spTree>
    <p:extLst>
      <p:ext uri="{BB962C8B-B14F-4D97-AF65-F5344CB8AC3E}">
        <p14:creationId xmlns:p14="http://schemas.microsoft.com/office/powerpoint/2010/main" val="1999162720"/>
      </p:ext>
    </p:extLst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6324812"/>
              </p:ext>
            </p:extLst>
          </p:nvPr>
        </p:nvGraphicFramePr>
        <p:xfrm>
          <a:off x="141445" y="679108"/>
          <a:ext cx="6015301" cy="3330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9" name="Visio" r:id="rId3" imgW="5936361" imgH="4274820" progId="Visio.Drawing.11">
                  <p:embed/>
                </p:oleObj>
              </mc:Choice>
              <mc:Fallback>
                <p:oleObj name="Visio" r:id="rId3" imgW="5936361" imgH="4274820" progId="Visio.Drawing.11">
                  <p:embed/>
                  <p:pic>
                    <p:nvPicPr>
                      <p:cNvPr id="5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445" y="679108"/>
                        <a:ext cx="6015301" cy="33305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2">
            <a:extLst>
              <a:ext uri="{FF2B5EF4-FFF2-40B4-BE49-F238E27FC236}">
                <a16:creationId xmlns:a16="http://schemas.microsoft.com/office/drawing/2014/main" id="{4820C664-F2F6-492C-921E-A4F39A4A93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2090" y="35272"/>
            <a:ext cx="7670800" cy="661988"/>
          </a:xfrm>
        </p:spPr>
        <p:txBody>
          <a:bodyPr/>
          <a:lstStyle/>
          <a:p>
            <a:pPr eaLnBrk="1" hangingPunct="1"/>
            <a:r>
              <a:rPr lang="zh-CN" altLang="en-US" dirty="0"/>
              <a:t>地址 </a:t>
            </a:r>
            <a:r>
              <a:rPr lang="en-US" altLang="zh-CN" dirty="0"/>
              <a:t>= </a:t>
            </a:r>
            <a:r>
              <a:rPr lang="zh-CN" altLang="en-US" dirty="0"/>
              <a:t>段地址 和 偏移地址</a:t>
            </a:r>
            <a:endParaRPr lang="zh-CN" altLang="en-US" dirty="0">
              <a:solidFill>
                <a:srgbClr val="800000"/>
              </a:solidFill>
              <a:cs typeface="隶书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3A2565-184A-4B7D-B1DF-C738A1230D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578" y="3905921"/>
            <a:ext cx="4320128" cy="18090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49A498F-08B8-425D-8325-B33A250F0B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738" y="121196"/>
            <a:ext cx="2605107" cy="35195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1A6A79A-AA59-48FF-93F1-45D9A7F20F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01" y="4075695"/>
            <a:ext cx="3300437" cy="16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38097"/>
      </p:ext>
    </p:extLst>
  </p:cSld>
  <p:clrMapOvr>
    <a:masterClrMapping/>
  </p:clrMapOvr>
  <p:transition spd="slow">
    <p:blinds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36AB6A-D02B-43B8-BCD5-FFBB2374E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例如：</a:t>
            </a:r>
            <a:r>
              <a:rPr lang="en-US" altLang="zh-CN" dirty="0"/>
              <a:t>CS</a:t>
            </a:r>
            <a:r>
              <a:rPr lang="zh-CN" altLang="en-US" dirty="0"/>
              <a:t>：</a:t>
            </a:r>
            <a:r>
              <a:rPr lang="en-US" altLang="zh-CN" dirty="0"/>
              <a:t>IP</a:t>
            </a:r>
            <a:r>
              <a:rPr lang="zh-CN" altLang="en-US" dirty="0"/>
              <a:t>组合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77F544-875D-4ADA-9E63-0AA6D638A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CBB4C9-A9DF-42D2-BE77-D7D4685F610B}" type="slidenum">
              <a:rPr lang="zh-CN" altLang="en-US" smtClean="0"/>
              <a:pPr>
                <a:defRPr/>
              </a:pPr>
              <a:t>43</a:t>
            </a:fld>
            <a:endParaRPr lang="en-US" altLang="zh-CN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48DB40C-2780-471F-B973-E96F022B91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89548"/>
            <a:ext cx="4525233" cy="237626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F9F1AB4-F1E8-4628-89D6-F23B92491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578" y="3793604"/>
            <a:ext cx="4014817" cy="1633549"/>
          </a:xfrm>
          <a:prstGeom prst="rect">
            <a:avLst/>
          </a:prstGeom>
        </p:spPr>
      </p:pic>
      <p:sp>
        <p:nvSpPr>
          <p:cNvPr id="13" name="TextBox 1">
            <a:extLst>
              <a:ext uri="{FF2B5EF4-FFF2-40B4-BE49-F238E27FC236}">
                <a16:creationId xmlns:a16="http://schemas.microsoft.com/office/drawing/2014/main" id="{BCBA44FC-F1AE-4108-A2CD-9A26F553CC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483" y="985292"/>
            <a:ext cx="8208912" cy="190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marL="342900" marR="0" lvl="0" indent="-342900" algn="l" defTabSz="914400" rtl="0" eaLnBrk="1" fontAlgn="base" latinLnBrk="0" hangingPunct="1">
              <a:spcBef>
                <a:spcPts val="12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中宋" pitchFamily="2" charset="-122"/>
                <a:ea typeface="华文中宋" pitchFamily="2" charset="-122"/>
                <a:cs typeface="+mn-cs"/>
              </a:rPr>
              <a:t>CS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中宋" pitchFamily="2" charset="-122"/>
                <a:ea typeface="华文中宋" pitchFamily="2" charset="-122"/>
                <a:cs typeface="+mn-cs"/>
              </a:rPr>
              <a:t>（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中宋" pitchFamily="2" charset="-122"/>
                <a:ea typeface="华文中宋" pitchFamily="2" charset="-122"/>
                <a:cs typeface="+mn-cs"/>
              </a:rPr>
              <a:t>code segment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中宋" pitchFamily="2" charset="-122"/>
                <a:ea typeface="华文中宋" pitchFamily="2" charset="-122"/>
                <a:cs typeface="+mn-cs"/>
              </a:rPr>
              <a:t>）</a:t>
            </a:r>
            <a:r>
              <a:rPr lang="zh-CN" alt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寄存器指示代码段的起点；</a:t>
            </a:r>
            <a:endParaRPr lang="en-US" altLang="zh-CN" sz="2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itchFamily="2" charset="-122"/>
              <a:ea typeface="华文中宋" pitchFamily="2" charset="-122"/>
            </a:endParaRPr>
          </a:p>
          <a:p>
            <a:pPr marL="342900" marR="0" lvl="0" indent="-342900" algn="l" defTabSz="914400" rtl="0" eaLnBrk="1" fontAlgn="base" latinLnBrk="0" hangingPunct="1">
              <a:spcBef>
                <a:spcPts val="12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中宋" pitchFamily="2" charset="-122"/>
                <a:ea typeface="华文中宋" pitchFamily="2" charset="-122"/>
                <a:cs typeface="+mn-cs"/>
              </a:rPr>
              <a:t>IP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中宋" pitchFamily="2" charset="-122"/>
                <a:ea typeface="华文中宋" pitchFamily="2" charset="-122"/>
                <a:cs typeface="+mn-cs"/>
              </a:rPr>
              <a:t>（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中宋" pitchFamily="2" charset="-122"/>
                <a:ea typeface="华文中宋" pitchFamily="2" charset="-122"/>
                <a:cs typeface="+mn-cs"/>
              </a:rPr>
              <a:t>instruction pointer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中宋" pitchFamily="2" charset="-122"/>
                <a:ea typeface="华文中宋" pitchFamily="2" charset="-122"/>
                <a:cs typeface="+mn-cs"/>
              </a:rPr>
              <a:t>）指示代码段内下一条指令的位置；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中宋" pitchFamily="2" charset="-122"/>
              <a:ea typeface="华文中宋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例如：</a:t>
            </a:r>
            <a:r>
              <a:rPr lang="en-US" altLang="zh-CN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CS=1400H</a:t>
            </a:r>
            <a:r>
              <a:rPr lang="zh-CN" alt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，</a:t>
            </a:r>
            <a:r>
              <a:rPr lang="en-US" altLang="zh-CN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IP=1200H</a:t>
            </a:r>
            <a:r>
              <a:rPr lang="zh-CN" alt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，</a:t>
            </a:r>
            <a:endParaRPr lang="en-US" altLang="zh-CN" sz="2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itchFamily="2" charset="-122"/>
              <a:ea typeface="华文中宋" pitchFamily="2" charset="-122"/>
            </a:endParaRPr>
          </a:p>
          <a:p>
            <a:pPr marL="0" marR="0" lvl="0" indent="0" algn="l" defTabSz="914400" rtl="0" eaLnBrk="1" fontAlgn="base" latinLnBrk="0" hangingPunct="1"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则</a:t>
            </a:r>
            <a:r>
              <a:rPr lang="en-US" altLang="zh-CN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CPU</a:t>
            </a:r>
            <a:r>
              <a:rPr lang="zh-CN" alt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从内存的</a:t>
            </a:r>
            <a:r>
              <a:rPr lang="en-US" altLang="zh-CN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14000H+1200H=15200H</a:t>
            </a:r>
            <a:r>
              <a:rPr lang="zh-CN" alt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单元取下一条指令。</a:t>
            </a:r>
            <a:endParaRPr kumimoji="0" lang="zh-CN" altLang="en-US" sz="2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中宋" pitchFamily="2" charset="-122"/>
              <a:ea typeface="华文中宋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1138186"/>
      </p:ext>
    </p:extLst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D96088-1AE4-4F02-B4C5-93DEE7D5F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例如：</a:t>
            </a:r>
            <a:r>
              <a:rPr lang="en-US" altLang="zh-CN" dirty="0"/>
              <a:t>SS</a:t>
            </a:r>
            <a:r>
              <a:rPr lang="zh-CN" altLang="en-US" dirty="0"/>
              <a:t>：</a:t>
            </a:r>
            <a:r>
              <a:rPr lang="en-US" altLang="zh-CN" dirty="0"/>
              <a:t>SP</a:t>
            </a:r>
            <a:r>
              <a:rPr lang="zh-CN" altLang="en-US" dirty="0"/>
              <a:t>组合，</a:t>
            </a:r>
            <a:r>
              <a:rPr lang="en-US" altLang="zh-CN" dirty="0"/>
              <a:t>SS</a:t>
            </a:r>
            <a:r>
              <a:rPr lang="zh-CN" altLang="en-US" dirty="0"/>
              <a:t>：</a:t>
            </a:r>
            <a:r>
              <a:rPr lang="en-US" altLang="zh-CN" dirty="0"/>
              <a:t>BP</a:t>
            </a:r>
            <a:r>
              <a:rPr lang="zh-CN" altLang="en-US" dirty="0"/>
              <a:t>组合。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077B19-07EC-4D12-A4A4-DD6B7086D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CBB4C9-A9DF-42D2-BE77-D7D4685F610B}" type="slidenum">
              <a:rPr lang="zh-CN" altLang="en-US" smtClean="0"/>
              <a:pPr>
                <a:defRPr/>
              </a:pPr>
              <a:t>44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591D9F2-F8CF-4C15-B021-E7D966620D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626" y="1118263"/>
            <a:ext cx="3796373" cy="4466562"/>
          </a:xfrm>
          <a:prstGeom prst="rect">
            <a:avLst/>
          </a:prstGeom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C77F6FAE-7680-406F-B9CD-6CF56E7796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452" y="1345332"/>
            <a:ext cx="4554134" cy="276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marL="342900" marR="0" lvl="0" indent="-342900" algn="l" defTabSz="914400" rtl="0" eaLnBrk="1" fontAlgn="base" latinLnBrk="0" hangingPunct="1">
              <a:spcBef>
                <a:spcPts val="12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中宋" pitchFamily="2" charset="-122"/>
                <a:ea typeface="华文中宋" pitchFamily="2" charset="-122"/>
                <a:cs typeface="+mn-cs"/>
              </a:rPr>
              <a:t>SS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中宋" pitchFamily="2" charset="-122"/>
                <a:ea typeface="华文中宋" pitchFamily="2" charset="-122"/>
                <a:cs typeface="+mn-cs"/>
              </a:rPr>
              <a:t>（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中宋" pitchFamily="2" charset="-122"/>
                <a:ea typeface="华文中宋" pitchFamily="2" charset="-122"/>
                <a:cs typeface="+mn-cs"/>
              </a:rPr>
              <a:t>stack segment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中宋" pitchFamily="2" charset="-122"/>
                <a:ea typeface="华文中宋" pitchFamily="2" charset="-122"/>
                <a:cs typeface="+mn-cs"/>
              </a:rPr>
              <a:t>）</a:t>
            </a:r>
            <a:r>
              <a:rPr lang="zh-CN" alt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寄存器指示堆栈段的起点；</a:t>
            </a:r>
            <a:endParaRPr lang="en-US" altLang="zh-CN" sz="22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itchFamily="2" charset="-122"/>
              <a:ea typeface="华文中宋" pitchFamily="2" charset="-122"/>
            </a:endParaRPr>
          </a:p>
          <a:p>
            <a:pPr marL="342900" marR="0" lvl="0" indent="-342900" algn="l" defTabSz="914400" rtl="0" eaLnBrk="1" fontAlgn="base" latinLnBrk="0" hangingPunct="1">
              <a:spcBef>
                <a:spcPts val="12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中宋" pitchFamily="2" charset="-122"/>
                <a:ea typeface="华文中宋" pitchFamily="2" charset="-122"/>
                <a:cs typeface="+mn-cs"/>
              </a:rPr>
              <a:t>SP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中宋" pitchFamily="2" charset="-122"/>
                <a:ea typeface="华文中宋" pitchFamily="2" charset="-122"/>
                <a:cs typeface="+mn-cs"/>
              </a:rPr>
              <a:t>（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中宋" pitchFamily="2" charset="-122"/>
                <a:ea typeface="华文中宋" pitchFamily="2" charset="-122"/>
                <a:cs typeface="+mn-cs"/>
              </a:rPr>
              <a:t>stack pointer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中宋" pitchFamily="2" charset="-122"/>
                <a:ea typeface="华文中宋" pitchFamily="2" charset="-122"/>
                <a:cs typeface="+mn-cs"/>
              </a:rPr>
              <a:t>）指向当前堆栈的顶部，随数据操作自动调整，执行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中宋" pitchFamily="2" charset="-122"/>
                <a:ea typeface="华文中宋" pitchFamily="2" charset="-122"/>
                <a:cs typeface="+mn-cs"/>
              </a:rPr>
              <a:t>PUSH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中宋" pitchFamily="2" charset="-122"/>
                <a:ea typeface="华文中宋" pitchFamily="2" charset="-122"/>
                <a:cs typeface="+mn-cs"/>
              </a:rPr>
              <a:t>和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中宋" pitchFamily="2" charset="-122"/>
                <a:ea typeface="华文中宋" pitchFamily="2" charset="-122"/>
                <a:cs typeface="+mn-cs"/>
              </a:rPr>
              <a:t>POP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中宋" pitchFamily="2" charset="-122"/>
                <a:ea typeface="华文中宋" pitchFamily="2" charset="-122"/>
                <a:cs typeface="+mn-cs"/>
              </a:rPr>
              <a:t>操作；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中宋" pitchFamily="2" charset="-122"/>
              <a:ea typeface="华文中宋" pitchFamily="2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spcBef>
                <a:spcPts val="12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altLang="zh-CN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BP</a:t>
            </a:r>
            <a:r>
              <a:rPr lang="zh-CN" alt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（</a:t>
            </a:r>
            <a:r>
              <a:rPr lang="en-US" altLang="zh-CN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base pointer</a:t>
            </a:r>
            <a:r>
              <a:rPr lang="zh-CN" altLang="en-US" sz="22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）指向程序堆栈的基地址，是稳定的。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中宋" pitchFamily="2" charset="-122"/>
              <a:ea typeface="华文中宋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9719015"/>
      </p:ext>
    </p:extLst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0D093F0-83C9-4908-B5A6-30778DBF0339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宋体" charset="-122"/>
              <a:cs typeface="+mn-cs"/>
            </a:endParaRP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49188"/>
            <a:ext cx="7670800" cy="661988"/>
          </a:xfrm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rgbClr val="800000"/>
                </a:solidFill>
                <a:cs typeface="隶书" pitchFamily="49" charset="-122"/>
              </a:rPr>
              <a:t>内部寄存器的类型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138" y="841276"/>
            <a:ext cx="7653337" cy="551091"/>
          </a:xfrm>
        </p:spPr>
        <p:txBody>
          <a:bodyPr/>
          <a:lstStyle/>
          <a:p>
            <a:pPr eaLnBrk="1" hangingPunct="1">
              <a:spcAft>
                <a:spcPct val="0"/>
              </a:spcAft>
            </a:pPr>
            <a:r>
              <a:rPr lang="zh-CN" altLang="en-US" dirty="0"/>
              <a:t>含14个16位寄存器，按功能可分为三类       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60420" name="AutoShape 4"/>
          <p:cNvSpPr>
            <a:spLocks/>
          </p:cNvSpPr>
          <p:nvPr/>
        </p:nvSpPr>
        <p:spPr bwMode="auto">
          <a:xfrm>
            <a:off x="954459" y="1722562"/>
            <a:ext cx="211137" cy="1152525"/>
          </a:xfrm>
          <a:prstGeom prst="leftBrace">
            <a:avLst>
              <a:gd name="adj1" fmla="val 45514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宋体" charset="-122"/>
              <a:cs typeface="+mn-cs"/>
            </a:endParaRPr>
          </a:p>
        </p:txBody>
      </p:sp>
      <p:sp>
        <p:nvSpPr>
          <p:cNvPr id="60421" name="Text Box 5"/>
          <p:cNvSpPr txBox="1">
            <a:spLocks noChangeArrowheads="1"/>
          </p:cNvSpPr>
          <p:nvPr/>
        </p:nvSpPr>
        <p:spPr bwMode="auto">
          <a:xfrm>
            <a:off x="756195" y="3878568"/>
            <a:ext cx="5883782" cy="55109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tIns="72000" bIns="108000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深入理解：每个寄存器中数据的含义</a:t>
            </a:r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259259" y="1457449"/>
            <a:ext cx="3889375" cy="161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中宋" pitchFamily="2" charset="-122"/>
                <a:ea typeface="华文中宋" pitchFamily="2" charset="-122"/>
                <a:cs typeface="+mn-cs"/>
              </a:rPr>
              <a:t>8个通用寄存器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中宋" pitchFamily="2" charset="-122"/>
                <a:ea typeface="华文中宋" pitchFamily="2" charset="-122"/>
                <a:cs typeface="+mn-cs"/>
              </a:rPr>
              <a:t>4个段寄存器</a:t>
            </a:r>
          </a:p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中宋" pitchFamily="2" charset="-122"/>
                <a:ea typeface="华文中宋" pitchFamily="2" charset="-122"/>
                <a:cs typeface="+mn-cs"/>
              </a:rPr>
              <a:t>2个控制寄存器</a:t>
            </a:r>
          </a:p>
        </p:txBody>
      </p:sp>
    </p:spTree>
    <p:extLst>
      <p:ext uri="{BB962C8B-B14F-4D97-AF65-F5344CB8AC3E}">
        <p14:creationId xmlns:p14="http://schemas.microsoft.com/office/powerpoint/2010/main" val="1478890348"/>
      </p:ext>
    </p:extLst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0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0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0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0" grpId="0" animBg="1"/>
      <p:bldP spid="60421" grpId="0" animBg="1"/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9269499-AC2A-45E7-97B5-0EA7F1297E47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宋体" charset="-122"/>
              <a:cs typeface="+mn-cs"/>
            </a:endParaRPr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93675"/>
            <a:ext cx="7670800" cy="661988"/>
          </a:xfrm>
        </p:spPr>
        <p:txBody>
          <a:bodyPr/>
          <a:lstStyle/>
          <a:p>
            <a:pPr eaLnBrk="1" hangingPunct="1"/>
            <a:r>
              <a:rPr lang="en-US" altLang="zh-CN" dirty="0">
                <a:solidFill>
                  <a:srgbClr val="800000"/>
                </a:solidFill>
                <a:latin typeface="+mn-lt"/>
                <a:cs typeface="隶书" pitchFamily="49" charset="-122"/>
              </a:rPr>
              <a:t>1. </a:t>
            </a:r>
            <a:r>
              <a:rPr lang="zh-CN" altLang="en-US" dirty="0">
                <a:solidFill>
                  <a:srgbClr val="800000"/>
                </a:solidFill>
                <a:cs typeface="隶书" pitchFamily="49" charset="-122"/>
              </a:rPr>
              <a:t>通用寄存器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7450" y="1389063"/>
            <a:ext cx="6337300" cy="2189162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Aft>
                <a:spcPct val="0"/>
              </a:spcAft>
              <a:buFont typeface="Wingdings" pitchFamily="2" charset="2"/>
              <a:buNone/>
            </a:pPr>
            <a:r>
              <a:rPr lang="zh-CN" altLang="en-US"/>
              <a:t>数据寄存器（</a:t>
            </a:r>
            <a:r>
              <a:rPr lang="en-US" altLang="zh-CN"/>
              <a:t>AX，BX，CX，DX）</a:t>
            </a:r>
          </a:p>
          <a:p>
            <a:pPr eaLnBrk="1" hangingPunct="1">
              <a:lnSpc>
                <a:spcPct val="150000"/>
              </a:lnSpc>
              <a:spcAft>
                <a:spcPct val="0"/>
              </a:spcAft>
              <a:buFont typeface="Wingdings" pitchFamily="2" charset="2"/>
              <a:buNone/>
            </a:pPr>
            <a:r>
              <a:rPr lang="zh-CN" altLang="en-US"/>
              <a:t>地址指针寄存器（</a:t>
            </a:r>
            <a:r>
              <a:rPr lang="en-US" altLang="zh-CN"/>
              <a:t>SP，BP）</a:t>
            </a:r>
          </a:p>
          <a:p>
            <a:pPr eaLnBrk="1" hangingPunct="1">
              <a:lnSpc>
                <a:spcPct val="150000"/>
              </a:lnSpc>
              <a:spcAft>
                <a:spcPct val="0"/>
              </a:spcAft>
              <a:buFont typeface="Wingdings" pitchFamily="2" charset="2"/>
              <a:buNone/>
            </a:pPr>
            <a:r>
              <a:rPr lang="zh-CN" altLang="en-US"/>
              <a:t>变址寄存器（</a:t>
            </a:r>
            <a:r>
              <a:rPr lang="en-US" altLang="zh-CN"/>
              <a:t>SI，DI）</a:t>
            </a:r>
          </a:p>
        </p:txBody>
      </p:sp>
      <p:sp>
        <p:nvSpPr>
          <p:cNvPr id="34821" name="AutoShape 4"/>
          <p:cNvSpPr>
            <a:spLocks/>
          </p:cNvSpPr>
          <p:nvPr/>
        </p:nvSpPr>
        <p:spPr bwMode="auto">
          <a:xfrm>
            <a:off x="890761" y="1694706"/>
            <a:ext cx="225425" cy="1270000"/>
          </a:xfrm>
          <a:prstGeom prst="leftBrace">
            <a:avLst>
              <a:gd name="adj1" fmla="val 53525"/>
              <a:gd name="adj2" fmla="val 50000"/>
            </a:avLst>
          </a:prstGeom>
          <a:noFill/>
          <a:ln w="25400" cap="sq">
            <a:solidFill>
              <a:srgbClr val="FF66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宋体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B0F15B-7FF7-4AF4-AEDE-4A319DC89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658" y="1345332"/>
            <a:ext cx="2662257" cy="253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54913"/>
      </p:ext>
    </p:extLst>
  </p:cSld>
  <p:clrMapOvr>
    <a:masterClrMapping/>
  </p:clrMapOvr>
  <p:transition spd="slow">
    <p:blinds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89482F-547B-482E-9D79-A7F2648C74A7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宋体" charset="-122"/>
              <a:cs typeface="+mn-cs"/>
            </a:endParaRPr>
          </a:p>
        </p:txBody>
      </p:sp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93675"/>
            <a:ext cx="7670800" cy="661988"/>
          </a:xfrm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rgbClr val="800000"/>
                </a:solidFill>
                <a:cs typeface="隶书" pitchFamily="49" charset="-122"/>
              </a:rPr>
              <a:t>数据寄存器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888" y="1203325"/>
            <a:ext cx="7980362" cy="3429000"/>
          </a:xfrm>
        </p:spPr>
        <p:txBody>
          <a:bodyPr/>
          <a:lstStyle/>
          <a:p>
            <a:pPr eaLnBrk="1" hangingPunct="1">
              <a:spcAft>
                <a:spcPct val="25000"/>
              </a:spcAft>
              <a:defRPr/>
            </a:pPr>
            <a:r>
              <a:rPr lang="zh-CN" altLang="en-US" dirty="0">
                <a:latin typeface="+mj-lt"/>
              </a:rPr>
              <a:t>8088</a:t>
            </a:r>
            <a:r>
              <a:rPr lang="en-US" altLang="zh-CN" dirty="0">
                <a:latin typeface="+mj-lt"/>
              </a:rPr>
              <a:t>/8086</a:t>
            </a:r>
            <a:r>
              <a:rPr lang="zh-CN" altLang="en-US" dirty="0"/>
              <a:t>含</a:t>
            </a:r>
            <a:r>
              <a:rPr lang="zh-CN" altLang="en-US" dirty="0">
                <a:latin typeface="+mj-lt"/>
              </a:rPr>
              <a:t>4</a:t>
            </a:r>
            <a:r>
              <a:rPr lang="zh-CN" altLang="en-US" dirty="0"/>
              <a:t>个</a:t>
            </a:r>
            <a:r>
              <a:rPr lang="zh-CN" altLang="en-US" dirty="0">
                <a:latin typeface="+mj-lt"/>
              </a:rPr>
              <a:t>16</a:t>
            </a:r>
            <a:r>
              <a:rPr lang="zh-CN" altLang="en-US" dirty="0"/>
              <a:t>位数据寄存器，它们又可分为8个8位寄存器，即：</a:t>
            </a:r>
          </a:p>
          <a:p>
            <a:pPr lvl="1" eaLnBrk="1" hangingPunct="1">
              <a:defRPr/>
            </a:pPr>
            <a:r>
              <a:rPr lang="en-US" altLang="zh-CN" dirty="0">
                <a:latin typeface="+mj-lt"/>
              </a:rPr>
              <a:t>AX</a:t>
            </a:r>
          </a:p>
          <a:p>
            <a:pPr lvl="1" eaLnBrk="1" hangingPunct="1">
              <a:defRPr/>
            </a:pPr>
            <a:r>
              <a:rPr lang="en-US" altLang="zh-CN" dirty="0">
                <a:latin typeface="+mj-lt"/>
              </a:rPr>
              <a:t>BX</a:t>
            </a:r>
          </a:p>
          <a:p>
            <a:pPr lvl="1" eaLnBrk="1" hangingPunct="1">
              <a:defRPr/>
            </a:pPr>
            <a:r>
              <a:rPr lang="en-US" altLang="zh-CN" dirty="0">
                <a:latin typeface="+mj-lt"/>
              </a:rPr>
              <a:t>CX</a:t>
            </a:r>
          </a:p>
          <a:p>
            <a:pPr lvl="1" eaLnBrk="1" hangingPunct="1">
              <a:defRPr/>
            </a:pPr>
            <a:r>
              <a:rPr lang="en-US" altLang="zh-CN" dirty="0">
                <a:latin typeface="+mj-lt"/>
              </a:rPr>
              <a:t>DX</a:t>
            </a:r>
          </a:p>
        </p:txBody>
      </p:sp>
      <p:sp>
        <p:nvSpPr>
          <p:cNvPr id="63492" name="AutoShape 4"/>
          <p:cNvSpPr>
            <a:spLocks noChangeArrowheads="1"/>
          </p:cNvSpPr>
          <p:nvPr/>
        </p:nvSpPr>
        <p:spPr bwMode="auto">
          <a:xfrm>
            <a:off x="1799208" y="2318395"/>
            <a:ext cx="823912" cy="109538"/>
          </a:xfrm>
          <a:prstGeom prst="rightArrow">
            <a:avLst>
              <a:gd name="adj1" fmla="val 50000"/>
              <a:gd name="adj2" fmla="val 156702"/>
            </a:avLst>
          </a:prstGeom>
          <a:solidFill>
            <a:srgbClr val="FF6600"/>
          </a:solidFill>
          <a:ln w="12700" cap="sq">
            <a:solidFill>
              <a:srgbClr val="FF66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宋体" charset="-122"/>
              <a:cs typeface="+mn-cs"/>
            </a:endParaRPr>
          </a:p>
        </p:txBody>
      </p:sp>
      <p:sp>
        <p:nvSpPr>
          <p:cNvPr id="63493" name="AutoShape 5"/>
          <p:cNvSpPr>
            <a:spLocks noChangeArrowheads="1"/>
          </p:cNvSpPr>
          <p:nvPr/>
        </p:nvSpPr>
        <p:spPr bwMode="auto">
          <a:xfrm>
            <a:off x="1794445" y="2810520"/>
            <a:ext cx="823913" cy="109538"/>
          </a:xfrm>
          <a:prstGeom prst="rightArrow">
            <a:avLst>
              <a:gd name="adj1" fmla="val 50000"/>
              <a:gd name="adj2" fmla="val 156702"/>
            </a:avLst>
          </a:prstGeom>
          <a:solidFill>
            <a:srgbClr val="FF6600"/>
          </a:solidFill>
          <a:ln w="12700" cap="sq">
            <a:solidFill>
              <a:srgbClr val="FF66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宋体" charset="-122"/>
              <a:cs typeface="+mn-cs"/>
            </a:endParaRPr>
          </a:p>
        </p:txBody>
      </p:sp>
      <p:sp>
        <p:nvSpPr>
          <p:cNvPr id="63494" name="AutoShape 6"/>
          <p:cNvSpPr>
            <a:spLocks noChangeArrowheads="1"/>
          </p:cNvSpPr>
          <p:nvPr/>
        </p:nvSpPr>
        <p:spPr bwMode="auto">
          <a:xfrm>
            <a:off x="1794445" y="3282753"/>
            <a:ext cx="823913" cy="109537"/>
          </a:xfrm>
          <a:prstGeom prst="rightArrow">
            <a:avLst>
              <a:gd name="adj1" fmla="val 50000"/>
              <a:gd name="adj2" fmla="val 156704"/>
            </a:avLst>
          </a:prstGeom>
          <a:solidFill>
            <a:srgbClr val="FF6600"/>
          </a:solidFill>
          <a:ln w="12700" cap="sq">
            <a:solidFill>
              <a:srgbClr val="FF66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宋体" charset="-122"/>
              <a:cs typeface="+mn-cs"/>
            </a:endParaRPr>
          </a:p>
        </p:txBody>
      </p:sp>
      <p:sp>
        <p:nvSpPr>
          <p:cNvPr id="63495" name="AutoShape 7"/>
          <p:cNvSpPr>
            <a:spLocks noChangeArrowheads="1"/>
          </p:cNvSpPr>
          <p:nvPr/>
        </p:nvSpPr>
        <p:spPr bwMode="auto">
          <a:xfrm>
            <a:off x="1794445" y="3754167"/>
            <a:ext cx="823913" cy="109538"/>
          </a:xfrm>
          <a:prstGeom prst="rightArrow">
            <a:avLst>
              <a:gd name="adj1" fmla="val 50000"/>
              <a:gd name="adj2" fmla="val 156702"/>
            </a:avLst>
          </a:prstGeom>
          <a:solidFill>
            <a:srgbClr val="FF6600"/>
          </a:solidFill>
          <a:ln w="12700" cap="sq">
            <a:solidFill>
              <a:srgbClr val="FF66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宋体" charset="-122"/>
              <a:cs typeface="+mn-cs"/>
            </a:endParaRPr>
          </a:p>
        </p:txBody>
      </p:sp>
      <p:sp>
        <p:nvSpPr>
          <p:cNvPr id="63496" name="Text Box 8"/>
          <p:cNvSpPr txBox="1">
            <a:spLocks noChangeArrowheads="1"/>
          </p:cNvSpPr>
          <p:nvPr/>
        </p:nvSpPr>
        <p:spPr bwMode="auto">
          <a:xfrm>
            <a:off x="2658045" y="2137420"/>
            <a:ext cx="19145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宋体" charset="-122"/>
                <a:cs typeface="+mn-cs"/>
              </a:rPr>
              <a:t>AH，AL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宋体" charset="-122"/>
              <a:cs typeface="+mn-cs"/>
            </a:endParaRPr>
          </a:p>
        </p:txBody>
      </p:sp>
      <p:sp>
        <p:nvSpPr>
          <p:cNvPr id="63497" name="Text Box 9"/>
          <p:cNvSpPr txBox="1">
            <a:spLocks noChangeArrowheads="1"/>
          </p:cNvSpPr>
          <p:nvPr/>
        </p:nvSpPr>
        <p:spPr bwMode="auto">
          <a:xfrm>
            <a:off x="2643758" y="3107660"/>
            <a:ext cx="19161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宋体" charset="-122"/>
                <a:cs typeface="+mn-cs"/>
              </a:rPr>
              <a:t>CH，CL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宋体" charset="-122"/>
              <a:cs typeface="+mn-cs"/>
            </a:endParaRPr>
          </a:p>
        </p:txBody>
      </p:sp>
      <p:sp>
        <p:nvSpPr>
          <p:cNvPr id="63498" name="Text Box 10"/>
          <p:cNvSpPr txBox="1">
            <a:spLocks noChangeArrowheads="1"/>
          </p:cNvSpPr>
          <p:nvPr/>
        </p:nvSpPr>
        <p:spPr bwMode="auto">
          <a:xfrm>
            <a:off x="2651695" y="2639070"/>
            <a:ext cx="19129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宋体" charset="-122"/>
                <a:cs typeface="+mn-cs"/>
              </a:rPr>
              <a:t>BH，BL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宋体" charset="-122"/>
              <a:cs typeface="+mn-cs"/>
            </a:endParaRPr>
          </a:p>
        </p:txBody>
      </p:sp>
      <p:sp>
        <p:nvSpPr>
          <p:cNvPr id="63499" name="Text Box 11"/>
          <p:cNvSpPr txBox="1">
            <a:spLocks noChangeArrowheads="1"/>
          </p:cNvSpPr>
          <p:nvPr/>
        </p:nvSpPr>
        <p:spPr bwMode="auto">
          <a:xfrm>
            <a:off x="2645345" y="3586545"/>
            <a:ext cx="19145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宋体" charset="-122"/>
                <a:cs typeface="+mn-cs"/>
              </a:rPr>
              <a:t>DH，DL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宋体" charset="-122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64658" y="2676483"/>
            <a:ext cx="2160240" cy="78681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每个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8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位寄存器都是独立的寄存器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0991671"/>
      </p:ext>
    </p:extLst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3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3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3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3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3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3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3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3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2" grpId="0" animBg="1"/>
      <p:bldP spid="63493" grpId="0" animBg="1"/>
      <p:bldP spid="63494" grpId="0" animBg="1"/>
      <p:bldP spid="63495" grpId="0" animBg="1"/>
      <p:bldP spid="63496" grpId="0"/>
      <p:bldP spid="63497" grpId="0"/>
      <p:bldP spid="63498" grpId="0"/>
      <p:bldP spid="63499" grpId="0"/>
      <p:bldP spid="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93675"/>
            <a:ext cx="7670800" cy="661988"/>
          </a:xfrm>
        </p:spPr>
        <p:txBody>
          <a:bodyPr/>
          <a:lstStyle/>
          <a:p>
            <a:pPr eaLnBrk="1" hangingPunct="1"/>
            <a:r>
              <a:rPr lang="zh-CN" altLang="en-US">
                <a:solidFill>
                  <a:srgbClr val="800000"/>
                </a:solidFill>
                <a:cs typeface="隶书" pitchFamily="49" charset="-122"/>
              </a:rPr>
              <a:t>数据寄存器特有的习惯用法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0082" y="918368"/>
            <a:ext cx="5835675" cy="4675435"/>
          </a:xfrm>
        </p:spPr>
        <p:txBody>
          <a:bodyPr/>
          <a:lstStyle/>
          <a:p>
            <a:pPr eaLnBrk="1" hangingPunct="1">
              <a:lnSpc>
                <a:spcPct val="110000"/>
              </a:lnSpc>
              <a:spcAft>
                <a:spcPct val="0"/>
              </a:spcAft>
            </a:pPr>
            <a:r>
              <a:rPr lang="en-US" altLang="zh-CN" sz="2400" dirty="0">
                <a:latin typeface="华文中宋" pitchFamily="2" charset="-122"/>
                <a:ea typeface="华文中宋" pitchFamily="2" charset="-122"/>
              </a:rPr>
              <a:t>AX：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/>
              <a:t>累加器。所有</a:t>
            </a:r>
            <a:r>
              <a:rPr lang="en-US" altLang="zh-CN" sz="2000" dirty="0"/>
              <a:t>I/O</a:t>
            </a:r>
            <a:r>
              <a:rPr lang="zh-CN" altLang="en-US" sz="2000" dirty="0"/>
              <a:t>指令都通过</a:t>
            </a:r>
            <a:r>
              <a:rPr lang="en-US" altLang="zh-CN" sz="2000" dirty="0"/>
              <a:t>AX</a:t>
            </a:r>
            <a:r>
              <a:rPr lang="zh-CN" altLang="en-US" sz="2000" dirty="0"/>
              <a:t>与接口传送信息，中间运算结果也多放于</a:t>
            </a:r>
            <a:r>
              <a:rPr lang="en-US" altLang="zh-CN" sz="2000" dirty="0"/>
              <a:t>AX</a:t>
            </a:r>
            <a:r>
              <a:rPr lang="zh-CN" altLang="en-US" sz="2000" dirty="0"/>
              <a:t>中；</a:t>
            </a:r>
            <a:endParaRPr lang="zh-CN" altLang="en-US" dirty="0"/>
          </a:p>
          <a:p>
            <a:pPr eaLnBrk="1" hangingPunct="1">
              <a:lnSpc>
                <a:spcPct val="110000"/>
              </a:lnSpc>
              <a:spcAft>
                <a:spcPct val="0"/>
              </a:spcAft>
            </a:pPr>
            <a:r>
              <a:rPr lang="en-US" altLang="zh-CN" sz="2400" dirty="0">
                <a:latin typeface="华文中宋" pitchFamily="2" charset="-122"/>
                <a:ea typeface="华文中宋" pitchFamily="2" charset="-122"/>
              </a:rPr>
              <a:t>BX：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/>
              <a:t>基址寄存器。</a:t>
            </a:r>
            <a:r>
              <a:rPr lang="zh-CN" altLang="en-US" sz="2000" dirty="0">
                <a:solidFill>
                  <a:srgbClr val="C00000"/>
                </a:solidFill>
                <a:latin typeface="黑体" pitchFamily="2" charset="-122"/>
                <a:ea typeface="黑体" pitchFamily="2" charset="-122"/>
              </a:rPr>
              <a:t>在间接寻址中用于存放基地址；</a:t>
            </a:r>
          </a:p>
          <a:p>
            <a:pPr eaLnBrk="1" hangingPunct="1">
              <a:lnSpc>
                <a:spcPct val="110000"/>
              </a:lnSpc>
              <a:spcAft>
                <a:spcPct val="0"/>
              </a:spcAft>
            </a:pPr>
            <a:r>
              <a:rPr lang="en-US" altLang="zh-CN" sz="2400" dirty="0">
                <a:latin typeface="华文中宋" pitchFamily="2" charset="-122"/>
                <a:ea typeface="华文中宋" pitchFamily="2" charset="-122"/>
              </a:rPr>
              <a:t>CX：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/>
              <a:t>计数寄存器。用于在循环或串操作指令中存放计数值；</a:t>
            </a:r>
          </a:p>
          <a:p>
            <a:pPr eaLnBrk="1" hangingPunct="1">
              <a:lnSpc>
                <a:spcPct val="110000"/>
              </a:lnSpc>
              <a:spcAft>
                <a:spcPct val="0"/>
              </a:spcAft>
            </a:pPr>
            <a:r>
              <a:rPr lang="en-US" altLang="zh-CN" sz="2400" dirty="0">
                <a:latin typeface="华文中宋" pitchFamily="2" charset="-122"/>
                <a:ea typeface="华文中宋" pitchFamily="2" charset="-122"/>
              </a:rPr>
              <a:t>DX：</a:t>
            </a: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/>
              <a:t>数据寄存器。</a:t>
            </a:r>
            <a:r>
              <a:rPr lang="zh-CN" altLang="en-US" sz="2000" dirty="0">
                <a:solidFill>
                  <a:srgbClr val="C00000"/>
                </a:solidFill>
                <a:latin typeface="黑体" pitchFamily="2" charset="-122"/>
                <a:ea typeface="黑体" pitchFamily="2" charset="-122"/>
              </a:rPr>
              <a:t>在间接寻址的</a:t>
            </a:r>
            <a:r>
              <a:rPr lang="en-US" altLang="zh-CN" sz="2000" dirty="0">
                <a:solidFill>
                  <a:srgbClr val="C00000"/>
                </a:solidFill>
                <a:latin typeface="黑体" pitchFamily="2" charset="-122"/>
                <a:ea typeface="黑体" pitchFamily="2" charset="-122"/>
              </a:rPr>
              <a:t>I/O</a:t>
            </a:r>
            <a:r>
              <a:rPr lang="zh-CN" altLang="en-US" sz="2000" dirty="0">
                <a:solidFill>
                  <a:srgbClr val="C00000"/>
                </a:solidFill>
                <a:latin typeface="黑体" pitchFamily="2" charset="-122"/>
                <a:ea typeface="黑体" pitchFamily="2" charset="-122"/>
              </a:rPr>
              <a:t>指令中存放</a:t>
            </a:r>
            <a:r>
              <a:rPr lang="en-US" altLang="zh-CN" sz="2000" dirty="0">
                <a:solidFill>
                  <a:srgbClr val="C00000"/>
                </a:solidFill>
                <a:latin typeface="黑体" pitchFamily="2" charset="-122"/>
                <a:ea typeface="黑体" pitchFamily="2" charset="-122"/>
              </a:rPr>
              <a:t>I/O</a:t>
            </a:r>
            <a:r>
              <a:rPr lang="zh-CN" altLang="en-US" sz="2000" dirty="0">
                <a:solidFill>
                  <a:srgbClr val="C00000"/>
                </a:solidFill>
                <a:latin typeface="黑体" pitchFamily="2" charset="-122"/>
                <a:ea typeface="黑体" pitchFamily="2" charset="-122"/>
              </a:rPr>
              <a:t>端口地址</a:t>
            </a:r>
            <a:r>
              <a:rPr lang="zh-CN" altLang="en-US" sz="2000" dirty="0"/>
              <a:t>；在32位乘除法运算时，存放高16位数。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9691D6-44B4-41C0-88BF-B6F1B0D17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929" y="1273324"/>
            <a:ext cx="2662257" cy="253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545807"/>
      </p:ext>
    </p:extLst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2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2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2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2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2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2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7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401495" y="5284812"/>
            <a:ext cx="563563" cy="381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1697E6-2CF3-4B8B-8A05-61E70A0577E6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宋体" charset="-122"/>
              <a:cs typeface="+mn-cs"/>
            </a:endParaRPr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>
          <a:xfrm>
            <a:off x="180082" y="202007"/>
            <a:ext cx="8758120" cy="545976"/>
          </a:xfrm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rgbClr val="800000"/>
                </a:solidFill>
                <a:cs typeface="隶书" pitchFamily="49" charset="-122"/>
              </a:rPr>
              <a:t>地址指针寄存器</a:t>
            </a:r>
            <a:r>
              <a:rPr lang="en-US" altLang="zh-CN" dirty="0">
                <a:solidFill>
                  <a:srgbClr val="800000"/>
                </a:solidFill>
                <a:cs typeface="隶书" pitchFamily="49" charset="-122"/>
              </a:rPr>
              <a:t>:</a:t>
            </a:r>
            <a:r>
              <a:rPr lang="zh-CN" altLang="en-US" kern="1200" dirty="0">
                <a:solidFill>
                  <a:srgbClr val="00000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常用存放数据在内存中的地址</a:t>
            </a:r>
            <a:endParaRPr lang="zh-CN" altLang="en-US" dirty="0">
              <a:solidFill>
                <a:srgbClr val="800000"/>
              </a:solidFill>
              <a:cs typeface="隶书" pitchFamily="49" charset="-122"/>
            </a:endParaRP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3118" y="769267"/>
            <a:ext cx="5681620" cy="4743725"/>
          </a:xfrm>
        </p:spPr>
        <p:txBody>
          <a:bodyPr/>
          <a:lstStyle/>
          <a:p>
            <a:pPr eaLnBrk="1" hangingPunct="1">
              <a:spcAft>
                <a:spcPct val="0"/>
              </a:spcAft>
            </a:pPr>
            <a:r>
              <a:rPr lang="zh-CN" altLang="zh-CN" dirty="0">
                <a:solidFill>
                  <a:srgbClr val="C00000"/>
                </a:solidFill>
              </a:rPr>
              <a:t>SP</a:t>
            </a:r>
            <a:r>
              <a:rPr lang="zh-CN" altLang="zh-CN" dirty="0"/>
              <a:t>：堆栈指针寄存器，其内容为栈顶的偏移地址</a:t>
            </a:r>
            <a:r>
              <a:rPr lang="zh-CN" altLang="en-US" dirty="0"/>
              <a:t>，隐含的逻辑段地址在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SS</a:t>
            </a:r>
            <a:r>
              <a:rPr lang="zh-CN" altLang="en-US" dirty="0"/>
              <a:t>寄存器中</a:t>
            </a:r>
            <a:r>
              <a:rPr lang="zh-CN" altLang="zh-CN" dirty="0"/>
              <a:t>；</a:t>
            </a:r>
          </a:p>
          <a:p>
            <a:pPr eaLnBrk="1" hangingPunct="1">
              <a:spcBef>
                <a:spcPts val="1200"/>
              </a:spcBef>
              <a:spcAft>
                <a:spcPct val="0"/>
              </a:spcAft>
            </a:pPr>
            <a:r>
              <a:rPr lang="en-US" altLang="zh-CN" dirty="0">
                <a:solidFill>
                  <a:srgbClr val="C00000"/>
                </a:solidFill>
              </a:rPr>
              <a:t>BP</a:t>
            </a:r>
            <a:r>
              <a:rPr lang="en-US" altLang="zh-CN" dirty="0"/>
              <a:t>：</a:t>
            </a:r>
            <a:r>
              <a:rPr lang="zh-CN" altLang="en-US" dirty="0"/>
              <a:t>基址指针寄存器，常用于在访问内存时存放内存单元的</a:t>
            </a:r>
            <a:r>
              <a:rPr lang="zh-CN" altLang="zh-CN" dirty="0"/>
              <a:t>偏移地址</a:t>
            </a:r>
            <a:r>
              <a:rPr lang="zh-CN" altLang="en-US" dirty="0"/>
              <a:t>，隐含的逻辑段地址在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SS</a:t>
            </a:r>
            <a:r>
              <a:rPr lang="zh-CN" altLang="en-US" dirty="0"/>
              <a:t>寄存器中</a:t>
            </a:r>
            <a:r>
              <a:rPr lang="zh-CN" altLang="zh-CN" dirty="0"/>
              <a:t>。</a:t>
            </a:r>
            <a:endParaRPr lang="en-US" altLang="zh-CN" dirty="0"/>
          </a:p>
          <a:p>
            <a:pPr eaLnBrk="1" hangingPunct="1">
              <a:lnSpc>
                <a:spcPct val="115000"/>
              </a:lnSpc>
              <a:spcAft>
                <a:spcPct val="0"/>
              </a:spcAft>
            </a:pPr>
            <a:r>
              <a:rPr lang="en-US" altLang="zh-CN" dirty="0">
                <a:solidFill>
                  <a:srgbClr val="C00000"/>
                </a:solidFill>
              </a:rPr>
              <a:t>SI</a:t>
            </a:r>
            <a:r>
              <a:rPr lang="en-US" altLang="zh-CN" dirty="0">
                <a:latin typeface="华文中宋" pitchFamily="2" charset="-122"/>
                <a:ea typeface="华文中宋" pitchFamily="2" charset="-122"/>
              </a:rPr>
              <a:t>：</a:t>
            </a:r>
            <a:r>
              <a:rPr lang="zh-CN" altLang="en-US" dirty="0"/>
              <a:t>源变址寄存器，源变址寄存器多用于存放内存的逻辑偏移地址，隐含的逻辑段地址在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DS</a:t>
            </a:r>
            <a:r>
              <a:rPr lang="zh-CN" altLang="en-US" dirty="0"/>
              <a:t>寄存器中。</a:t>
            </a:r>
          </a:p>
          <a:p>
            <a:pPr eaLnBrk="1" hangingPunct="1">
              <a:lnSpc>
                <a:spcPct val="115000"/>
              </a:lnSpc>
              <a:spcAft>
                <a:spcPct val="0"/>
              </a:spcAft>
            </a:pPr>
            <a:r>
              <a:rPr lang="en-US" altLang="zh-CN" dirty="0">
                <a:solidFill>
                  <a:srgbClr val="C00000"/>
                </a:solidFill>
              </a:rPr>
              <a:t>DI</a:t>
            </a:r>
            <a:r>
              <a:rPr lang="en-US" altLang="zh-CN" dirty="0">
                <a:latin typeface="华文中宋" pitchFamily="2" charset="-122"/>
                <a:ea typeface="华文中宋" pitchFamily="2" charset="-122"/>
              </a:rPr>
              <a:t>：</a:t>
            </a:r>
            <a:r>
              <a:rPr lang="zh-CN" altLang="en-US" dirty="0"/>
              <a:t>目标变址寄存器，目标变址寄存器多用于存放内存的逻辑偏移地址，隐含的逻辑段地址在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</a:rPr>
              <a:t>DS</a:t>
            </a:r>
            <a:r>
              <a:rPr lang="zh-CN" altLang="en-US" dirty="0"/>
              <a:t>寄存器中。</a:t>
            </a:r>
          </a:p>
          <a:p>
            <a:pPr eaLnBrk="1" hangingPunct="1">
              <a:spcBef>
                <a:spcPts val="1200"/>
              </a:spcBef>
              <a:spcAft>
                <a:spcPct val="0"/>
              </a:spcAft>
            </a:pP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A362EA-7A6B-4330-9A32-982EC0FD5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754" y="4009628"/>
            <a:ext cx="2490806" cy="11858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BFFA620-6E05-4115-8919-341C181906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036" y="837029"/>
            <a:ext cx="2662257" cy="2538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781165"/>
      </p:ext>
    </p:extLst>
  </p:cSld>
  <p:clrMapOvr>
    <a:masterClrMapping/>
  </p:clrMapOvr>
  <p:transition spd="slow">
    <p:blinds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C6032C31-A374-4BA5-91C2-61EEFA1E2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270" y="-17198"/>
            <a:ext cx="6572250" cy="1104636"/>
          </a:xfrm>
        </p:spPr>
        <p:txBody>
          <a:bodyPr/>
          <a:lstStyle/>
          <a:p>
            <a:pPr algn="ctr" eaLnBrk="1" hangingPunct="1"/>
            <a:r>
              <a:rPr lang="en-US" altLang="zh-CN"/>
              <a:t>2.1	</a:t>
            </a:r>
            <a:r>
              <a:rPr lang="zh-CN" altLang="en-US"/>
              <a:t>微处理器概述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87A82DA3-C1A0-4EB9-A1D8-4629A4BB6B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0188" y="1596761"/>
            <a:ext cx="5220229" cy="3429000"/>
          </a:xfrm>
        </p:spPr>
        <p:txBody>
          <a:bodyPr/>
          <a:lstStyle/>
          <a:p>
            <a:pPr lvl="1" eaLnBrk="1" hangingPunct="1"/>
            <a:r>
              <a:rPr lang="en-US" altLang="zh-CN" sz="3000"/>
              <a:t> </a:t>
            </a:r>
            <a:r>
              <a:rPr lang="zh-CN" altLang="en-US" sz="3000"/>
              <a:t>程序的执行过程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endParaRPr lang="zh-CN" altLang="en-US" sz="3000"/>
          </a:p>
          <a:p>
            <a:pPr lvl="1" eaLnBrk="1" hangingPunct="1"/>
            <a:r>
              <a:rPr lang="zh-CN" altLang="en-US" sz="3000"/>
              <a:t> </a:t>
            </a:r>
            <a:r>
              <a:rPr lang="zh-CN" altLang="en-US" sz="3000">
                <a:solidFill>
                  <a:srgbClr val="240AE2"/>
                </a:solidFill>
              </a:rPr>
              <a:t>微处理器的基本组成</a:t>
            </a:r>
          </a:p>
          <a:p>
            <a:pPr lvl="1" eaLnBrk="1" hangingPunct="1">
              <a:buFont typeface="Wingdings" panose="05000000000000000000" pitchFamily="2" charset="2"/>
              <a:buNone/>
            </a:pPr>
            <a:endParaRPr lang="zh-CN" altLang="en-US" sz="3000">
              <a:solidFill>
                <a:srgbClr val="240AE2"/>
              </a:solidFill>
            </a:endParaRPr>
          </a:p>
          <a:p>
            <a:pPr lvl="1" eaLnBrk="1" hangingPunct="1"/>
            <a:r>
              <a:rPr lang="zh-CN" altLang="en-US" sz="3000"/>
              <a:t> </a:t>
            </a:r>
            <a:r>
              <a:rPr lang="en-US" altLang="zh-CN" sz="3000"/>
              <a:t>x86CPU</a:t>
            </a:r>
            <a:r>
              <a:rPr lang="zh-CN" altLang="en-US" sz="3000"/>
              <a:t>的类别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400C85-83EB-4B60-9ED7-5943C32CF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CBB4C9-A9DF-42D2-BE77-D7D4685F610B}" type="slidenum">
              <a:rPr lang="zh-CN" altLang="en-US" smtClean="0"/>
              <a:pPr>
                <a:defRPr/>
              </a:pPr>
              <a:t>50</a:t>
            </a:fld>
            <a:endParaRPr lang="en-US" altLang="zh-CN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C6DA3B9-13A9-4CD6-B39D-88D81F75F3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082" y="202007"/>
            <a:ext cx="8758120" cy="545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隶书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990033"/>
                </a:solidFill>
                <a:latin typeface="Tahoma" pitchFamily="34" charset="0"/>
                <a:ea typeface="微软雅黑" pitchFamily="34" charset="-122"/>
                <a:cs typeface="隶书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990033"/>
                </a:solidFill>
                <a:latin typeface="Tahoma" pitchFamily="34" charset="0"/>
                <a:ea typeface="微软雅黑" pitchFamily="34" charset="-122"/>
                <a:cs typeface="隶书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990033"/>
                </a:solidFill>
                <a:latin typeface="Tahoma" pitchFamily="34" charset="0"/>
                <a:ea typeface="微软雅黑" pitchFamily="34" charset="-122"/>
                <a:cs typeface="隶书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990033"/>
                </a:solidFill>
                <a:latin typeface="Tahoma" pitchFamily="34" charset="0"/>
                <a:ea typeface="微软雅黑" pitchFamily="34" charset="-122"/>
                <a:cs typeface="隶书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990033"/>
                </a:solidFill>
                <a:latin typeface="Tahoma" pitchFamily="34" charset="0"/>
                <a:ea typeface="隶书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990033"/>
                </a:solidFill>
                <a:latin typeface="Tahoma" pitchFamily="34" charset="0"/>
                <a:ea typeface="隶书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990033"/>
                </a:solidFill>
                <a:latin typeface="Tahoma" pitchFamily="34" charset="0"/>
                <a:ea typeface="隶书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990033"/>
                </a:solidFill>
                <a:latin typeface="Tahoma" pitchFamily="34" charset="0"/>
                <a:ea typeface="隶书" pitchFamily="49" charset="-122"/>
              </a:defRPr>
            </a:lvl9pPr>
          </a:lstStyle>
          <a:p>
            <a:pPr eaLnBrk="1" hangingPunct="1"/>
            <a:r>
              <a:rPr lang="zh-CN" altLang="en-US" kern="0">
                <a:cs typeface="隶书" pitchFamily="49" charset="-122"/>
              </a:rPr>
              <a:t>地址指针寄存器</a:t>
            </a:r>
            <a:r>
              <a:rPr lang="en-US" altLang="zh-CN" kern="0">
                <a:cs typeface="隶书" pitchFamily="49" charset="-122"/>
              </a:rPr>
              <a:t>:</a:t>
            </a:r>
            <a:r>
              <a:rPr lang="zh-CN" altLang="en-US" kern="1200">
                <a:solidFill>
                  <a:srgbClr val="000000"/>
                </a:solidFill>
                <a:latin typeface="黑体" panose="02010600030101010101" pitchFamily="2" charset="-122"/>
                <a:ea typeface="黑体" panose="02010600030101010101" pitchFamily="2" charset="-122"/>
              </a:rPr>
              <a:t>常用存放数据在内存中的地址</a:t>
            </a:r>
            <a:endParaRPr lang="zh-CN" altLang="en-US" kern="0" dirty="0">
              <a:cs typeface="隶书" pitchFamily="49" charset="-122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DD21841-2F36-4685-9789-781383A5DB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192" y="1273324"/>
            <a:ext cx="8434858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600" b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2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altLang="zh-CN" sz="2400" b="1" i="0" u="sng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BP</a:t>
            </a:r>
            <a:r>
              <a: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与</a:t>
            </a:r>
            <a:r>
              <a:rPr kumimoji="0" lang="en-US" altLang="zh-CN" sz="2400" b="1" i="0" u="sng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BX</a:t>
            </a:r>
            <a:r>
              <a:rPr kumimoji="0" lang="zh-CN" altLang="en-US" sz="2400" b="1" i="0" u="sng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的区别：</a:t>
            </a:r>
            <a:endParaRPr kumimoji="0" lang="en-US" altLang="zh-CN" sz="2400" b="1" i="0" u="sng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430213" marR="0" lvl="1" indent="-342900" algn="l" defTabSz="914400" rtl="0" eaLnBrk="1" fontAlgn="base" latinLnBrk="0" hangingPunct="1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ClrTx/>
              <a:buSzPct val="8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作为通用寄存器，二者均可用于存放数据；</a:t>
            </a:r>
          </a:p>
          <a:p>
            <a:pPr marL="430213" marR="0" lvl="1" indent="-342900" algn="l" defTabSz="914400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作为基址寄存器，</a:t>
            </a:r>
            <a:endParaRPr kumimoji="0" lang="en-US" altLang="zh-CN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  <a:p>
            <a:pPr marL="87313" lvl="1" indent="0" eaLnBrk="1" hangingPunct="1">
              <a:spcBef>
                <a:spcPts val="0"/>
              </a:spcBef>
              <a:spcAft>
                <a:spcPts val="600"/>
              </a:spcAft>
              <a:buClrTx/>
              <a:buSzPct val="80000"/>
              <a:buNone/>
            </a:pPr>
            <a:r>
              <a:rPr lang="en-US" altLang="zh-CN" sz="2000" kern="0" dirty="0">
                <a:solidFill>
                  <a:srgbClr val="000000"/>
                </a:solidFill>
              </a:rPr>
              <a:t>    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用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BX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表示所寻找的数据在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数据段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；</a:t>
            </a:r>
            <a:r>
              <a:rPr lang="en-US" altLang="zh-CN" sz="2000" dirty="0"/>
              <a:t>BX</a:t>
            </a:r>
            <a:r>
              <a:rPr lang="zh-CN" altLang="en-US" sz="2000" dirty="0"/>
              <a:t>用于寻址数据段（即存放数据段的偏移地址） </a:t>
            </a:r>
            <a:r>
              <a:rPr lang="en-US" altLang="zh-CN" sz="2000" dirty="0"/>
              <a:t>BX</a:t>
            </a:r>
            <a:r>
              <a:rPr lang="zh-CN" altLang="en-US" sz="2000" dirty="0"/>
              <a:t>与数据段寄存器</a:t>
            </a:r>
            <a:r>
              <a:rPr lang="en-US" altLang="zh-CN" sz="2000" dirty="0"/>
              <a:t>DS</a:t>
            </a:r>
            <a:r>
              <a:rPr lang="zh-CN" altLang="en-US" sz="2000" dirty="0"/>
              <a:t>搭配使用；</a:t>
            </a:r>
          </a:p>
          <a:p>
            <a:pPr marL="87313" lvl="1" indent="0" eaLnBrk="1" hangingPunct="1">
              <a:spcBef>
                <a:spcPts val="0"/>
              </a:spcBef>
              <a:spcAft>
                <a:spcPts val="600"/>
              </a:spcAft>
              <a:buClrTx/>
              <a:buSzPct val="80000"/>
              <a:buNone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    用</a:t>
            </a:r>
            <a:r>
              <a:rPr kumimoji="0" lang="en-US" altLang="zh-CN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BP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则表示数据在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堆栈段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；</a:t>
            </a:r>
            <a:r>
              <a:rPr lang="en-US" altLang="zh-CN" sz="2000" dirty="0"/>
              <a:t> BP</a:t>
            </a:r>
            <a:r>
              <a:rPr lang="zh-CN" altLang="en-US" sz="2000" dirty="0"/>
              <a:t>用于寻址堆栈段（即存放堆栈段的偏移地址） </a:t>
            </a:r>
            <a:r>
              <a:rPr lang="en-US" altLang="zh-CN" sz="2000" dirty="0"/>
              <a:t>BP</a:t>
            </a:r>
            <a:r>
              <a:rPr lang="zh-CN" altLang="en-US" sz="2000" dirty="0"/>
              <a:t>与堆栈段寄存器</a:t>
            </a:r>
            <a:r>
              <a:rPr lang="en-US" altLang="zh-CN" sz="2000" dirty="0"/>
              <a:t>SS</a:t>
            </a:r>
            <a:r>
              <a:rPr lang="zh-CN" altLang="en-US" sz="2000" dirty="0"/>
              <a:t>搭配使用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7058571"/>
      </p:ext>
    </p:extLst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标题 1"/>
          <p:cNvSpPr>
            <a:spLocks noGrp="1"/>
          </p:cNvSpPr>
          <p:nvPr>
            <p:ph type="title"/>
          </p:nvPr>
        </p:nvSpPr>
        <p:spPr>
          <a:xfrm>
            <a:off x="323850" y="193675"/>
            <a:ext cx="7670800" cy="661988"/>
          </a:xfrm>
        </p:spPr>
        <p:txBody>
          <a:bodyPr/>
          <a:lstStyle/>
          <a:p>
            <a:r>
              <a:rPr lang="zh-CN" altLang="en-US">
                <a:cs typeface="隶书" pitchFamily="49" charset="-122"/>
              </a:rPr>
              <a:t>通用寄存器小结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513" y="2511439"/>
            <a:ext cx="2254250" cy="457200"/>
          </a:xfrm>
        </p:spPr>
        <p:txBody>
          <a:bodyPr anchor="ctr"/>
          <a:lstStyle/>
          <a:p>
            <a:pPr marL="0" indent="0" algn="ctr">
              <a:spcAft>
                <a:spcPct val="0"/>
              </a:spcAft>
              <a:buFont typeface="Wingdings" pitchFamily="2" charset="2"/>
              <a:buNone/>
            </a:pPr>
            <a:r>
              <a:rPr lang="zh-CN" altLang="en-US" sz="2400"/>
              <a:t>通用寄存器</a:t>
            </a:r>
            <a:endParaRPr lang="en-US" altLang="zh-CN" sz="2400"/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329613" y="5284788"/>
            <a:ext cx="563562" cy="3810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0B3EB3D-9396-4A42-B05E-1185F7ED90B8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宋体" charset="-122"/>
              <a:cs typeface="+mn-cs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2274888" y="1865326"/>
            <a:ext cx="2478087" cy="67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数据寄存器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2274888" y="3162314"/>
            <a:ext cx="2360612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地址寄存器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33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中宋" panose="02010600040101010101" pitchFamily="2" charset="-122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5148263" y="3165489"/>
            <a:ext cx="2376487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SP,BP,SI,DI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5068888" y="1898664"/>
            <a:ext cx="2768600" cy="569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28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defRPr>
            </a:lvl1pPr>
            <a:lvl2pPr marL="742950" indent="-285750" algn="l" rtl="0" eaLnBrk="0" fontAlgn="base" hangingPunc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hlink"/>
              </a:buClr>
              <a:buSzPct val="55000"/>
              <a:buFont typeface="Wingdings" pitchFamily="2" charset="2"/>
              <a:buChar char="n"/>
              <a:defRPr sz="2400" b="1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sz="2000" b="1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rPr>
              <a:t>AX,BX,CX,DX</a:t>
            </a:r>
          </a:p>
        </p:txBody>
      </p:sp>
      <p:sp>
        <p:nvSpPr>
          <p:cNvPr id="9" name="左大括号 8"/>
          <p:cNvSpPr>
            <a:spLocks/>
          </p:cNvSpPr>
          <p:nvPr/>
        </p:nvSpPr>
        <p:spPr bwMode="auto">
          <a:xfrm>
            <a:off x="2124075" y="2154251"/>
            <a:ext cx="215900" cy="1262063"/>
          </a:xfrm>
          <a:prstGeom prst="leftBrace">
            <a:avLst>
              <a:gd name="adj1" fmla="val 8335"/>
              <a:gd name="adj2" fmla="val 50000"/>
            </a:avLst>
          </a:prstGeom>
          <a:noFill/>
          <a:ln w="22225" cap="sq" algn="ctr">
            <a:solidFill>
              <a:srgbClr val="FF66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itchFamily="34" charset="0"/>
              <a:ea typeface="宋体" charset="-122"/>
              <a:cs typeface="+mn-cs"/>
            </a:endParaRPr>
          </a:p>
        </p:txBody>
      </p:sp>
      <p:cxnSp>
        <p:nvCxnSpPr>
          <p:cNvPr id="12" name="直接箭头连接符 11"/>
          <p:cNvCxnSpPr>
            <a:cxnSpLocks noChangeShapeType="1"/>
          </p:cNvCxnSpPr>
          <p:nvPr/>
        </p:nvCxnSpPr>
        <p:spPr bwMode="auto">
          <a:xfrm>
            <a:off x="4116388" y="2179651"/>
            <a:ext cx="1081087" cy="0"/>
          </a:xfrm>
          <a:prstGeom prst="straightConnector1">
            <a:avLst/>
          </a:prstGeom>
          <a:noFill/>
          <a:ln w="25400" cap="sq" algn="ctr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直接箭头连接符 12"/>
          <p:cNvCxnSpPr>
            <a:cxnSpLocks noChangeShapeType="1"/>
          </p:cNvCxnSpPr>
          <p:nvPr/>
        </p:nvCxnSpPr>
        <p:spPr bwMode="auto">
          <a:xfrm>
            <a:off x="4117975" y="3452826"/>
            <a:ext cx="1079500" cy="0"/>
          </a:xfrm>
          <a:prstGeom prst="straightConnector1">
            <a:avLst/>
          </a:prstGeom>
          <a:noFill/>
          <a:ln w="25400" cap="sq" algn="ctr">
            <a:solidFill>
              <a:srgbClr val="FF66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椭圆 13"/>
          <p:cNvSpPr>
            <a:spLocks noChangeArrowheads="1"/>
          </p:cNvSpPr>
          <p:nvPr/>
        </p:nvSpPr>
        <p:spPr bwMode="auto">
          <a:xfrm>
            <a:off x="5292725" y="1797064"/>
            <a:ext cx="2687638" cy="741362"/>
          </a:xfrm>
          <a:prstGeom prst="ellipse">
            <a:avLst/>
          </a:prstGeom>
          <a:noFill/>
          <a:ln w="12700" cap="sq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itchFamily="34" charset="0"/>
              <a:ea typeface="宋体" charset="-122"/>
              <a:cs typeface="+mn-cs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5807075" y="481236"/>
            <a:ext cx="3009900" cy="75723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楷体" pitchFamily="2" charset="-122"/>
                <a:ea typeface="华文楷体" pitchFamily="2" charset="-122"/>
                <a:cs typeface="+mn-cs"/>
              </a:rPr>
              <a:t>可以分为两个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楷体" pitchFamily="2" charset="-122"/>
                <a:ea typeface="华文楷体" pitchFamily="2" charset="-122"/>
                <a:cs typeface="+mn-cs"/>
              </a:rPr>
              <a:t>8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楷体" pitchFamily="2" charset="-122"/>
                <a:ea typeface="华文楷体" pitchFamily="2" charset="-122"/>
                <a:cs typeface="+mn-cs"/>
              </a:rPr>
              <a:t>位寄存器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华文楷体" pitchFamily="2" charset="-122"/>
              <a:ea typeface="华文楷体" pitchFamily="2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楷体" pitchFamily="2" charset="-122"/>
                <a:ea typeface="华文楷体" pitchFamily="2" charset="-122"/>
                <a:cs typeface="+mn-cs"/>
              </a:rPr>
              <a:t>主要用于存放中间运算结果</a:t>
            </a:r>
          </a:p>
        </p:txBody>
      </p:sp>
      <p:sp>
        <p:nvSpPr>
          <p:cNvPr id="23" name="椭圆 22"/>
          <p:cNvSpPr>
            <a:spLocks noChangeArrowheads="1"/>
          </p:cNvSpPr>
          <p:nvPr/>
        </p:nvSpPr>
        <p:spPr bwMode="auto">
          <a:xfrm>
            <a:off x="5221288" y="3076589"/>
            <a:ext cx="2687637" cy="739775"/>
          </a:xfrm>
          <a:prstGeom prst="ellipse">
            <a:avLst/>
          </a:prstGeom>
          <a:noFill/>
          <a:ln w="12700" cap="sq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ahoma" pitchFamily="34" charset="0"/>
              <a:ea typeface="宋体" charset="-122"/>
              <a:cs typeface="+mn-cs"/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3322638" y="4346935"/>
            <a:ext cx="2625725" cy="7572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楷体" pitchFamily="2" charset="-122"/>
                <a:ea typeface="华文楷体" pitchFamily="2" charset="-122"/>
                <a:cs typeface="+mn-cs"/>
              </a:rPr>
              <a:t>可以存放运算数据，也常用于存放数据的地址</a:t>
            </a:r>
          </a:p>
        </p:txBody>
      </p:sp>
      <p:sp>
        <p:nvSpPr>
          <p:cNvPr id="2" name="任意多边形 1"/>
          <p:cNvSpPr/>
          <p:nvPr/>
        </p:nvSpPr>
        <p:spPr bwMode="auto">
          <a:xfrm>
            <a:off x="6062597" y="1201316"/>
            <a:ext cx="463463" cy="563671"/>
          </a:xfrm>
          <a:custGeom>
            <a:avLst/>
            <a:gdLst>
              <a:gd name="connsiteX0" fmla="*/ 0 w 463463"/>
              <a:gd name="connsiteY0" fmla="*/ 563671 h 563671"/>
              <a:gd name="connsiteX1" fmla="*/ 50104 w 463463"/>
              <a:gd name="connsiteY1" fmla="*/ 463463 h 563671"/>
              <a:gd name="connsiteX2" fmla="*/ 87682 w 463463"/>
              <a:gd name="connsiteY2" fmla="*/ 438411 h 563671"/>
              <a:gd name="connsiteX3" fmla="*/ 112735 w 463463"/>
              <a:gd name="connsiteY3" fmla="*/ 413359 h 563671"/>
              <a:gd name="connsiteX4" fmla="*/ 150313 w 463463"/>
              <a:gd name="connsiteY4" fmla="*/ 388307 h 563671"/>
              <a:gd name="connsiteX5" fmla="*/ 225469 w 463463"/>
              <a:gd name="connsiteY5" fmla="*/ 313151 h 563671"/>
              <a:gd name="connsiteX6" fmla="*/ 250521 w 463463"/>
              <a:gd name="connsiteY6" fmla="*/ 275573 h 563671"/>
              <a:gd name="connsiteX7" fmla="*/ 313151 w 463463"/>
              <a:gd name="connsiteY7" fmla="*/ 150312 h 563671"/>
              <a:gd name="connsiteX8" fmla="*/ 350729 w 463463"/>
              <a:gd name="connsiteY8" fmla="*/ 137786 h 563671"/>
              <a:gd name="connsiteX9" fmla="*/ 438411 w 463463"/>
              <a:gd name="connsiteY9" fmla="*/ 37578 h 563671"/>
              <a:gd name="connsiteX10" fmla="*/ 463463 w 463463"/>
              <a:gd name="connsiteY10" fmla="*/ 0 h 563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63463" h="563671">
                <a:moveTo>
                  <a:pt x="0" y="563671"/>
                </a:moveTo>
                <a:cubicBezTo>
                  <a:pt x="11961" y="533768"/>
                  <a:pt x="25088" y="488479"/>
                  <a:pt x="50104" y="463463"/>
                </a:cubicBezTo>
                <a:cubicBezTo>
                  <a:pt x="60749" y="452818"/>
                  <a:pt x="75926" y="447815"/>
                  <a:pt x="87682" y="438411"/>
                </a:cubicBezTo>
                <a:cubicBezTo>
                  <a:pt x="96904" y="431034"/>
                  <a:pt x="103513" y="420736"/>
                  <a:pt x="112735" y="413359"/>
                </a:cubicBezTo>
                <a:cubicBezTo>
                  <a:pt x="124491" y="403955"/>
                  <a:pt x="139061" y="398309"/>
                  <a:pt x="150313" y="388307"/>
                </a:cubicBezTo>
                <a:cubicBezTo>
                  <a:pt x="176793" y="364769"/>
                  <a:pt x="205817" y="342630"/>
                  <a:pt x="225469" y="313151"/>
                </a:cubicBezTo>
                <a:lnTo>
                  <a:pt x="250521" y="275573"/>
                </a:lnTo>
                <a:cubicBezTo>
                  <a:pt x="259497" y="239670"/>
                  <a:pt x="272479" y="163869"/>
                  <a:pt x="313151" y="150312"/>
                </a:cubicBezTo>
                <a:lnTo>
                  <a:pt x="350729" y="137786"/>
                </a:lnTo>
                <a:cubicBezTo>
                  <a:pt x="409184" y="50104"/>
                  <a:pt x="375781" y="79331"/>
                  <a:pt x="438411" y="37578"/>
                </a:cubicBezTo>
                <a:lnTo>
                  <a:pt x="463463" y="0"/>
                </a:lnTo>
              </a:path>
            </a:pathLst>
          </a:custGeom>
          <a:noFill/>
          <a:ln w="12700" cap="sq" cmpd="sng" algn="ctr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宋体" charset="-122"/>
              <a:cs typeface="+mn-cs"/>
            </a:endParaRPr>
          </a:p>
        </p:txBody>
      </p:sp>
      <p:sp>
        <p:nvSpPr>
          <p:cNvPr id="4" name="任意多边形 3"/>
          <p:cNvSpPr/>
          <p:nvPr/>
        </p:nvSpPr>
        <p:spPr bwMode="auto">
          <a:xfrm>
            <a:off x="5185775" y="3781678"/>
            <a:ext cx="551146" cy="688931"/>
          </a:xfrm>
          <a:custGeom>
            <a:avLst/>
            <a:gdLst>
              <a:gd name="connsiteX0" fmla="*/ 551146 w 551146"/>
              <a:gd name="connsiteY0" fmla="*/ 0 h 688931"/>
              <a:gd name="connsiteX1" fmla="*/ 488515 w 551146"/>
              <a:gd name="connsiteY1" fmla="*/ 25052 h 688931"/>
              <a:gd name="connsiteX2" fmla="*/ 463463 w 551146"/>
              <a:gd name="connsiteY2" fmla="*/ 62630 h 688931"/>
              <a:gd name="connsiteX3" fmla="*/ 388307 w 551146"/>
              <a:gd name="connsiteY3" fmla="*/ 125260 h 688931"/>
              <a:gd name="connsiteX4" fmla="*/ 363255 w 551146"/>
              <a:gd name="connsiteY4" fmla="*/ 200416 h 688931"/>
              <a:gd name="connsiteX5" fmla="*/ 288099 w 551146"/>
              <a:gd name="connsiteY5" fmla="*/ 250520 h 688931"/>
              <a:gd name="connsiteX6" fmla="*/ 237995 w 551146"/>
              <a:gd name="connsiteY6" fmla="*/ 375781 h 688931"/>
              <a:gd name="connsiteX7" fmla="*/ 275573 w 551146"/>
              <a:gd name="connsiteY7" fmla="*/ 363255 h 688931"/>
              <a:gd name="connsiteX8" fmla="*/ 288099 w 551146"/>
              <a:gd name="connsiteY8" fmla="*/ 300624 h 688931"/>
              <a:gd name="connsiteX9" fmla="*/ 237995 w 551146"/>
              <a:gd name="connsiteY9" fmla="*/ 313150 h 688931"/>
              <a:gd name="connsiteX10" fmla="*/ 212943 w 551146"/>
              <a:gd name="connsiteY10" fmla="*/ 350728 h 688931"/>
              <a:gd name="connsiteX11" fmla="*/ 200417 w 551146"/>
              <a:gd name="connsiteY11" fmla="*/ 388307 h 688931"/>
              <a:gd name="connsiteX12" fmla="*/ 162839 w 551146"/>
              <a:gd name="connsiteY12" fmla="*/ 413359 h 688931"/>
              <a:gd name="connsiteX13" fmla="*/ 100209 w 551146"/>
              <a:gd name="connsiteY13" fmla="*/ 526093 h 688931"/>
              <a:gd name="connsiteX14" fmla="*/ 50104 w 551146"/>
              <a:gd name="connsiteY14" fmla="*/ 588723 h 688931"/>
              <a:gd name="connsiteX15" fmla="*/ 37578 w 551146"/>
              <a:gd name="connsiteY15" fmla="*/ 626301 h 688931"/>
              <a:gd name="connsiteX16" fmla="*/ 12526 w 551146"/>
              <a:gd name="connsiteY16" fmla="*/ 663879 h 688931"/>
              <a:gd name="connsiteX17" fmla="*/ 0 w 551146"/>
              <a:gd name="connsiteY17" fmla="*/ 688931 h 688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51146" h="688931">
                <a:moveTo>
                  <a:pt x="551146" y="0"/>
                </a:moveTo>
                <a:cubicBezTo>
                  <a:pt x="530269" y="8351"/>
                  <a:pt x="506812" y="11983"/>
                  <a:pt x="488515" y="25052"/>
                </a:cubicBezTo>
                <a:cubicBezTo>
                  <a:pt x="476265" y="33802"/>
                  <a:pt x="473101" y="51065"/>
                  <a:pt x="463463" y="62630"/>
                </a:cubicBezTo>
                <a:cubicBezTo>
                  <a:pt x="433324" y="98797"/>
                  <a:pt x="425256" y="100627"/>
                  <a:pt x="388307" y="125260"/>
                </a:cubicBezTo>
                <a:cubicBezTo>
                  <a:pt x="379956" y="150312"/>
                  <a:pt x="385227" y="185768"/>
                  <a:pt x="363255" y="200416"/>
                </a:cubicBezTo>
                <a:lnTo>
                  <a:pt x="288099" y="250520"/>
                </a:lnTo>
                <a:cubicBezTo>
                  <a:pt x="286261" y="254196"/>
                  <a:pt x="219420" y="381973"/>
                  <a:pt x="237995" y="375781"/>
                </a:cubicBezTo>
                <a:lnTo>
                  <a:pt x="275573" y="363255"/>
                </a:lnTo>
                <a:cubicBezTo>
                  <a:pt x="282951" y="355876"/>
                  <a:pt x="334557" y="319207"/>
                  <a:pt x="288099" y="300624"/>
                </a:cubicBezTo>
                <a:cubicBezTo>
                  <a:pt x="272115" y="294230"/>
                  <a:pt x="254696" y="308975"/>
                  <a:pt x="237995" y="313150"/>
                </a:cubicBezTo>
                <a:cubicBezTo>
                  <a:pt x="229644" y="325676"/>
                  <a:pt x="219675" y="337263"/>
                  <a:pt x="212943" y="350728"/>
                </a:cubicBezTo>
                <a:cubicBezTo>
                  <a:pt x="207038" y="362538"/>
                  <a:pt x="208665" y="377996"/>
                  <a:pt x="200417" y="388307"/>
                </a:cubicBezTo>
                <a:cubicBezTo>
                  <a:pt x="191013" y="400063"/>
                  <a:pt x="175365" y="405008"/>
                  <a:pt x="162839" y="413359"/>
                </a:cubicBezTo>
                <a:cubicBezTo>
                  <a:pt x="140792" y="479501"/>
                  <a:pt x="157637" y="439951"/>
                  <a:pt x="100209" y="526093"/>
                </a:cubicBezTo>
                <a:cubicBezTo>
                  <a:pt x="68606" y="573497"/>
                  <a:pt x="85802" y="553026"/>
                  <a:pt x="50104" y="588723"/>
                </a:cubicBezTo>
                <a:cubicBezTo>
                  <a:pt x="45929" y="601249"/>
                  <a:pt x="43483" y="614491"/>
                  <a:pt x="37578" y="626301"/>
                </a:cubicBezTo>
                <a:cubicBezTo>
                  <a:pt x="30845" y="639766"/>
                  <a:pt x="20271" y="650970"/>
                  <a:pt x="12526" y="663879"/>
                </a:cubicBezTo>
                <a:cubicBezTo>
                  <a:pt x="7722" y="671885"/>
                  <a:pt x="4175" y="680580"/>
                  <a:pt x="0" y="688931"/>
                </a:cubicBezTo>
              </a:path>
            </a:pathLst>
          </a:custGeom>
          <a:noFill/>
          <a:ln w="12700" cap="sq" cmpd="sng" algn="ctr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5258600"/>
      </p:ext>
    </p:extLst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7" grpId="0"/>
      <p:bldP spid="8" grpId="0"/>
      <p:bldP spid="9" grpId="0" animBg="1"/>
      <p:bldP spid="14" grpId="0" animBg="1"/>
      <p:bldP spid="15" grpId="0"/>
      <p:bldP spid="23" grpId="0" animBg="1"/>
      <p:bldP spid="24" grpId="0"/>
      <p:bldP spid="2" grpId="0" animBg="1"/>
      <p:bldP spid="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1747A77-5E2B-4217-AFF7-653A45BA2305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宋体" charset="-122"/>
              <a:cs typeface="+mn-cs"/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93675"/>
            <a:ext cx="7670800" cy="661988"/>
          </a:xfrm>
        </p:spPr>
        <p:txBody>
          <a:bodyPr/>
          <a:lstStyle/>
          <a:p>
            <a:pPr eaLnBrk="1" hangingPunct="1"/>
            <a:r>
              <a:rPr lang="en-US" altLang="zh-CN" dirty="0">
                <a:solidFill>
                  <a:srgbClr val="800000"/>
                </a:solidFill>
                <a:latin typeface="+mn-lt"/>
                <a:cs typeface="隶书" pitchFamily="49" charset="-122"/>
              </a:rPr>
              <a:t>2. </a:t>
            </a:r>
            <a:r>
              <a:rPr lang="zh-CN" altLang="en-US" dirty="0">
                <a:solidFill>
                  <a:srgbClr val="800000"/>
                </a:solidFill>
                <a:cs typeface="隶书" pitchFamily="49" charset="-122"/>
              </a:rPr>
              <a:t>控制寄存器：</a:t>
            </a:r>
            <a:r>
              <a:rPr lang="en-US" altLang="zh-CN" dirty="0">
                <a:solidFill>
                  <a:srgbClr val="800000"/>
                </a:solidFill>
                <a:cs typeface="隶书" pitchFamily="49" charset="-122"/>
              </a:rPr>
              <a:t>IP</a:t>
            </a:r>
            <a:r>
              <a:rPr lang="zh-CN" altLang="en-US" dirty="0">
                <a:solidFill>
                  <a:srgbClr val="800000"/>
                </a:solidFill>
                <a:cs typeface="隶书" pitchFamily="49" charset="-122"/>
              </a:rPr>
              <a:t>和</a:t>
            </a:r>
            <a:r>
              <a:rPr lang="en-US" altLang="zh-CN" dirty="0">
                <a:solidFill>
                  <a:srgbClr val="800000"/>
                </a:solidFill>
                <a:cs typeface="隶书" pitchFamily="49" charset="-122"/>
              </a:rPr>
              <a:t>FLAGS</a:t>
            </a:r>
            <a:endParaRPr lang="zh-CN" altLang="en-US" dirty="0">
              <a:solidFill>
                <a:srgbClr val="800000"/>
              </a:solidFill>
              <a:cs typeface="隶书" pitchFamily="49" charset="-122"/>
            </a:endParaRP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2325" y="873026"/>
            <a:ext cx="7515225" cy="3429000"/>
          </a:xfrm>
        </p:spPr>
        <p:txBody>
          <a:bodyPr/>
          <a:lstStyle/>
          <a:p>
            <a:pPr eaLnBrk="1" hangingPunct="1">
              <a:lnSpc>
                <a:spcPct val="105000"/>
              </a:lnSpc>
              <a:spcAft>
                <a:spcPct val="0"/>
              </a:spcAft>
            </a:pPr>
            <a:r>
              <a:rPr lang="en-US" altLang="zh-CN" dirty="0"/>
              <a:t>IP</a:t>
            </a:r>
          </a:p>
          <a:p>
            <a:pPr lvl="1" eaLnBrk="1" hangingPunct="1">
              <a:lnSpc>
                <a:spcPct val="105000"/>
              </a:lnSpc>
              <a:spcAft>
                <a:spcPct val="0"/>
              </a:spcAft>
            </a:pPr>
            <a:r>
              <a:rPr lang="zh-CN" altLang="en-US" dirty="0"/>
              <a:t>指令指针寄存器，其内容为下一条要取的指令的偏移地址。</a:t>
            </a:r>
          </a:p>
          <a:p>
            <a:pPr eaLnBrk="1" hangingPunct="1">
              <a:lnSpc>
                <a:spcPct val="115000"/>
              </a:lnSpc>
              <a:spcBef>
                <a:spcPts val="1200"/>
              </a:spcBef>
              <a:spcAft>
                <a:spcPct val="10000"/>
              </a:spcAft>
            </a:pPr>
            <a:r>
              <a:rPr lang="en-US" altLang="zh-CN" dirty="0"/>
              <a:t>FLAGS</a:t>
            </a:r>
          </a:p>
          <a:p>
            <a:pPr lvl="1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</a:pPr>
            <a:r>
              <a:rPr lang="zh-CN" altLang="en-US" dirty="0"/>
              <a:t>标志寄存器，存放运算结果的特征</a:t>
            </a:r>
          </a:p>
          <a:p>
            <a:pPr lvl="2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</a:pPr>
            <a:r>
              <a:rPr lang="zh-CN" altLang="en-US" dirty="0"/>
              <a:t>6个状态标志位（</a:t>
            </a:r>
            <a:r>
              <a:rPr lang="en-US" altLang="zh-CN" dirty="0"/>
              <a:t>CF，SF，AF，PF，OF，ZF）</a:t>
            </a:r>
          </a:p>
          <a:p>
            <a:pPr lvl="2" eaLnBrk="1" hangingPunct="1">
              <a:lnSpc>
                <a:spcPct val="115000"/>
              </a:lnSpc>
              <a:spcBef>
                <a:spcPct val="0"/>
              </a:spcBef>
              <a:spcAft>
                <a:spcPct val="10000"/>
              </a:spcAft>
            </a:pPr>
            <a:r>
              <a:rPr lang="zh-CN" altLang="en-US" dirty="0"/>
              <a:t>3个控制标志位（</a:t>
            </a:r>
            <a:r>
              <a:rPr lang="en-US" altLang="zh-CN" dirty="0"/>
              <a:t>IF，TF，DF）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468313" y="841276"/>
            <a:ext cx="8080375" cy="4019550"/>
            <a:chOff x="204" y="1162"/>
            <a:chExt cx="5171" cy="3039"/>
          </a:xfrm>
        </p:grpSpPr>
        <p:sp>
          <p:nvSpPr>
            <p:cNvPr id="41990" name="Rectangle 5"/>
            <p:cNvSpPr>
              <a:spLocks noChangeArrowheads="1"/>
            </p:cNvSpPr>
            <p:nvPr/>
          </p:nvSpPr>
          <p:spPr bwMode="auto">
            <a:xfrm>
              <a:off x="204" y="1162"/>
              <a:ext cx="5171" cy="3039"/>
            </a:xfrm>
            <a:prstGeom prst="rect">
              <a:avLst/>
            </a:prstGeom>
            <a:solidFill>
              <a:schemeClr val="bg1"/>
            </a:solidFill>
            <a:ln w="12700" cap="sq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宋体" charset="-122"/>
                <a:cs typeface="+mn-cs"/>
              </a:endParaRPr>
            </a:p>
          </p:txBody>
        </p:sp>
        <p:grpSp>
          <p:nvGrpSpPr>
            <p:cNvPr id="41991" name="Group 33"/>
            <p:cNvGrpSpPr>
              <a:grpSpLocks/>
            </p:cNvGrpSpPr>
            <p:nvPr/>
          </p:nvGrpSpPr>
          <p:grpSpPr bwMode="auto">
            <a:xfrm>
              <a:off x="430" y="1207"/>
              <a:ext cx="4355" cy="2949"/>
              <a:chOff x="430" y="1207"/>
              <a:chExt cx="4355" cy="2949"/>
            </a:xfrm>
          </p:grpSpPr>
          <p:sp>
            <p:nvSpPr>
              <p:cNvPr id="41992" name="Text Box 6"/>
              <p:cNvSpPr txBox="1">
                <a:spLocks noChangeArrowheads="1"/>
              </p:cNvSpPr>
              <p:nvPr/>
            </p:nvSpPr>
            <p:spPr bwMode="auto">
              <a:xfrm>
                <a:off x="1882" y="1207"/>
                <a:ext cx="1134" cy="2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2"/>
                    </a:solidFill>
                    <a:latin typeface="Tahoma" pitchFamily="34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ahoma" pitchFamily="34" charset="0"/>
                    <a:ea typeface="楷体_GB2312" pitchFamily="49" charset="-122"/>
                  </a:defRPr>
                </a:lvl2pPr>
                <a:lvl3pPr>
                  <a:defRPr sz="2000" b="1">
                    <a:solidFill>
                      <a:srgbClr val="FF0000"/>
                    </a:solidFill>
                    <a:latin typeface="Tahoma" pitchFamily="34" charset="0"/>
                    <a:ea typeface="宋体" charset="-122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华文楷体" pitchFamily="2" charset="-122"/>
                    <a:ea typeface="华文楷体" pitchFamily="2" charset="-122"/>
                    <a:cs typeface="+mn-cs"/>
                  </a:rPr>
                  <a:t>内存中的程序</a:t>
                </a:r>
              </a:p>
            </p:txBody>
          </p:sp>
          <p:sp>
            <p:nvSpPr>
              <p:cNvPr id="41993" name="Text Box 7"/>
              <p:cNvSpPr txBox="1">
                <a:spLocks noChangeArrowheads="1"/>
              </p:cNvSpPr>
              <p:nvPr/>
            </p:nvSpPr>
            <p:spPr bwMode="auto">
              <a:xfrm>
                <a:off x="2109" y="1661"/>
                <a:ext cx="635" cy="302"/>
              </a:xfrm>
              <a:prstGeom prst="rect">
                <a:avLst/>
              </a:prstGeom>
              <a:noFill/>
              <a:ln w="12700" cap="sq">
                <a:solidFill>
                  <a:srgbClr val="339966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2"/>
                    </a:solidFill>
                    <a:latin typeface="Tahoma" pitchFamily="34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ahoma" pitchFamily="34" charset="0"/>
                    <a:ea typeface="楷体_GB2312" pitchFamily="49" charset="-122"/>
                  </a:defRPr>
                </a:lvl2pPr>
                <a:lvl3pPr>
                  <a:defRPr sz="2000" b="1">
                    <a:solidFill>
                      <a:srgbClr val="FF0000"/>
                    </a:solidFill>
                    <a:latin typeface="Tahoma" pitchFamily="34" charset="0"/>
                    <a:ea typeface="宋体" charset="-122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华文中宋" pitchFamily="2" charset="-122"/>
                    <a:ea typeface="华文中宋" pitchFamily="2" charset="-122"/>
                    <a:cs typeface="+mn-cs"/>
                  </a:rPr>
                  <a:t>指令</a:t>
                </a:r>
                <a:r>
                  <a:rPr kumimoji="1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华文中宋" pitchFamily="2" charset="-122"/>
                    <a:ea typeface="华文中宋" pitchFamily="2" charset="-122"/>
                    <a:cs typeface="+mn-cs"/>
                  </a:rPr>
                  <a:t>1</a:t>
                </a:r>
              </a:p>
            </p:txBody>
          </p:sp>
          <p:sp>
            <p:nvSpPr>
              <p:cNvPr id="41994" name="Rectangle 8"/>
              <p:cNvSpPr>
                <a:spLocks noChangeArrowheads="1"/>
              </p:cNvSpPr>
              <p:nvPr/>
            </p:nvSpPr>
            <p:spPr bwMode="auto">
              <a:xfrm>
                <a:off x="1973" y="1525"/>
                <a:ext cx="907" cy="2631"/>
              </a:xfrm>
              <a:prstGeom prst="rect">
                <a:avLst/>
              </a:prstGeom>
              <a:noFill/>
              <a:ln w="12700" cap="sq">
                <a:solidFill>
                  <a:srgbClr val="FF660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itchFamily="34" charset="0"/>
                  <a:ea typeface="宋体" charset="-122"/>
                  <a:cs typeface="+mn-cs"/>
                </a:endParaRPr>
              </a:p>
            </p:txBody>
          </p:sp>
          <p:sp>
            <p:nvSpPr>
              <p:cNvPr id="41995" name="Text Box 9"/>
              <p:cNvSpPr txBox="1">
                <a:spLocks noChangeArrowheads="1"/>
              </p:cNvSpPr>
              <p:nvPr/>
            </p:nvSpPr>
            <p:spPr bwMode="auto">
              <a:xfrm>
                <a:off x="2109" y="2114"/>
                <a:ext cx="635" cy="302"/>
              </a:xfrm>
              <a:prstGeom prst="rect">
                <a:avLst/>
              </a:prstGeom>
              <a:noFill/>
              <a:ln w="12700" cap="sq">
                <a:solidFill>
                  <a:srgbClr val="339966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2"/>
                    </a:solidFill>
                    <a:latin typeface="Tahoma" pitchFamily="34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ahoma" pitchFamily="34" charset="0"/>
                    <a:ea typeface="楷体_GB2312" pitchFamily="49" charset="-122"/>
                  </a:defRPr>
                </a:lvl2pPr>
                <a:lvl3pPr>
                  <a:defRPr sz="2000" b="1">
                    <a:solidFill>
                      <a:srgbClr val="FF0000"/>
                    </a:solidFill>
                    <a:latin typeface="Tahoma" pitchFamily="34" charset="0"/>
                    <a:ea typeface="宋体" charset="-122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华文中宋" pitchFamily="2" charset="-122"/>
                    <a:ea typeface="华文中宋" pitchFamily="2" charset="-122"/>
                    <a:cs typeface="+mn-cs"/>
                  </a:rPr>
                  <a:t>指令</a:t>
                </a:r>
                <a:r>
                  <a:rPr kumimoji="1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华文中宋" pitchFamily="2" charset="-122"/>
                    <a:ea typeface="华文中宋" pitchFamily="2" charset="-122"/>
                    <a:cs typeface="+mn-cs"/>
                  </a:rPr>
                  <a:t>2</a:t>
                </a:r>
              </a:p>
            </p:txBody>
          </p:sp>
          <p:sp>
            <p:nvSpPr>
              <p:cNvPr id="41996" name="Text Box 10"/>
              <p:cNvSpPr txBox="1">
                <a:spLocks noChangeArrowheads="1"/>
              </p:cNvSpPr>
              <p:nvPr/>
            </p:nvSpPr>
            <p:spPr bwMode="auto">
              <a:xfrm>
                <a:off x="2109" y="2976"/>
                <a:ext cx="635" cy="302"/>
              </a:xfrm>
              <a:prstGeom prst="rect">
                <a:avLst/>
              </a:prstGeom>
              <a:noFill/>
              <a:ln w="12700" cap="sq">
                <a:solidFill>
                  <a:srgbClr val="339966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2"/>
                    </a:solidFill>
                    <a:latin typeface="Tahoma" pitchFamily="34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ahoma" pitchFamily="34" charset="0"/>
                    <a:ea typeface="楷体_GB2312" pitchFamily="49" charset="-122"/>
                  </a:defRPr>
                </a:lvl2pPr>
                <a:lvl3pPr>
                  <a:defRPr sz="2000" b="1">
                    <a:solidFill>
                      <a:srgbClr val="FF0000"/>
                    </a:solidFill>
                    <a:latin typeface="Tahoma" pitchFamily="34" charset="0"/>
                    <a:ea typeface="宋体" charset="-122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华文中宋" pitchFamily="2" charset="-122"/>
                    <a:ea typeface="华文中宋" pitchFamily="2" charset="-122"/>
                    <a:cs typeface="+mn-cs"/>
                  </a:rPr>
                  <a:t>指令</a:t>
                </a:r>
                <a:r>
                  <a:rPr kumimoji="1" lang="en-US" altLang="zh-CN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华文中宋" pitchFamily="2" charset="-122"/>
                    <a:ea typeface="华文中宋" pitchFamily="2" charset="-122"/>
                    <a:cs typeface="+mn-cs"/>
                  </a:rPr>
                  <a:t>n</a:t>
                </a:r>
              </a:p>
            </p:txBody>
          </p:sp>
          <p:sp>
            <p:nvSpPr>
              <p:cNvPr id="41997" name="Text Box 11"/>
              <p:cNvSpPr txBox="1">
                <a:spLocks noChangeArrowheads="1"/>
              </p:cNvSpPr>
              <p:nvPr/>
            </p:nvSpPr>
            <p:spPr bwMode="auto">
              <a:xfrm>
                <a:off x="2245" y="2597"/>
                <a:ext cx="363" cy="3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2"/>
                    </a:solidFill>
                    <a:latin typeface="Tahoma" pitchFamily="34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ahoma" pitchFamily="34" charset="0"/>
                    <a:ea typeface="楷体_GB2312" pitchFamily="49" charset="-122"/>
                  </a:defRPr>
                </a:lvl2pPr>
                <a:lvl3pPr>
                  <a:defRPr sz="2000" b="1">
                    <a:solidFill>
                      <a:srgbClr val="FF0000"/>
                    </a:solidFill>
                    <a:latin typeface="Tahoma" pitchFamily="34" charset="0"/>
                    <a:ea typeface="宋体" charset="-122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itchFamily="34" charset="0"/>
                    <a:ea typeface="宋体" charset="-122"/>
                    <a:cs typeface="+mn-cs"/>
                  </a:rPr>
                  <a:t>┇</a:t>
                </a:r>
              </a:p>
            </p:txBody>
          </p:sp>
          <p:sp>
            <p:nvSpPr>
              <p:cNvPr id="41998" name="Rectangle 12"/>
              <p:cNvSpPr>
                <a:spLocks noChangeArrowheads="1"/>
              </p:cNvSpPr>
              <p:nvPr/>
            </p:nvSpPr>
            <p:spPr bwMode="auto">
              <a:xfrm>
                <a:off x="3696" y="1480"/>
                <a:ext cx="1089" cy="1224"/>
              </a:xfrm>
              <a:prstGeom prst="rect">
                <a:avLst/>
              </a:prstGeom>
              <a:noFill/>
              <a:ln w="12700" cap="sq">
                <a:solidFill>
                  <a:srgbClr val="FF660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itchFamily="34" charset="0"/>
                  <a:ea typeface="宋体" charset="-122"/>
                  <a:cs typeface="+mn-cs"/>
                </a:endParaRPr>
              </a:p>
            </p:txBody>
          </p:sp>
          <p:sp>
            <p:nvSpPr>
              <p:cNvPr id="41999" name="Line 13"/>
              <p:cNvSpPr>
                <a:spLocks noChangeShapeType="1"/>
              </p:cNvSpPr>
              <p:nvPr/>
            </p:nvSpPr>
            <p:spPr bwMode="auto">
              <a:xfrm flipV="1">
                <a:off x="2744" y="1661"/>
                <a:ext cx="952" cy="181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itchFamily="34" charset="0"/>
                  <a:ea typeface="宋体" charset="-122"/>
                  <a:cs typeface="+mn-cs"/>
                </a:endParaRPr>
              </a:p>
            </p:txBody>
          </p:sp>
          <p:sp>
            <p:nvSpPr>
              <p:cNvPr id="42000" name="Text Box 14"/>
              <p:cNvSpPr txBox="1">
                <a:spLocks noChangeArrowheads="1"/>
              </p:cNvSpPr>
              <p:nvPr/>
            </p:nvSpPr>
            <p:spPr bwMode="auto">
              <a:xfrm>
                <a:off x="3969" y="1525"/>
                <a:ext cx="499" cy="2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2"/>
                    </a:solidFill>
                    <a:latin typeface="Tahoma" pitchFamily="34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ahoma" pitchFamily="34" charset="0"/>
                    <a:ea typeface="楷体_GB2312" pitchFamily="49" charset="-122"/>
                  </a:defRPr>
                </a:lvl2pPr>
                <a:lvl3pPr>
                  <a:defRPr sz="2000" b="1">
                    <a:solidFill>
                      <a:srgbClr val="FF0000"/>
                    </a:solidFill>
                    <a:latin typeface="Tahoma" pitchFamily="34" charset="0"/>
                    <a:ea typeface="宋体" charset="-122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华文楷体" pitchFamily="2" charset="-122"/>
                    <a:ea typeface="华文楷体" pitchFamily="2" charset="-122"/>
                    <a:cs typeface="+mn-cs"/>
                  </a:rPr>
                  <a:t>分析</a:t>
                </a:r>
              </a:p>
            </p:txBody>
          </p:sp>
          <p:sp>
            <p:nvSpPr>
              <p:cNvPr id="42001" name="Text Box 15"/>
              <p:cNvSpPr txBox="1">
                <a:spLocks noChangeArrowheads="1"/>
              </p:cNvSpPr>
              <p:nvPr/>
            </p:nvSpPr>
            <p:spPr bwMode="auto">
              <a:xfrm>
                <a:off x="3787" y="1865"/>
                <a:ext cx="998" cy="2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2"/>
                    </a:solidFill>
                    <a:latin typeface="Tahoma" pitchFamily="34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ahoma" pitchFamily="34" charset="0"/>
                    <a:ea typeface="楷体_GB2312" pitchFamily="49" charset="-122"/>
                  </a:defRPr>
                </a:lvl2pPr>
                <a:lvl3pPr>
                  <a:defRPr sz="2000" b="1">
                    <a:solidFill>
                      <a:srgbClr val="FF0000"/>
                    </a:solidFill>
                    <a:latin typeface="Tahoma" pitchFamily="34" charset="0"/>
                    <a:ea typeface="宋体" charset="-122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华文楷体" pitchFamily="2" charset="-122"/>
                    <a:ea typeface="华文楷体" pitchFamily="2" charset="-122"/>
                    <a:cs typeface="+mn-cs"/>
                  </a:rPr>
                  <a:t>获取操作数</a:t>
                </a:r>
              </a:p>
            </p:txBody>
          </p:sp>
          <p:sp>
            <p:nvSpPr>
              <p:cNvPr id="42002" name="Text Box 16"/>
              <p:cNvSpPr txBox="1">
                <a:spLocks noChangeArrowheads="1"/>
              </p:cNvSpPr>
              <p:nvPr/>
            </p:nvSpPr>
            <p:spPr bwMode="auto">
              <a:xfrm>
                <a:off x="3969" y="2137"/>
                <a:ext cx="499" cy="2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2"/>
                    </a:solidFill>
                    <a:latin typeface="Tahoma" pitchFamily="34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ahoma" pitchFamily="34" charset="0"/>
                    <a:ea typeface="楷体_GB2312" pitchFamily="49" charset="-122"/>
                  </a:defRPr>
                </a:lvl2pPr>
                <a:lvl3pPr>
                  <a:defRPr sz="2000" b="1">
                    <a:solidFill>
                      <a:srgbClr val="FF0000"/>
                    </a:solidFill>
                    <a:latin typeface="Tahoma" pitchFamily="34" charset="0"/>
                    <a:ea typeface="宋体" charset="-122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华文楷体" pitchFamily="2" charset="-122"/>
                    <a:ea typeface="华文楷体" pitchFamily="2" charset="-122"/>
                    <a:cs typeface="+mn-cs"/>
                  </a:rPr>
                  <a:t>执行</a:t>
                </a:r>
              </a:p>
            </p:txBody>
          </p:sp>
          <p:sp>
            <p:nvSpPr>
              <p:cNvPr id="42003" name="Text Box 17"/>
              <p:cNvSpPr txBox="1">
                <a:spLocks noChangeArrowheads="1"/>
              </p:cNvSpPr>
              <p:nvPr/>
            </p:nvSpPr>
            <p:spPr bwMode="auto">
              <a:xfrm>
                <a:off x="3833" y="2409"/>
                <a:ext cx="816" cy="2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2"/>
                    </a:solidFill>
                    <a:latin typeface="Tahoma" pitchFamily="34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ahoma" pitchFamily="34" charset="0"/>
                    <a:ea typeface="楷体_GB2312" pitchFamily="49" charset="-122"/>
                  </a:defRPr>
                </a:lvl2pPr>
                <a:lvl3pPr>
                  <a:defRPr sz="2000" b="1">
                    <a:solidFill>
                      <a:srgbClr val="FF0000"/>
                    </a:solidFill>
                    <a:latin typeface="Tahoma" pitchFamily="34" charset="0"/>
                    <a:ea typeface="宋体" charset="-122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华文楷体" pitchFamily="2" charset="-122"/>
                    <a:ea typeface="华文楷体" pitchFamily="2" charset="-122"/>
                    <a:cs typeface="+mn-cs"/>
                  </a:rPr>
                  <a:t>存放结果</a:t>
                </a:r>
              </a:p>
            </p:txBody>
          </p:sp>
          <p:sp>
            <p:nvSpPr>
              <p:cNvPr id="42004" name="Line 18"/>
              <p:cNvSpPr>
                <a:spLocks noChangeShapeType="1"/>
              </p:cNvSpPr>
              <p:nvPr/>
            </p:nvSpPr>
            <p:spPr bwMode="auto">
              <a:xfrm>
                <a:off x="2744" y="2341"/>
                <a:ext cx="952" cy="545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itchFamily="34" charset="0"/>
                  <a:ea typeface="宋体" charset="-122"/>
                  <a:cs typeface="+mn-cs"/>
                </a:endParaRPr>
              </a:p>
            </p:txBody>
          </p:sp>
          <p:sp>
            <p:nvSpPr>
              <p:cNvPr id="42005" name="Rectangle 19"/>
              <p:cNvSpPr>
                <a:spLocks noChangeArrowheads="1"/>
              </p:cNvSpPr>
              <p:nvPr/>
            </p:nvSpPr>
            <p:spPr bwMode="auto">
              <a:xfrm>
                <a:off x="3696" y="2795"/>
                <a:ext cx="1089" cy="1270"/>
              </a:xfrm>
              <a:prstGeom prst="rect">
                <a:avLst/>
              </a:prstGeom>
              <a:noFill/>
              <a:ln w="12700" cap="sq">
                <a:solidFill>
                  <a:srgbClr val="FF6600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itchFamily="34" charset="0"/>
                  <a:ea typeface="宋体" charset="-122"/>
                  <a:cs typeface="+mn-cs"/>
                </a:endParaRPr>
              </a:p>
            </p:txBody>
          </p:sp>
          <p:sp>
            <p:nvSpPr>
              <p:cNvPr id="42006" name="Text Box 20"/>
              <p:cNvSpPr txBox="1">
                <a:spLocks noChangeArrowheads="1"/>
              </p:cNvSpPr>
              <p:nvPr/>
            </p:nvSpPr>
            <p:spPr bwMode="auto">
              <a:xfrm>
                <a:off x="4105" y="3203"/>
                <a:ext cx="363" cy="3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2"/>
                    </a:solidFill>
                    <a:latin typeface="Tahoma" pitchFamily="34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ahoma" pitchFamily="34" charset="0"/>
                    <a:ea typeface="楷体_GB2312" pitchFamily="49" charset="-122"/>
                  </a:defRPr>
                </a:lvl2pPr>
                <a:lvl3pPr>
                  <a:defRPr sz="2000" b="1">
                    <a:solidFill>
                      <a:srgbClr val="FF0000"/>
                    </a:solidFill>
                    <a:latin typeface="Tahoma" pitchFamily="34" charset="0"/>
                    <a:ea typeface="宋体" charset="-122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4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ahoma" pitchFamily="34" charset="0"/>
                    <a:ea typeface="宋体" charset="-122"/>
                    <a:cs typeface="+mn-cs"/>
                  </a:rPr>
                  <a:t>┇</a:t>
                </a:r>
              </a:p>
            </p:txBody>
          </p:sp>
          <p:sp>
            <p:nvSpPr>
              <p:cNvPr id="42007" name="Text Box 21"/>
              <p:cNvSpPr txBox="1">
                <a:spLocks noChangeArrowheads="1"/>
              </p:cNvSpPr>
              <p:nvPr/>
            </p:nvSpPr>
            <p:spPr bwMode="auto">
              <a:xfrm>
                <a:off x="430" y="1615"/>
                <a:ext cx="726" cy="6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2"/>
                    </a:solidFill>
                    <a:latin typeface="Tahoma" pitchFamily="34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ahoma" pitchFamily="34" charset="0"/>
                    <a:ea typeface="楷体_GB2312" pitchFamily="49" charset="-122"/>
                  </a:defRPr>
                </a:lvl2pPr>
                <a:lvl3pPr>
                  <a:defRPr sz="2000" b="1">
                    <a:solidFill>
                      <a:srgbClr val="FF0000"/>
                    </a:solidFill>
                    <a:latin typeface="Tahoma" pitchFamily="34" charset="0"/>
                    <a:ea typeface="宋体" charset="-122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华文中宋" pitchFamily="2" charset="-122"/>
                    <a:ea typeface="华文中宋" pitchFamily="2" charset="-122"/>
                    <a:cs typeface="+mn-cs"/>
                  </a:rPr>
                  <a:t>程序计</a:t>
                </a:r>
                <a:endParaRPr kumimoji="1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华文中宋" pitchFamily="2" charset="-122"/>
                  <a:ea typeface="华文中宋" pitchFamily="2" charset="-122"/>
                  <a:cs typeface="+mn-cs"/>
                </a:endParaRP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华文中宋" pitchFamily="2" charset="-122"/>
                    <a:ea typeface="华文中宋" pitchFamily="2" charset="-122"/>
                    <a:cs typeface="+mn-cs"/>
                  </a:rPr>
                  <a:t>数器</a:t>
                </a:r>
                <a:r>
                  <a:rPr kumimoji="1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itchFamily="18" charset="0"/>
                    <a:ea typeface="楷体_GB2312" pitchFamily="49" charset="-122"/>
                    <a:cs typeface="+mn-cs"/>
                  </a:rPr>
                  <a:t>PC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itchFamily="18" charset="0"/>
                    <a:ea typeface="楷体_GB2312" pitchFamily="49" charset="-122"/>
                    <a:cs typeface="+mn-cs"/>
                  </a:rPr>
                  <a:t>（</a:t>
                </a:r>
                <a:r>
                  <a:rPr kumimoji="1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itchFamily="18" charset="0"/>
                    <a:ea typeface="楷体_GB2312" pitchFamily="49" charset="-122"/>
                    <a:cs typeface="+mn-cs"/>
                  </a:rPr>
                  <a:t>IP</a:t>
                </a:r>
                <a:r>
                  <a:rPr kumimoji="1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Times New Roman" pitchFamily="18" charset="0"/>
                    <a:ea typeface="楷体_GB2312" pitchFamily="49" charset="-122"/>
                    <a:cs typeface="+mn-cs"/>
                  </a:rPr>
                  <a:t>）</a:t>
                </a:r>
                <a:endParaRPr kumimoji="1" lang="en-US" altLang="zh-CN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Times New Roman" pitchFamily="18" charset="0"/>
                  <a:ea typeface="楷体_GB2312" pitchFamily="49" charset="-122"/>
                  <a:cs typeface="+mn-cs"/>
                </a:endParaRPr>
              </a:p>
            </p:txBody>
          </p:sp>
          <p:sp>
            <p:nvSpPr>
              <p:cNvPr id="42008" name="Line 22"/>
              <p:cNvSpPr>
                <a:spLocks noChangeShapeType="1"/>
              </p:cNvSpPr>
              <p:nvPr/>
            </p:nvSpPr>
            <p:spPr bwMode="auto">
              <a:xfrm>
                <a:off x="1065" y="1842"/>
                <a:ext cx="999" cy="0"/>
              </a:xfrm>
              <a:prstGeom prst="line">
                <a:avLst/>
              </a:prstGeom>
              <a:noFill/>
              <a:ln w="22225" cap="sq">
                <a:solidFill>
                  <a:schemeClr val="tx1"/>
                </a:solidFill>
                <a:round/>
                <a:headEnd type="none" w="sm" len="sm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itchFamily="34" charset="0"/>
                  <a:ea typeface="宋体" charset="-122"/>
                  <a:cs typeface="+mn-cs"/>
                </a:endParaRPr>
              </a:p>
            </p:txBody>
          </p:sp>
          <p:sp>
            <p:nvSpPr>
              <p:cNvPr id="42009" name="Text Box 23"/>
              <p:cNvSpPr txBox="1">
                <a:spLocks noChangeArrowheads="1"/>
              </p:cNvSpPr>
              <p:nvPr/>
            </p:nvSpPr>
            <p:spPr bwMode="auto">
              <a:xfrm>
                <a:off x="1201" y="1570"/>
                <a:ext cx="454" cy="2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2"/>
                    </a:solidFill>
                    <a:latin typeface="Tahoma" pitchFamily="34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ahoma" pitchFamily="34" charset="0"/>
                    <a:ea typeface="楷体_GB2312" pitchFamily="49" charset="-122"/>
                  </a:defRPr>
                </a:lvl2pPr>
                <a:lvl3pPr>
                  <a:defRPr sz="2000" b="1">
                    <a:solidFill>
                      <a:srgbClr val="FF0000"/>
                    </a:solidFill>
                    <a:latin typeface="Tahoma" pitchFamily="34" charset="0"/>
                    <a:ea typeface="宋体" charset="-122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华文楷体" pitchFamily="2" charset="-122"/>
                    <a:ea typeface="华文楷体" pitchFamily="2" charset="-122"/>
                    <a:cs typeface="+mn-cs"/>
                  </a:rPr>
                  <a:t>地址</a:t>
                </a:r>
                <a:endParaRPr kumimoji="1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华文楷体" pitchFamily="2" charset="-122"/>
                  <a:ea typeface="华文楷体" pitchFamily="2" charset="-122"/>
                  <a:cs typeface="+mn-cs"/>
                </a:endParaRPr>
              </a:p>
            </p:txBody>
          </p:sp>
          <p:sp>
            <p:nvSpPr>
              <p:cNvPr id="42010" name="Text Box 24"/>
              <p:cNvSpPr txBox="1">
                <a:spLocks noChangeArrowheads="1"/>
              </p:cNvSpPr>
              <p:nvPr/>
            </p:nvSpPr>
            <p:spPr bwMode="auto">
              <a:xfrm>
                <a:off x="3923" y="1230"/>
                <a:ext cx="589" cy="2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2"/>
                    </a:solidFill>
                    <a:latin typeface="Tahoma" pitchFamily="34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ahoma" pitchFamily="34" charset="0"/>
                    <a:ea typeface="楷体_GB2312" pitchFamily="49" charset="-122"/>
                  </a:defRPr>
                </a:lvl2pPr>
                <a:lvl3pPr>
                  <a:defRPr sz="2000" b="1">
                    <a:solidFill>
                      <a:srgbClr val="FF0000"/>
                    </a:solidFill>
                    <a:latin typeface="Tahoma" pitchFamily="34" charset="0"/>
                    <a:ea typeface="宋体" charset="-122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楷体_GB2312" pitchFamily="49" charset="-122"/>
                    <a:cs typeface="+mn-cs"/>
                  </a:rPr>
                  <a:t>CPU</a:t>
                </a:r>
              </a:p>
            </p:txBody>
          </p:sp>
          <p:sp>
            <p:nvSpPr>
              <p:cNvPr id="42011" name="Text Box 25"/>
              <p:cNvSpPr txBox="1">
                <a:spLocks noChangeArrowheads="1"/>
              </p:cNvSpPr>
              <p:nvPr/>
            </p:nvSpPr>
            <p:spPr bwMode="auto">
              <a:xfrm rot="20952508">
                <a:off x="2970" y="1480"/>
                <a:ext cx="589" cy="2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2"/>
                    </a:solidFill>
                    <a:latin typeface="Tahoma" pitchFamily="34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ahoma" pitchFamily="34" charset="0"/>
                    <a:ea typeface="楷体_GB2312" pitchFamily="49" charset="-122"/>
                  </a:defRPr>
                </a:lvl2pPr>
                <a:lvl3pPr>
                  <a:defRPr sz="2000" b="1">
                    <a:solidFill>
                      <a:srgbClr val="FF0000"/>
                    </a:solidFill>
                    <a:latin typeface="Tahoma" pitchFamily="34" charset="0"/>
                    <a:ea typeface="宋体" charset="-122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华文楷体" pitchFamily="2" charset="-122"/>
                    <a:ea typeface="华文楷体" pitchFamily="2" charset="-122"/>
                    <a:cs typeface="+mn-cs"/>
                  </a:rPr>
                  <a:t>取出</a:t>
                </a:r>
              </a:p>
            </p:txBody>
          </p:sp>
          <p:sp>
            <p:nvSpPr>
              <p:cNvPr id="42012" name="Text Box 26"/>
              <p:cNvSpPr txBox="1">
                <a:spLocks noChangeArrowheads="1"/>
              </p:cNvSpPr>
              <p:nvPr/>
            </p:nvSpPr>
            <p:spPr bwMode="auto">
              <a:xfrm>
                <a:off x="2109" y="3612"/>
                <a:ext cx="635" cy="302"/>
              </a:xfrm>
              <a:prstGeom prst="rect">
                <a:avLst/>
              </a:prstGeom>
              <a:noFill/>
              <a:ln w="12700" cap="sq">
                <a:solidFill>
                  <a:srgbClr val="339966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>
                  <a:defRPr sz="2800" b="1">
                    <a:solidFill>
                      <a:schemeClr val="tx2"/>
                    </a:solidFill>
                    <a:latin typeface="Tahoma" pitchFamily="34" charset="0"/>
                    <a:ea typeface="楷体_GB2312" pitchFamily="49" charset="-122"/>
                  </a:defRPr>
                </a:lvl1pPr>
                <a:lvl2pPr>
                  <a:defRPr sz="2400" b="1">
                    <a:solidFill>
                      <a:schemeClr val="tx1"/>
                    </a:solidFill>
                    <a:latin typeface="Tahoma" pitchFamily="34" charset="0"/>
                    <a:ea typeface="楷体_GB2312" pitchFamily="49" charset="-122"/>
                  </a:defRPr>
                </a:lvl2pPr>
                <a:lvl3pPr>
                  <a:defRPr sz="2000" b="1">
                    <a:solidFill>
                      <a:srgbClr val="FF0000"/>
                    </a:solidFill>
                    <a:latin typeface="Tahoma" pitchFamily="34" charset="0"/>
                    <a:ea typeface="宋体" charset="-122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Tahoma" pitchFamily="34" charset="0"/>
                    <a:ea typeface="宋体" charset="-122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0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uLnTx/>
                    <a:uFillTx/>
                    <a:latin typeface="华文中宋" pitchFamily="2" charset="-122"/>
                    <a:ea typeface="华文中宋" pitchFamily="2" charset="-122"/>
                    <a:cs typeface="+mn-cs"/>
                  </a:rPr>
                  <a:t>操作数</a:t>
                </a:r>
                <a:endParaRPr kumimoji="1" lang="en-US" altLang="zh-CN" sz="20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华文中宋" pitchFamily="2" charset="-122"/>
                  <a:ea typeface="华文中宋" pitchFamily="2" charset="-122"/>
                  <a:cs typeface="+mn-cs"/>
                </a:endParaRPr>
              </a:p>
            </p:txBody>
          </p:sp>
          <p:sp>
            <p:nvSpPr>
              <p:cNvPr id="42013" name="Line 27"/>
              <p:cNvSpPr>
                <a:spLocks noChangeShapeType="1"/>
              </p:cNvSpPr>
              <p:nvPr/>
            </p:nvSpPr>
            <p:spPr bwMode="auto">
              <a:xfrm flipV="1">
                <a:off x="3198" y="2024"/>
                <a:ext cx="498" cy="0"/>
              </a:xfrm>
              <a:prstGeom prst="line">
                <a:avLst/>
              </a:prstGeom>
              <a:noFill/>
              <a:ln w="22225" cap="sq">
                <a:solidFill>
                  <a:srgbClr val="008000"/>
                </a:solidFill>
                <a:round/>
                <a:headEnd type="none" w="sm" len="sm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itchFamily="34" charset="0"/>
                  <a:ea typeface="宋体" charset="-122"/>
                  <a:cs typeface="+mn-cs"/>
                </a:endParaRPr>
              </a:p>
            </p:txBody>
          </p:sp>
          <p:sp>
            <p:nvSpPr>
              <p:cNvPr id="42014" name="Line 28"/>
              <p:cNvSpPr>
                <a:spLocks noChangeShapeType="1"/>
              </p:cNvSpPr>
              <p:nvPr/>
            </p:nvSpPr>
            <p:spPr bwMode="auto">
              <a:xfrm>
                <a:off x="2880" y="3748"/>
                <a:ext cx="318" cy="0"/>
              </a:xfrm>
              <a:prstGeom prst="line">
                <a:avLst/>
              </a:prstGeom>
              <a:noFill/>
              <a:ln w="22225" cap="sq">
                <a:solidFill>
                  <a:srgbClr val="008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itchFamily="34" charset="0"/>
                  <a:ea typeface="宋体" charset="-122"/>
                  <a:cs typeface="+mn-cs"/>
                </a:endParaRPr>
              </a:p>
            </p:txBody>
          </p:sp>
          <p:sp>
            <p:nvSpPr>
              <p:cNvPr id="42015" name="Line 29"/>
              <p:cNvSpPr>
                <a:spLocks noChangeShapeType="1"/>
              </p:cNvSpPr>
              <p:nvPr/>
            </p:nvSpPr>
            <p:spPr bwMode="auto">
              <a:xfrm flipV="1">
                <a:off x="3198" y="2024"/>
                <a:ext cx="0" cy="1724"/>
              </a:xfrm>
              <a:prstGeom prst="line">
                <a:avLst/>
              </a:prstGeom>
              <a:noFill/>
              <a:ln w="22225" cap="sq">
                <a:solidFill>
                  <a:srgbClr val="008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itchFamily="34" charset="0"/>
                  <a:ea typeface="宋体" charset="-122"/>
                  <a:cs typeface="+mn-cs"/>
                </a:endParaRPr>
              </a:p>
            </p:txBody>
          </p:sp>
          <p:sp>
            <p:nvSpPr>
              <p:cNvPr id="42016" name="Line 30"/>
              <p:cNvSpPr>
                <a:spLocks noChangeShapeType="1"/>
              </p:cNvSpPr>
              <p:nvPr/>
            </p:nvSpPr>
            <p:spPr bwMode="auto">
              <a:xfrm flipH="1">
                <a:off x="3379" y="2568"/>
                <a:ext cx="317" cy="0"/>
              </a:xfrm>
              <a:prstGeom prst="line">
                <a:avLst/>
              </a:prstGeom>
              <a:noFill/>
              <a:ln w="22225" cap="sq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itchFamily="34" charset="0"/>
                  <a:ea typeface="宋体" charset="-122"/>
                  <a:cs typeface="+mn-cs"/>
                </a:endParaRPr>
              </a:p>
            </p:txBody>
          </p:sp>
          <p:sp>
            <p:nvSpPr>
              <p:cNvPr id="42017" name="Line 31"/>
              <p:cNvSpPr>
                <a:spLocks noChangeShapeType="1"/>
              </p:cNvSpPr>
              <p:nvPr/>
            </p:nvSpPr>
            <p:spPr bwMode="auto">
              <a:xfrm>
                <a:off x="3379" y="2568"/>
                <a:ext cx="0" cy="1497"/>
              </a:xfrm>
              <a:prstGeom prst="line">
                <a:avLst/>
              </a:prstGeom>
              <a:noFill/>
              <a:ln w="22225" cap="sq">
                <a:solidFill>
                  <a:srgbClr val="FF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itchFamily="34" charset="0"/>
                  <a:ea typeface="宋体" charset="-122"/>
                  <a:cs typeface="+mn-cs"/>
                </a:endParaRPr>
              </a:p>
            </p:txBody>
          </p:sp>
          <p:sp>
            <p:nvSpPr>
              <p:cNvPr id="42018" name="Line 32"/>
              <p:cNvSpPr>
                <a:spLocks noChangeShapeType="1"/>
              </p:cNvSpPr>
              <p:nvPr/>
            </p:nvSpPr>
            <p:spPr bwMode="auto">
              <a:xfrm flipH="1">
                <a:off x="2880" y="4065"/>
                <a:ext cx="499" cy="0"/>
              </a:xfrm>
              <a:prstGeom prst="line">
                <a:avLst/>
              </a:prstGeom>
              <a:noFill/>
              <a:ln w="22225" cap="sq">
                <a:solidFill>
                  <a:srgbClr val="FF0000"/>
                </a:solidFill>
                <a:round/>
                <a:headEnd type="none" w="sm" len="sm"/>
                <a:tailEnd type="triangle" w="lg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itchFamily="34" charset="0"/>
                  <a:ea typeface="宋体" charset="-122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22549524"/>
      </p:ext>
    </p:extLst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8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8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8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8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BFC3ED-E24B-472A-8CD9-63AFA5999ED9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宋体" charset="-122"/>
              <a:cs typeface="+mn-cs"/>
            </a:endParaRP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93675"/>
            <a:ext cx="7670800" cy="661988"/>
          </a:xfrm>
        </p:spPr>
        <p:txBody>
          <a:bodyPr/>
          <a:lstStyle/>
          <a:p>
            <a:pPr eaLnBrk="1" hangingPunct="1"/>
            <a:r>
              <a:rPr lang="zh-CN" altLang="en-US" dirty="0">
                <a:cs typeface="隶书" pitchFamily="49" charset="-122"/>
              </a:rPr>
              <a:t>状态标志位</a:t>
            </a:r>
            <a:endParaRPr lang="zh-CN" altLang="en-US" sz="2800" b="0" dirty="0">
              <a:solidFill>
                <a:schemeClr val="tx1"/>
              </a:solidFill>
              <a:cs typeface="隶书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A41E3BC-B57E-4BF3-AE6E-10701D926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402" y="154376"/>
            <a:ext cx="5557878" cy="1166821"/>
          </a:xfrm>
          <a:prstGeom prst="rect">
            <a:avLst/>
          </a:prstGeom>
        </p:spPr>
      </p:pic>
      <p:sp>
        <p:nvSpPr>
          <p:cNvPr id="9" name="Text Box 6">
            <a:extLst>
              <a:ext uri="{FF2B5EF4-FFF2-40B4-BE49-F238E27FC236}">
                <a16:creationId xmlns:a16="http://schemas.microsoft.com/office/drawing/2014/main" id="{8AABEC01-708E-4499-A07B-A605D11BAD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130" y="3937620"/>
            <a:ext cx="7704856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sz="2800" dirty="0">
                <a:solidFill>
                  <a:prstClr val="black"/>
                </a:solidFill>
                <a:latin typeface="Times New Roman" panose="02020603050405020304" pitchFamily="18" charset="0"/>
              </a:rPr>
              <a:t>   </a:t>
            </a:r>
            <a:r>
              <a:rPr kumimoji="1" lang="zh-CN" altLang="en-US" sz="1800" dirty="0">
                <a:solidFill>
                  <a:prstClr val="black"/>
                </a:solidFill>
                <a:latin typeface="Times New Roman" panose="02020603050405020304" pitchFamily="18" charset="0"/>
              </a:rPr>
              <a:t>标志寄存器</a:t>
            </a:r>
            <a:r>
              <a:rPr kumimoji="1" lang="en-US" altLang="zh-CN" sz="1800" dirty="0">
                <a:solidFill>
                  <a:prstClr val="black"/>
                </a:solidFill>
                <a:latin typeface="Times New Roman" panose="02020603050405020304" pitchFamily="18" charset="0"/>
              </a:rPr>
              <a:t>FR</a:t>
            </a:r>
            <a:r>
              <a:rPr kumimoji="1" lang="zh-CN" altLang="en-US" sz="1800" dirty="0">
                <a:solidFill>
                  <a:prstClr val="black"/>
                </a:solidFill>
                <a:latin typeface="Times New Roman" panose="02020603050405020304" pitchFamily="18" charset="0"/>
              </a:rPr>
              <a:t>中共有</a:t>
            </a:r>
            <a:r>
              <a:rPr kumimoji="1" lang="en-US" altLang="zh-CN" sz="1800" dirty="0">
                <a:solidFill>
                  <a:prstClr val="black"/>
                </a:solidFill>
                <a:latin typeface="Times New Roman" panose="02020603050405020304" pitchFamily="18" charset="0"/>
              </a:rPr>
              <a:t>9</a:t>
            </a:r>
            <a:r>
              <a:rPr kumimoji="1" lang="zh-CN" altLang="en-US" sz="1800" dirty="0">
                <a:solidFill>
                  <a:prstClr val="black"/>
                </a:solidFill>
                <a:latin typeface="Times New Roman" panose="02020603050405020304" pitchFamily="18" charset="0"/>
              </a:rPr>
              <a:t>个标志位，可分成两类：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kumimoji="1" lang="zh-CN" altLang="en-US" sz="1800" b="1" dirty="0">
                <a:solidFill>
                  <a:srgbClr val="FF6600"/>
                </a:solidFill>
                <a:latin typeface="Times New Roman" panose="02020603050405020304" pitchFamily="18" charset="0"/>
              </a:rPr>
              <a:t>状态标志</a:t>
            </a:r>
            <a:r>
              <a:rPr kumimoji="1" lang="zh-CN" altLang="en-US" sz="1800" dirty="0">
                <a:solidFill>
                  <a:prstClr val="black"/>
                </a:solidFill>
                <a:latin typeface="Times New Roman" panose="02020603050405020304" pitchFamily="18" charset="0"/>
              </a:rPr>
              <a:t>   表示运算结果的特征，它们是</a:t>
            </a:r>
            <a:r>
              <a:rPr kumimoji="1" lang="en-US" altLang="zh-CN" sz="1800" dirty="0">
                <a:solidFill>
                  <a:prstClr val="black"/>
                </a:solidFill>
                <a:latin typeface="Times New Roman" panose="02020603050405020304" pitchFamily="18" charset="0"/>
              </a:rPr>
              <a:t>CF</a:t>
            </a:r>
            <a:r>
              <a:rPr kumimoji="1" lang="zh-CN" altLang="en-US" sz="1800" dirty="0">
                <a:solidFill>
                  <a:prstClr val="black"/>
                </a:solidFill>
                <a:latin typeface="Times New Roman" panose="02020603050405020304" pitchFamily="18" charset="0"/>
              </a:rPr>
              <a:t>、</a:t>
            </a:r>
            <a:r>
              <a:rPr kumimoji="1" lang="en-US" altLang="zh-CN" sz="1800" dirty="0">
                <a:solidFill>
                  <a:prstClr val="black"/>
                </a:solidFill>
                <a:latin typeface="Times New Roman" panose="02020603050405020304" pitchFamily="18" charset="0"/>
              </a:rPr>
              <a:t>PF</a:t>
            </a:r>
            <a:r>
              <a:rPr kumimoji="1" lang="zh-CN" altLang="en-US" sz="1800" dirty="0">
                <a:solidFill>
                  <a:prstClr val="black"/>
                </a:solidFill>
                <a:latin typeface="Times New Roman" panose="02020603050405020304" pitchFamily="18" charset="0"/>
              </a:rPr>
              <a:t>、</a:t>
            </a:r>
            <a:r>
              <a:rPr kumimoji="1" lang="en-US" altLang="zh-CN" sz="1800" dirty="0">
                <a:solidFill>
                  <a:prstClr val="black"/>
                </a:solidFill>
                <a:latin typeface="Times New Roman" panose="02020603050405020304" pitchFamily="18" charset="0"/>
              </a:rPr>
              <a:t>AF</a:t>
            </a:r>
            <a:r>
              <a:rPr kumimoji="1" lang="zh-CN" altLang="en-US" sz="1800" dirty="0">
                <a:solidFill>
                  <a:prstClr val="black"/>
                </a:solidFill>
                <a:latin typeface="Times New Roman" panose="02020603050405020304" pitchFamily="18" charset="0"/>
              </a:rPr>
              <a:t>、</a:t>
            </a:r>
            <a:r>
              <a:rPr kumimoji="1" lang="en-US" altLang="zh-CN" sz="1800" dirty="0">
                <a:solidFill>
                  <a:prstClr val="black"/>
                </a:solidFill>
                <a:latin typeface="Times New Roman" panose="02020603050405020304" pitchFamily="18" charset="0"/>
              </a:rPr>
              <a:t>ZF</a:t>
            </a:r>
            <a:r>
              <a:rPr kumimoji="1" lang="zh-CN" altLang="en-US" sz="1800" dirty="0">
                <a:solidFill>
                  <a:prstClr val="black"/>
                </a:solidFill>
                <a:latin typeface="Times New Roman" panose="02020603050405020304" pitchFamily="18" charset="0"/>
              </a:rPr>
              <a:t>、</a:t>
            </a:r>
            <a:r>
              <a:rPr kumimoji="1" lang="en-US" altLang="zh-CN" sz="1800" dirty="0">
                <a:solidFill>
                  <a:prstClr val="black"/>
                </a:solidFill>
                <a:latin typeface="Times New Roman" panose="02020603050405020304" pitchFamily="18" charset="0"/>
              </a:rPr>
              <a:t>SF</a:t>
            </a:r>
            <a:r>
              <a:rPr kumimoji="1" lang="zh-CN" altLang="en-US" sz="1800" dirty="0">
                <a:solidFill>
                  <a:prstClr val="black"/>
                </a:solidFill>
                <a:latin typeface="Times New Roman" panose="02020603050405020304" pitchFamily="18" charset="0"/>
              </a:rPr>
              <a:t>和</a:t>
            </a:r>
            <a:r>
              <a:rPr kumimoji="1" lang="en-US" altLang="zh-CN" sz="1800" dirty="0">
                <a:solidFill>
                  <a:prstClr val="black"/>
                </a:solidFill>
                <a:latin typeface="Times New Roman" panose="02020603050405020304" pitchFamily="18" charset="0"/>
              </a:rPr>
              <a:t>OF</a:t>
            </a:r>
          </a:p>
          <a:p>
            <a:pPr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kumimoji="1" lang="zh-CN" altLang="en-US" sz="1800" b="1" dirty="0">
                <a:solidFill>
                  <a:srgbClr val="FF6600"/>
                </a:solidFill>
                <a:latin typeface="Times New Roman" panose="02020603050405020304" pitchFamily="18" charset="0"/>
              </a:rPr>
              <a:t>控制标志</a:t>
            </a:r>
            <a:r>
              <a:rPr kumimoji="1" lang="zh-CN" altLang="en-US" sz="1800" dirty="0">
                <a:solidFill>
                  <a:prstClr val="black"/>
                </a:solidFill>
                <a:latin typeface="Times New Roman" panose="02020603050405020304" pitchFamily="18" charset="0"/>
              </a:rPr>
              <a:t>   控制</a:t>
            </a:r>
            <a:r>
              <a:rPr kumimoji="1" lang="en-US" altLang="zh-CN" sz="1800" dirty="0">
                <a:solidFill>
                  <a:prstClr val="black"/>
                </a:solidFill>
                <a:latin typeface="Times New Roman" panose="02020603050405020304" pitchFamily="18" charset="0"/>
              </a:rPr>
              <a:t>CPU</a:t>
            </a:r>
            <a:r>
              <a:rPr kumimoji="1" lang="zh-CN" altLang="en-US" sz="1800" dirty="0">
                <a:solidFill>
                  <a:prstClr val="black"/>
                </a:solidFill>
                <a:latin typeface="Times New Roman" panose="02020603050405020304" pitchFamily="18" charset="0"/>
              </a:rPr>
              <a:t>的操作，它们是</a:t>
            </a:r>
            <a:r>
              <a:rPr kumimoji="1" lang="en-US" altLang="zh-CN" sz="1800" dirty="0">
                <a:solidFill>
                  <a:prstClr val="black"/>
                </a:solidFill>
                <a:latin typeface="Times New Roman" panose="02020603050405020304" pitchFamily="18" charset="0"/>
              </a:rPr>
              <a:t>IF</a:t>
            </a:r>
            <a:r>
              <a:rPr kumimoji="1" lang="zh-CN" altLang="en-US" sz="1800" dirty="0">
                <a:solidFill>
                  <a:prstClr val="black"/>
                </a:solidFill>
                <a:latin typeface="Times New Roman" panose="02020603050405020304" pitchFamily="18" charset="0"/>
              </a:rPr>
              <a:t>、</a:t>
            </a:r>
            <a:r>
              <a:rPr kumimoji="1" lang="en-US" altLang="zh-CN" sz="1800" dirty="0">
                <a:solidFill>
                  <a:prstClr val="black"/>
                </a:solidFill>
                <a:latin typeface="Times New Roman" panose="02020603050405020304" pitchFamily="18" charset="0"/>
              </a:rPr>
              <a:t>DF</a:t>
            </a:r>
            <a:r>
              <a:rPr kumimoji="1" lang="zh-CN" altLang="en-US" sz="1800" dirty="0">
                <a:solidFill>
                  <a:prstClr val="black"/>
                </a:solidFill>
                <a:latin typeface="Times New Roman" panose="02020603050405020304" pitchFamily="18" charset="0"/>
              </a:rPr>
              <a:t>和</a:t>
            </a:r>
            <a:r>
              <a:rPr kumimoji="1" lang="en-US" altLang="zh-CN" sz="1800" dirty="0">
                <a:solidFill>
                  <a:prstClr val="black"/>
                </a:solidFill>
                <a:latin typeface="Times New Roman" panose="02020603050405020304" pitchFamily="18" charset="0"/>
              </a:rPr>
              <a:t>TF</a:t>
            </a:r>
            <a:r>
              <a:rPr kumimoji="1" lang="zh-CN" altLang="en-US" sz="1800" dirty="0">
                <a:solidFill>
                  <a:prstClr val="black"/>
                </a:solidFill>
                <a:latin typeface="Times New Roman" panose="02020603050405020304" pitchFamily="18" charset="0"/>
              </a:rPr>
              <a:t>。 </a:t>
            </a:r>
          </a:p>
        </p:txBody>
      </p:sp>
      <p:pic>
        <p:nvPicPr>
          <p:cNvPr id="10" name="Picture 5" descr="2-5_flag">
            <a:extLst>
              <a:ext uri="{FF2B5EF4-FFF2-40B4-BE49-F238E27FC236}">
                <a16:creationId xmlns:a16="http://schemas.microsoft.com/office/drawing/2014/main" id="{7BF4961B-88DF-43E9-86D4-6EB175ED59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" t="7701" r="870" b="14216"/>
          <a:stretch/>
        </p:blipFill>
        <p:spPr bwMode="auto">
          <a:xfrm>
            <a:off x="972170" y="1249748"/>
            <a:ext cx="7512145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0019289"/>
      </p:ext>
    </p:extLst>
  </p:cSld>
  <p:clrMapOvr>
    <a:masterClrMapping/>
  </p:clrMapOvr>
  <p:transition spd="slow">
    <p:blinds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FBFC3ED-E24B-472A-8CD9-63AFA5999ED9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宋体" charset="-122"/>
              <a:cs typeface="+mn-cs"/>
            </a:endParaRPr>
          </a:p>
        </p:txBody>
      </p:sp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93675"/>
            <a:ext cx="7670800" cy="661988"/>
          </a:xfrm>
        </p:spPr>
        <p:txBody>
          <a:bodyPr/>
          <a:lstStyle/>
          <a:p>
            <a:pPr eaLnBrk="1" hangingPunct="1"/>
            <a:r>
              <a:rPr lang="zh-CN" altLang="en-US" dirty="0">
                <a:cs typeface="隶书" pitchFamily="49" charset="-122"/>
              </a:rPr>
              <a:t>状态标志位</a:t>
            </a:r>
            <a:endParaRPr lang="zh-CN" altLang="en-US" sz="2800" b="0" dirty="0">
              <a:solidFill>
                <a:schemeClr val="tx1"/>
              </a:solidFill>
              <a:cs typeface="隶书" pitchFamily="49" charset="-122"/>
            </a:endParaRPr>
          </a:p>
        </p:txBody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0122" y="1057300"/>
            <a:ext cx="8268916" cy="4608512"/>
          </a:xfrm>
        </p:spPr>
        <p:txBody>
          <a:bodyPr/>
          <a:lstStyle/>
          <a:p>
            <a:pPr eaLnBrk="1" hangingPunct="1">
              <a:lnSpc>
                <a:spcPct val="110000"/>
              </a:lnSpc>
              <a:spcAft>
                <a:spcPct val="0"/>
              </a:spcAft>
            </a:pPr>
            <a:r>
              <a:rPr lang="en-US" altLang="zh-CN" sz="1800" dirty="0"/>
              <a:t>CF</a:t>
            </a:r>
            <a:r>
              <a:rPr lang="zh-CN" altLang="en-US" sz="1800" dirty="0"/>
              <a:t>（</a:t>
            </a:r>
            <a:r>
              <a:rPr lang="en-US" altLang="zh-CN" sz="1800" dirty="0"/>
              <a:t>Carry Flag</a:t>
            </a:r>
            <a:r>
              <a:rPr lang="zh-CN" altLang="en-US" sz="1800" dirty="0"/>
              <a:t>） </a:t>
            </a:r>
          </a:p>
          <a:p>
            <a:pPr lvl="1" eaLnBrk="1" hangingPunct="1">
              <a:lnSpc>
                <a:spcPct val="110000"/>
              </a:lnSpc>
              <a:spcAft>
                <a:spcPct val="0"/>
              </a:spcAft>
            </a:pPr>
            <a:r>
              <a:rPr lang="zh-CN" altLang="en-US" sz="1600" dirty="0"/>
              <a:t>进位标志位。加</a:t>
            </a:r>
            <a:r>
              <a:rPr lang="en-US" altLang="zh-CN" sz="1600" dirty="0"/>
              <a:t>(</a:t>
            </a:r>
            <a:r>
              <a:rPr lang="zh-CN" altLang="en-US" sz="1600" dirty="0"/>
              <a:t>减</a:t>
            </a:r>
            <a:r>
              <a:rPr lang="en-US" altLang="zh-CN" sz="1600" dirty="0"/>
              <a:t>)</a:t>
            </a:r>
            <a:r>
              <a:rPr lang="zh-CN" altLang="en-US" sz="1600" dirty="0"/>
              <a:t>法运算时，若最高位有进</a:t>
            </a:r>
            <a:r>
              <a:rPr lang="en-US" altLang="zh-CN" sz="1600" dirty="0"/>
              <a:t>(</a:t>
            </a:r>
            <a:r>
              <a:rPr lang="zh-CN" altLang="en-US" sz="1600" dirty="0"/>
              <a:t>借</a:t>
            </a:r>
            <a:r>
              <a:rPr lang="en-US" altLang="zh-CN" sz="1600" dirty="0"/>
              <a:t>)</a:t>
            </a:r>
            <a:r>
              <a:rPr lang="zh-CN" altLang="en-US" sz="1600" dirty="0"/>
              <a:t>位则</a:t>
            </a:r>
            <a:r>
              <a:rPr lang="en-US" altLang="zh-CN" sz="1600" dirty="0"/>
              <a:t>CF=1 </a:t>
            </a:r>
          </a:p>
          <a:p>
            <a:pPr eaLnBrk="1" hangingPunct="1">
              <a:lnSpc>
                <a:spcPct val="110000"/>
              </a:lnSpc>
              <a:spcAft>
                <a:spcPct val="0"/>
              </a:spcAft>
            </a:pPr>
            <a:r>
              <a:rPr lang="en-US" altLang="zh-CN" sz="1800" dirty="0"/>
              <a:t>OF</a:t>
            </a:r>
            <a:r>
              <a:rPr lang="zh-CN" altLang="en-US" sz="1800" dirty="0"/>
              <a:t>（</a:t>
            </a:r>
            <a:r>
              <a:rPr lang="en-US" altLang="zh-CN" sz="1800" dirty="0"/>
              <a:t>Overflow Flag</a:t>
            </a:r>
            <a:r>
              <a:rPr lang="zh-CN" altLang="en-US" sz="1800" dirty="0"/>
              <a:t>）</a:t>
            </a:r>
          </a:p>
          <a:p>
            <a:pPr lvl="1" eaLnBrk="1" hangingPunct="1">
              <a:lnSpc>
                <a:spcPct val="110000"/>
              </a:lnSpc>
              <a:spcAft>
                <a:spcPct val="0"/>
              </a:spcAft>
            </a:pPr>
            <a:r>
              <a:rPr lang="zh-CN" altLang="en-US" sz="1600" dirty="0"/>
              <a:t>溢出标志位。当算术运算的结果超出了有符号数的可表达范围时，</a:t>
            </a:r>
            <a:r>
              <a:rPr lang="en-US" altLang="zh-CN" sz="1600" dirty="0"/>
              <a:t>OF=l </a:t>
            </a:r>
          </a:p>
          <a:p>
            <a:pPr eaLnBrk="1" hangingPunct="1">
              <a:lnSpc>
                <a:spcPct val="110000"/>
              </a:lnSpc>
              <a:spcAft>
                <a:spcPct val="0"/>
              </a:spcAft>
            </a:pPr>
            <a:r>
              <a:rPr lang="en-US" altLang="zh-CN" sz="1800" dirty="0"/>
              <a:t>ZF</a:t>
            </a:r>
            <a:r>
              <a:rPr lang="zh-CN" altLang="en-US" sz="1800" dirty="0"/>
              <a:t>（</a:t>
            </a:r>
            <a:r>
              <a:rPr lang="en-US" altLang="zh-CN" sz="1800" dirty="0"/>
              <a:t>Zero Flag</a:t>
            </a:r>
            <a:r>
              <a:rPr lang="zh-CN" altLang="en-US" sz="1800" dirty="0"/>
              <a:t>）</a:t>
            </a:r>
          </a:p>
          <a:p>
            <a:pPr lvl="1" eaLnBrk="1" hangingPunct="1">
              <a:lnSpc>
                <a:spcPct val="110000"/>
              </a:lnSpc>
              <a:spcAft>
                <a:spcPct val="0"/>
              </a:spcAft>
            </a:pPr>
            <a:r>
              <a:rPr lang="zh-CN" altLang="en-US" sz="1600" dirty="0"/>
              <a:t>零标志位。当运算结果为零时</a:t>
            </a:r>
            <a:r>
              <a:rPr lang="en-US" altLang="zh-CN" sz="1600" dirty="0"/>
              <a:t>ZF=1 </a:t>
            </a:r>
            <a:endParaRPr lang="zh-CN" altLang="en-US" sz="1600" dirty="0"/>
          </a:p>
          <a:p>
            <a:pPr eaLnBrk="1" hangingPunct="1">
              <a:lnSpc>
                <a:spcPct val="110000"/>
              </a:lnSpc>
              <a:spcAft>
                <a:spcPct val="0"/>
              </a:spcAft>
            </a:pPr>
            <a:r>
              <a:rPr lang="en-US" altLang="zh-CN" sz="1800" dirty="0"/>
              <a:t>SF</a:t>
            </a:r>
            <a:r>
              <a:rPr lang="zh-CN" altLang="en-US" sz="1800" dirty="0"/>
              <a:t>（</a:t>
            </a:r>
            <a:r>
              <a:rPr lang="en-US" altLang="zh-CN" sz="1800" dirty="0"/>
              <a:t>Sign Flag</a:t>
            </a:r>
            <a:r>
              <a:rPr lang="zh-CN" altLang="en-US" sz="1800" dirty="0"/>
              <a:t>）</a:t>
            </a:r>
          </a:p>
          <a:p>
            <a:pPr lvl="1" eaLnBrk="1" hangingPunct="1">
              <a:lnSpc>
                <a:spcPct val="110000"/>
              </a:lnSpc>
              <a:spcAft>
                <a:spcPct val="0"/>
              </a:spcAft>
            </a:pPr>
            <a:r>
              <a:rPr lang="zh-CN" altLang="en-US" sz="1600" dirty="0"/>
              <a:t>符号标志位。当运算结果的最高位为</a:t>
            </a:r>
            <a:r>
              <a:rPr lang="en-US" altLang="zh-CN" sz="1600" dirty="0"/>
              <a:t>1</a:t>
            </a:r>
            <a:r>
              <a:rPr lang="zh-CN" altLang="en-US" sz="1600" dirty="0"/>
              <a:t>时，</a:t>
            </a:r>
            <a:r>
              <a:rPr lang="en-US" altLang="zh-CN" sz="1600" dirty="0"/>
              <a:t>SF=l </a:t>
            </a:r>
          </a:p>
          <a:p>
            <a:pPr eaLnBrk="1" hangingPunct="1">
              <a:spcAft>
                <a:spcPct val="0"/>
              </a:spcAft>
            </a:pPr>
            <a:r>
              <a:rPr lang="en-US" altLang="zh-CN" sz="1800" dirty="0">
                <a:latin typeface="华文中宋" pitchFamily="2" charset="-122"/>
                <a:ea typeface="华文中宋" pitchFamily="2" charset="-122"/>
              </a:rPr>
              <a:t>PF</a:t>
            </a:r>
            <a:r>
              <a:rPr lang="zh-CN" altLang="en-US" sz="1800" dirty="0">
                <a:latin typeface="华文中宋" pitchFamily="2" charset="-122"/>
                <a:ea typeface="华文中宋" pitchFamily="2" charset="-122"/>
              </a:rPr>
              <a:t>（</a:t>
            </a:r>
            <a:r>
              <a:rPr lang="en-US" altLang="zh-CN" sz="1800" dirty="0">
                <a:latin typeface="华文中宋" pitchFamily="2" charset="-122"/>
                <a:ea typeface="华文中宋" pitchFamily="2" charset="-122"/>
              </a:rPr>
              <a:t>Parity Flag</a:t>
            </a:r>
            <a:r>
              <a:rPr lang="zh-CN" altLang="en-US" sz="1800" dirty="0">
                <a:latin typeface="华文中宋" pitchFamily="2" charset="-122"/>
                <a:ea typeface="华文中宋" pitchFamily="2" charset="-122"/>
              </a:rPr>
              <a:t>）</a:t>
            </a:r>
          </a:p>
          <a:p>
            <a:pPr lvl="1" eaLnBrk="1" hangingPunct="1">
              <a:spcAft>
                <a:spcPct val="0"/>
              </a:spcAft>
            </a:pPr>
            <a:r>
              <a:rPr lang="zh-CN" altLang="en-US" sz="1600" dirty="0"/>
              <a:t>奇偶标志位。运算结果的低</a:t>
            </a:r>
            <a:r>
              <a:rPr lang="en-US" altLang="zh-CN" sz="1600" dirty="0"/>
              <a:t>8</a:t>
            </a:r>
            <a:r>
              <a:rPr lang="zh-CN" altLang="en-US" sz="1600" dirty="0"/>
              <a:t>位中</a:t>
            </a:r>
            <a:r>
              <a:rPr lang="zh-CN" altLang="en-US" sz="1600" dirty="0">
                <a:latin typeface="Arial" charset="0"/>
              </a:rPr>
              <a:t>“</a:t>
            </a:r>
            <a:r>
              <a:rPr lang="en-US" altLang="zh-CN" sz="1600" dirty="0"/>
              <a:t>1</a:t>
            </a:r>
            <a:r>
              <a:rPr lang="en-US" altLang="zh-CN" sz="1600" dirty="0">
                <a:latin typeface="Arial" charset="0"/>
              </a:rPr>
              <a:t>”</a:t>
            </a:r>
            <a:r>
              <a:rPr lang="zh-CN" altLang="en-US" sz="1600" dirty="0"/>
              <a:t>的个数为偶数时</a:t>
            </a:r>
            <a:r>
              <a:rPr lang="en-US" altLang="zh-CN" sz="1600" dirty="0"/>
              <a:t>PF=l </a:t>
            </a:r>
            <a:endParaRPr lang="zh-CN" altLang="en-US" sz="1600" dirty="0"/>
          </a:p>
          <a:p>
            <a:pPr eaLnBrk="1" hangingPunct="1">
              <a:spcAft>
                <a:spcPct val="0"/>
              </a:spcAft>
            </a:pPr>
            <a:r>
              <a:rPr lang="en-US" altLang="zh-CN" sz="1800" dirty="0">
                <a:latin typeface="华文中宋" pitchFamily="2" charset="-122"/>
                <a:ea typeface="华文中宋" pitchFamily="2" charset="-122"/>
              </a:rPr>
              <a:t>AF</a:t>
            </a:r>
            <a:r>
              <a:rPr lang="zh-CN" altLang="en-US" sz="1800" dirty="0">
                <a:latin typeface="华文中宋" pitchFamily="2" charset="-122"/>
                <a:ea typeface="华文中宋" pitchFamily="2" charset="-122"/>
              </a:rPr>
              <a:t>（</a:t>
            </a:r>
            <a:r>
              <a:rPr lang="en-US" altLang="zh-CN" sz="1800" dirty="0">
                <a:latin typeface="华文中宋" pitchFamily="2" charset="-122"/>
                <a:ea typeface="华文中宋" pitchFamily="2" charset="-122"/>
              </a:rPr>
              <a:t>Auxiliary Carry Flag</a:t>
            </a:r>
            <a:r>
              <a:rPr lang="zh-CN" altLang="en-US" sz="1800" dirty="0">
                <a:latin typeface="华文中宋" pitchFamily="2" charset="-122"/>
                <a:ea typeface="华文中宋" pitchFamily="2" charset="-122"/>
              </a:rPr>
              <a:t>）</a:t>
            </a:r>
          </a:p>
          <a:p>
            <a:pPr lvl="1" eaLnBrk="1" hangingPunct="1">
              <a:spcAft>
                <a:spcPct val="0"/>
              </a:spcAft>
            </a:pPr>
            <a:r>
              <a:rPr lang="zh-CN" altLang="en-US" sz="1600" dirty="0"/>
              <a:t>辅助进位标志位。加</a:t>
            </a:r>
            <a:r>
              <a:rPr lang="en-US" altLang="zh-CN" sz="1600" dirty="0"/>
              <a:t>(</a:t>
            </a:r>
            <a:r>
              <a:rPr lang="zh-CN" altLang="en-US" sz="1600" dirty="0"/>
              <a:t>减</a:t>
            </a:r>
            <a:r>
              <a:rPr lang="en-US" altLang="zh-CN" sz="1600" dirty="0"/>
              <a:t>)</a:t>
            </a:r>
            <a:r>
              <a:rPr lang="zh-CN" altLang="en-US" sz="1600" dirty="0"/>
              <a:t>操作中，若</a:t>
            </a:r>
            <a:r>
              <a:rPr lang="en-US" altLang="zh-CN" sz="1600" dirty="0"/>
              <a:t>Bit3</a:t>
            </a:r>
            <a:r>
              <a:rPr lang="zh-CN" altLang="en-US" sz="1600" dirty="0"/>
              <a:t>向</a:t>
            </a:r>
            <a:r>
              <a:rPr lang="en-US" altLang="zh-CN" sz="1600" dirty="0"/>
              <a:t>Bit4</a:t>
            </a:r>
            <a:r>
              <a:rPr lang="zh-CN" altLang="en-US" sz="1600" dirty="0"/>
              <a:t>有进位</a:t>
            </a:r>
            <a:r>
              <a:rPr lang="en-US" altLang="zh-CN" sz="1600" dirty="0"/>
              <a:t>(</a:t>
            </a:r>
            <a:r>
              <a:rPr lang="zh-CN" altLang="en-US" sz="1600" dirty="0"/>
              <a:t>借位</a:t>
            </a:r>
            <a:r>
              <a:rPr lang="en-US" altLang="zh-CN" sz="1600" dirty="0"/>
              <a:t>)</a:t>
            </a:r>
            <a:r>
              <a:rPr lang="zh-CN" altLang="en-US" sz="1600" dirty="0"/>
              <a:t>，</a:t>
            </a:r>
            <a:r>
              <a:rPr lang="en-US" altLang="zh-CN" sz="1600" dirty="0"/>
              <a:t>AF=1 </a:t>
            </a:r>
            <a:r>
              <a:rPr lang="zh-CN" altLang="en-US" sz="1600" dirty="0"/>
              <a:t> </a:t>
            </a:r>
          </a:p>
          <a:p>
            <a:pPr marL="360362" lvl="1" indent="0" eaLnBrk="1" hangingPunct="1">
              <a:lnSpc>
                <a:spcPct val="110000"/>
              </a:lnSpc>
              <a:spcAft>
                <a:spcPct val="0"/>
              </a:spcAft>
              <a:buNone/>
            </a:pPr>
            <a:endParaRPr lang="zh-CN" altLang="en-US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A41E3BC-B57E-4BF3-AE6E-10701D9266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402" y="154376"/>
            <a:ext cx="5557878" cy="116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09447"/>
      </p:ext>
    </p:extLst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0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406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406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406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06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06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406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406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406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406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406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6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406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9750" y="2641427"/>
            <a:ext cx="7932738" cy="1800225"/>
          </a:xfrm>
        </p:spPr>
        <p:txBody>
          <a:bodyPr/>
          <a:lstStyle/>
          <a:p>
            <a:pPr marL="357188" indent="-357188" eaLnBrk="1" hangingPunct="1">
              <a:spcAft>
                <a:spcPct val="0"/>
              </a:spcAft>
            </a:pPr>
            <a:r>
              <a:rPr lang="zh-CN" altLang="en-US" dirty="0"/>
              <a:t>给出以下运算结果及运算后各状态标志位的状态：</a:t>
            </a:r>
          </a:p>
          <a:p>
            <a:pPr marL="982663" lvl="1" indent="-355600" eaLnBrk="1" hangingPunct="1">
              <a:spcBef>
                <a:spcPts val="1200"/>
              </a:spcBef>
              <a:spcAft>
                <a:spcPct val="0"/>
              </a:spcAft>
            </a:pPr>
            <a:r>
              <a:rPr lang="en-US" altLang="zh-CN" sz="2400" dirty="0"/>
              <a:t>10110110+11110100                  </a:t>
            </a:r>
            <a:r>
              <a:rPr lang="zh-CN" altLang="en-US" sz="2400" dirty="0"/>
              <a:t>（</a:t>
            </a:r>
            <a:r>
              <a:rPr lang="en-US" altLang="zh-CN" sz="2400" dirty="0"/>
              <a:t>-74  +</a:t>
            </a:r>
            <a:r>
              <a:rPr lang="zh-CN" altLang="en-US" sz="2400" dirty="0"/>
              <a:t>（</a:t>
            </a:r>
            <a:r>
              <a:rPr lang="en-US" altLang="zh-CN" sz="2400" dirty="0"/>
              <a:t>-12</a:t>
            </a:r>
            <a:r>
              <a:rPr lang="zh-CN" altLang="en-US" sz="2400" dirty="0"/>
              <a:t>））</a:t>
            </a:r>
            <a:endParaRPr lang="en-US" altLang="zh-CN" sz="2400" dirty="0"/>
          </a:p>
        </p:txBody>
      </p:sp>
      <p:sp>
        <p:nvSpPr>
          <p:cNvPr id="308228" name="Line 4"/>
          <p:cNvSpPr>
            <a:spLocks noChangeShapeType="1"/>
          </p:cNvSpPr>
          <p:nvPr/>
        </p:nvSpPr>
        <p:spPr bwMode="auto">
          <a:xfrm>
            <a:off x="1684338" y="4804234"/>
            <a:ext cx="2667000" cy="0"/>
          </a:xfrm>
          <a:prstGeom prst="line">
            <a:avLst/>
          </a:prstGeom>
          <a:noFill/>
          <a:ln w="22225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宋体" charset="-122"/>
              <a:cs typeface="+mn-cs"/>
            </a:endParaRPr>
          </a:p>
        </p:txBody>
      </p:sp>
      <p:sp>
        <p:nvSpPr>
          <p:cNvPr id="308229" name="Text Box 5"/>
          <p:cNvSpPr txBox="1">
            <a:spLocks noChangeArrowheads="1"/>
          </p:cNvSpPr>
          <p:nvPr/>
        </p:nvSpPr>
        <p:spPr bwMode="auto">
          <a:xfrm>
            <a:off x="1716088" y="4899484"/>
            <a:ext cx="379412" cy="523875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itchFamily="34" charset="0"/>
                <a:ea typeface="宋体" charset="-122"/>
                <a:cs typeface="+mn-cs"/>
              </a:rPr>
              <a:t>1</a:t>
            </a:r>
          </a:p>
        </p:txBody>
      </p:sp>
      <p:sp>
        <p:nvSpPr>
          <p:cNvPr id="308230" name="Text Box 6"/>
          <p:cNvSpPr txBox="1">
            <a:spLocks noChangeArrowheads="1"/>
          </p:cNvSpPr>
          <p:nvPr/>
        </p:nvSpPr>
        <p:spPr bwMode="auto">
          <a:xfrm>
            <a:off x="5783263" y="4042234"/>
            <a:ext cx="2268537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itchFamily="34" charset="0"/>
                <a:ea typeface="宋体" charset="-122"/>
                <a:cs typeface="+mn-cs"/>
              </a:rPr>
              <a:t>CF=        OF=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itchFamily="34" charset="0"/>
                <a:ea typeface="宋体" charset="-122"/>
                <a:cs typeface="+mn-cs"/>
              </a:rPr>
              <a:t>AF=        PF=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itchFamily="34" charset="0"/>
                <a:ea typeface="宋体" charset="-122"/>
                <a:cs typeface="+mn-cs"/>
              </a:rPr>
              <a:t>SF=        ZF=</a:t>
            </a:r>
          </a:p>
        </p:txBody>
      </p:sp>
      <p:sp>
        <p:nvSpPr>
          <p:cNvPr id="308232" name="Text Box 8"/>
          <p:cNvSpPr txBox="1">
            <a:spLocks noChangeArrowheads="1"/>
          </p:cNvSpPr>
          <p:nvPr/>
        </p:nvSpPr>
        <p:spPr bwMode="auto">
          <a:xfrm>
            <a:off x="6430963" y="4042234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itchFamily="34" charset="0"/>
                <a:ea typeface="宋体" charset="-122"/>
                <a:cs typeface="+mn-cs"/>
              </a:rPr>
              <a:t>1</a:t>
            </a:r>
          </a:p>
        </p:txBody>
      </p:sp>
      <p:sp>
        <p:nvSpPr>
          <p:cNvPr id="308233" name="Text Box 9"/>
          <p:cNvSpPr txBox="1">
            <a:spLocks noChangeArrowheads="1"/>
          </p:cNvSpPr>
          <p:nvPr/>
        </p:nvSpPr>
        <p:spPr bwMode="auto">
          <a:xfrm>
            <a:off x="6445250" y="4589921"/>
            <a:ext cx="35401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itchFamily="34" charset="0"/>
                <a:ea typeface="宋体" charset="-122"/>
                <a:cs typeface="+mn-cs"/>
              </a:rPr>
              <a:t>0</a:t>
            </a:r>
          </a:p>
        </p:txBody>
      </p:sp>
      <p:sp>
        <p:nvSpPr>
          <p:cNvPr id="308234" name="Text Box 10"/>
          <p:cNvSpPr txBox="1">
            <a:spLocks noChangeArrowheads="1"/>
          </p:cNvSpPr>
          <p:nvPr/>
        </p:nvSpPr>
        <p:spPr bwMode="auto">
          <a:xfrm>
            <a:off x="6445250" y="5123321"/>
            <a:ext cx="3540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itchFamily="34" charset="0"/>
                <a:ea typeface="宋体" charset="-122"/>
                <a:cs typeface="+mn-cs"/>
              </a:rPr>
              <a:t>1</a:t>
            </a:r>
          </a:p>
        </p:txBody>
      </p:sp>
      <p:sp>
        <p:nvSpPr>
          <p:cNvPr id="308235" name="Text Box 11"/>
          <p:cNvSpPr txBox="1">
            <a:spLocks noChangeArrowheads="1"/>
          </p:cNvSpPr>
          <p:nvPr/>
        </p:nvSpPr>
        <p:spPr bwMode="auto">
          <a:xfrm>
            <a:off x="7775575" y="4042234"/>
            <a:ext cx="3571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itchFamily="34" charset="0"/>
                <a:ea typeface="宋体" charset="-122"/>
                <a:cs typeface="+mn-cs"/>
              </a:rPr>
              <a:t>0</a:t>
            </a:r>
          </a:p>
        </p:txBody>
      </p:sp>
      <p:sp>
        <p:nvSpPr>
          <p:cNvPr id="308236" name="Text Box 12"/>
          <p:cNvSpPr txBox="1">
            <a:spLocks noChangeArrowheads="1"/>
          </p:cNvSpPr>
          <p:nvPr/>
        </p:nvSpPr>
        <p:spPr bwMode="auto">
          <a:xfrm>
            <a:off x="7778750" y="4607384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itchFamily="34" charset="0"/>
                <a:ea typeface="宋体" charset="-122"/>
                <a:cs typeface="+mn-cs"/>
              </a:rPr>
              <a:t>1</a:t>
            </a:r>
          </a:p>
        </p:txBody>
      </p:sp>
      <p:sp>
        <p:nvSpPr>
          <p:cNvPr id="308238" name="Text Box 14"/>
          <p:cNvSpPr txBox="1">
            <a:spLocks noChangeArrowheads="1"/>
          </p:cNvSpPr>
          <p:nvPr/>
        </p:nvSpPr>
        <p:spPr bwMode="auto">
          <a:xfrm>
            <a:off x="7761288" y="5164596"/>
            <a:ext cx="3571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 pitchFamily="34" charset="0"/>
                <a:ea typeface="宋体" charset="-122"/>
                <a:cs typeface="+mn-cs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195513" y="3815221"/>
            <a:ext cx="2160587" cy="105259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57188" marR="0" lvl="0" indent="-357188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/>
                <a:ea typeface="华文中宋"/>
                <a:cs typeface="华文中宋"/>
              </a:rPr>
              <a:t>10110110</a:t>
            </a:r>
          </a:p>
          <a:p>
            <a:pPr marL="357188" marR="0" lvl="0" indent="-357188" algn="l" defTabSz="914400" rtl="0" eaLnBrk="1" fontAlgn="base" latinLnBrk="0" hangingPunct="1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/>
                <a:ea typeface="华文中宋"/>
                <a:cs typeface="华文中宋"/>
              </a:rPr>
              <a:t>11110100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58963" y="4342271"/>
            <a:ext cx="5461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57188" marR="0" lvl="0" indent="-357188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华文中宋"/>
                <a:cs typeface="华文中宋"/>
              </a:rPr>
              <a:t>+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90750" y="4880434"/>
            <a:ext cx="2160588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57188" marR="0" lvl="0" indent="-357188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ahoma"/>
                <a:ea typeface="华文中宋"/>
                <a:cs typeface="华文中宋"/>
              </a:rPr>
              <a:t>10101010</a:t>
            </a:r>
          </a:p>
        </p:txBody>
      </p:sp>
      <p:pic>
        <p:nvPicPr>
          <p:cNvPr id="17" name="Picture 5" descr="2-5_flag">
            <a:extLst>
              <a:ext uri="{FF2B5EF4-FFF2-40B4-BE49-F238E27FC236}">
                <a16:creationId xmlns:a16="http://schemas.microsoft.com/office/drawing/2014/main" id="{2528D486-28C7-4740-AD08-7AAEC48134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" t="7701" r="870" b="14216"/>
          <a:stretch/>
        </p:blipFill>
        <p:spPr bwMode="auto">
          <a:xfrm>
            <a:off x="960343" y="22609"/>
            <a:ext cx="7512145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4765089"/>
      </p:ext>
    </p:extLst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8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08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308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308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228" grpId="0" animBg="1"/>
      <p:bldP spid="308229" grpId="0" animBg="1"/>
      <p:bldP spid="308230" grpId="0"/>
      <p:bldP spid="308232" grpId="0"/>
      <p:bldP spid="308233" grpId="0"/>
      <p:bldP spid="308234" grpId="0"/>
      <p:bldP spid="308235" grpId="0"/>
      <p:bldP spid="308236" grpId="0"/>
      <p:bldP spid="308238" grpId="0"/>
      <p:bldP spid="2" grpId="0"/>
      <p:bldP spid="15" grpId="0"/>
      <p:bldP spid="1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08D159-5F54-4CFC-BABC-E969F8076C03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宋体" charset="-122"/>
              <a:cs typeface="+mn-cs"/>
            </a:endParaRPr>
          </a:p>
        </p:txBody>
      </p:sp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93675"/>
            <a:ext cx="7670800" cy="661988"/>
          </a:xfrm>
        </p:spPr>
        <p:txBody>
          <a:bodyPr/>
          <a:lstStyle/>
          <a:p>
            <a:pPr eaLnBrk="1" hangingPunct="1"/>
            <a:r>
              <a:rPr lang="zh-CN" altLang="en-US">
                <a:cs typeface="隶书" pitchFamily="49" charset="-122"/>
              </a:rPr>
              <a:t>控制标志位</a:t>
            </a:r>
            <a:endParaRPr lang="zh-CN" altLang="en-US" b="0">
              <a:cs typeface="隶书" pitchFamily="49" charset="-122"/>
            </a:endParaRPr>
          </a:p>
        </p:txBody>
      </p:sp>
      <p:sp>
        <p:nvSpPr>
          <p:cNvPr id="242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2775" y="1129308"/>
            <a:ext cx="7651750" cy="403225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spcAft>
                <a:spcPct val="0"/>
              </a:spcAft>
            </a:pPr>
            <a:r>
              <a:rPr lang="en-US" altLang="zh-CN" dirty="0">
                <a:latin typeface="华文中宋" pitchFamily="2" charset="-122"/>
                <a:ea typeface="华文中宋" pitchFamily="2" charset="-122"/>
              </a:rPr>
              <a:t>TF</a:t>
            </a:r>
            <a:r>
              <a:rPr lang="zh-CN" altLang="en-US" dirty="0">
                <a:latin typeface="华文中宋" pitchFamily="2" charset="-122"/>
                <a:ea typeface="华文中宋" pitchFamily="2" charset="-122"/>
              </a:rPr>
              <a:t>（</a:t>
            </a:r>
            <a:r>
              <a:rPr lang="en-US" altLang="zh-CN" dirty="0">
                <a:latin typeface="华文中宋" pitchFamily="2" charset="-122"/>
                <a:ea typeface="华文中宋" pitchFamily="2" charset="-122"/>
              </a:rPr>
              <a:t>Trap Flag</a:t>
            </a:r>
            <a:r>
              <a:rPr lang="zh-CN" altLang="en-US" dirty="0">
                <a:latin typeface="华文中宋" pitchFamily="2" charset="-122"/>
                <a:ea typeface="华文中宋" pitchFamily="2" charset="-122"/>
              </a:rPr>
              <a:t>）</a:t>
            </a:r>
          </a:p>
          <a:p>
            <a:pPr lvl="1" eaLnBrk="1" hangingPunct="1">
              <a:lnSpc>
                <a:spcPct val="110000"/>
              </a:lnSpc>
              <a:spcAft>
                <a:spcPct val="0"/>
              </a:spcAft>
            </a:pPr>
            <a:r>
              <a:rPr lang="zh-CN" altLang="en-US" dirty="0"/>
              <a:t>陷井标志位，也叫跟踪标志位。</a:t>
            </a:r>
            <a:r>
              <a:rPr lang="en-US" altLang="zh-CN" dirty="0"/>
              <a:t>TF=1</a:t>
            </a:r>
            <a:r>
              <a:rPr lang="zh-CN" altLang="en-US" dirty="0"/>
              <a:t>时，使</a:t>
            </a:r>
            <a:r>
              <a:rPr lang="en-US" altLang="zh-CN" dirty="0"/>
              <a:t>CPU</a:t>
            </a:r>
            <a:r>
              <a:rPr lang="zh-CN" altLang="en-US" dirty="0"/>
              <a:t>处于单步执行指令的工作方式。</a:t>
            </a:r>
          </a:p>
          <a:p>
            <a:pPr eaLnBrk="1" hangingPunct="1">
              <a:lnSpc>
                <a:spcPct val="110000"/>
              </a:lnSpc>
              <a:spcAft>
                <a:spcPct val="0"/>
              </a:spcAft>
            </a:pPr>
            <a:r>
              <a:rPr lang="en-US" altLang="zh-CN" dirty="0">
                <a:latin typeface="华文中宋" pitchFamily="2" charset="-122"/>
                <a:ea typeface="华文中宋" pitchFamily="2" charset="-122"/>
              </a:rPr>
              <a:t>IF</a:t>
            </a:r>
            <a:r>
              <a:rPr lang="zh-CN" altLang="en-US" dirty="0">
                <a:latin typeface="华文中宋" pitchFamily="2" charset="-122"/>
                <a:ea typeface="华文中宋" pitchFamily="2" charset="-122"/>
              </a:rPr>
              <a:t>（</a:t>
            </a:r>
            <a:r>
              <a:rPr lang="en-US" altLang="zh-CN" dirty="0">
                <a:latin typeface="华文中宋" pitchFamily="2" charset="-122"/>
                <a:ea typeface="华文中宋" pitchFamily="2" charset="-122"/>
              </a:rPr>
              <a:t>Interrupt Enable Flag</a:t>
            </a:r>
            <a:r>
              <a:rPr lang="zh-CN" altLang="en-US" dirty="0">
                <a:latin typeface="华文中宋" pitchFamily="2" charset="-122"/>
                <a:ea typeface="华文中宋" pitchFamily="2" charset="-122"/>
              </a:rPr>
              <a:t>）</a:t>
            </a:r>
          </a:p>
          <a:p>
            <a:pPr lvl="1" eaLnBrk="1" hangingPunct="1">
              <a:lnSpc>
                <a:spcPct val="110000"/>
              </a:lnSpc>
              <a:spcAft>
                <a:spcPct val="0"/>
              </a:spcAft>
            </a:pPr>
            <a:r>
              <a:rPr lang="zh-CN" altLang="en-US" dirty="0"/>
              <a:t>中断允许标志位。</a:t>
            </a:r>
            <a:r>
              <a:rPr lang="en-US" altLang="zh-CN" dirty="0"/>
              <a:t>IF=1</a:t>
            </a:r>
            <a:r>
              <a:rPr lang="zh-CN" altLang="en-US" dirty="0"/>
              <a:t>使</a:t>
            </a:r>
            <a:r>
              <a:rPr lang="en-US" altLang="zh-CN" dirty="0"/>
              <a:t>CPU</a:t>
            </a:r>
            <a:r>
              <a:rPr lang="zh-CN" altLang="en-US" dirty="0"/>
              <a:t>可以响应可屏蔽中断请求。</a:t>
            </a:r>
          </a:p>
          <a:p>
            <a:pPr eaLnBrk="1" hangingPunct="1">
              <a:lnSpc>
                <a:spcPct val="110000"/>
              </a:lnSpc>
              <a:spcAft>
                <a:spcPct val="0"/>
              </a:spcAft>
            </a:pPr>
            <a:r>
              <a:rPr lang="en-US" altLang="zh-CN" dirty="0">
                <a:latin typeface="华文中宋" pitchFamily="2" charset="-122"/>
                <a:ea typeface="华文中宋" pitchFamily="2" charset="-122"/>
              </a:rPr>
              <a:t>DF</a:t>
            </a:r>
            <a:r>
              <a:rPr lang="zh-CN" altLang="en-US" dirty="0">
                <a:latin typeface="华文中宋" pitchFamily="2" charset="-122"/>
                <a:ea typeface="华文中宋" pitchFamily="2" charset="-122"/>
              </a:rPr>
              <a:t>（</a:t>
            </a:r>
            <a:r>
              <a:rPr lang="en-US" altLang="zh-CN" dirty="0">
                <a:latin typeface="华文中宋" pitchFamily="2" charset="-122"/>
                <a:ea typeface="华文中宋" pitchFamily="2" charset="-122"/>
              </a:rPr>
              <a:t>Direction Flag</a:t>
            </a:r>
            <a:r>
              <a:rPr lang="zh-CN" altLang="en-US" dirty="0">
                <a:latin typeface="华文中宋" pitchFamily="2" charset="-122"/>
                <a:ea typeface="华文中宋" pitchFamily="2" charset="-122"/>
              </a:rPr>
              <a:t>）</a:t>
            </a:r>
          </a:p>
          <a:p>
            <a:pPr lvl="1" eaLnBrk="1" hangingPunct="1">
              <a:lnSpc>
                <a:spcPct val="110000"/>
              </a:lnSpc>
              <a:spcAft>
                <a:spcPct val="0"/>
              </a:spcAft>
            </a:pPr>
            <a:r>
              <a:rPr lang="zh-CN" altLang="en-US" dirty="0"/>
              <a:t>方向标志位。在数据串操作时确定操作的方向。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843C50-0A3C-4FC6-8045-4A389FF98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402" y="154376"/>
            <a:ext cx="5557878" cy="116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57207"/>
      </p:ext>
    </p:extLst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26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42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2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42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2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26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0E0C3B-DACF-409D-A95A-C17AAF5F53FB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itchFamily="34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itchFamily="34" charset="0"/>
              <a:ea typeface="宋体" charset="-122"/>
              <a:cs typeface="+mn-cs"/>
            </a:endParaRPr>
          </a:p>
        </p:txBody>
      </p:sp>
      <p:sp>
        <p:nvSpPr>
          <p:cNvPr id="47107" name="Rectangle 2"/>
          <p:cNvSpPr>
            <a:spLocks noGrp="1" noChangeArrowheads="1"/>
          </p:cNvSpPr>
          <p:nvPr>
            <p:ph type="title"/>
          </p:nvPr>
        </p:nvSpPr>
        <p:spPr>
          <a:xfrm>
            <a:off x="374650" y="166688"/>
            <a:ext cx="5907088" cy="820737"/>
          </a:xfrm>
        </p:spPr>
        <p:txBody>
          <a:bodyPr/>
          <a:lstStyle/>
          <a:p>
            <a:pPr eaLnBrk="1" hangingPunct="1"/>
            <a:r>
              <a:rPr lang="en-US" altLang="zh-CN" dirty="0">
                <a:solidFill>
                  <a:srgbClr val="800000"/>
                </a:solidFill>
                <a:latin typeface="+mn-lt"/>
                <a:cs typeface="隶书" pitchFamily="49" charset="-122"/>
              </a:rPr>
              <a:t>3. </a:t>
            </a:r>
            <a:r>
              <a:rPr lang="zh-CN" altLang="en-US" dirty="0">
                <a:solidFill>
                  <a:srgbClr val="800000"/>
                </a:solidFill>
                <a:cs typeface="隶书" pitchFamily="49" charset="-122"/>
              </a:rPr>
              <a:t>段寄存器</a:t>
            </a:r>
            <a:endParaRPr lang="zh-CN" altLang="en-US" sz="4400" dirty="0">
              <a:solidFill>
                <a:srgbClr val="800000"/>
              </a:solidFill>
              <a:cs typeface="隶书" pitchFamily="49" charset="-122"/>
            </a:endParaRPr>
          </a:p>
        </p:txBody>
      </p:sp>
      <p:sp>
        <p:nvSpPr>
          <p:cNvPr id="268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273175"/>
            <a:ext cx="6926263" cy="864245"/>
          </a:xfrm>
        </p:spPr>
        <p:txBody>
          <a:bodyPr/>
          <a:lstStyle/>
          <a:p>
            <a:pPr eaLnBrk="1" hangingPunct="1">
              <a:spcAft>
                <a:spcPct val="0"/>
              </a:spcAft>
            </a:pPr>
            <a:r>
              <a:rPr lang="zh-CN" altLang="en-US" dirty="0">
                <a:solidFill>
                  <a:srgbClr val="990000"/>
                </a:solidFill>
              </a:rPr>
              <a:t>作用：</a:t>
            </a:r>
            <a:r>
              <a:rPr lang="zh-CN" altLang="en-US" dirty="0"/>
              <a:t>用于存放相应逻辑段的段基地址</a:t>
            </a:r>
          </a:p>
        </p:txBody>
      </p:sp>
      <p:sp>
        <p:nvSpPr>
          <p:cNvPr id="268302" name="Text Box 14"/>
          <p:cNvSpPr txBox="1">
            <a:spLocks noChangeArrowheads="1"/>
          </p:cNvSpPr>
          <p:nvPr/>
        </p:nvSpPr>
        <p:spPr bwMode="auto">
          <a:xfrm>
            <a:off x="2675650" y="3238274"/>
            <a:ext cx="5017624" cy="524553"/>
          </a:xfrm>
          <a:prstGeom prst="rect">
            <a:avLst/>
          </a:prstGeom>
          <a:gradFill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0"/>
          </a:gradFill>
          <a:ln w="12700" cap="sq">
            <a:noFill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bIns="108000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中宋" pitchFamily="2" charset="-122"/>
                <a:ea typeface="华文中宋" pitchFamily="2" charset="-122"/>
                <a:cs typeface="+mn-cs"/>
              </a:rPr>
              <a:t>什么是逻辑段？为什么要分段？</a:t>
            </a:r>
          </a:p>
        </p:txBody>
      </p:sp>
      <p:sp>
        <p:nvSpPr>
          <p:cNvPr id="268303" name="Text Box 15"/>
          <p:cNvSpPr txBox="1">
            <a:spLocks noChangeArrowheads="1"/>
          </p:cNvSpPr>
          <p:nvPr/>
        </p:nvSpPr>
        <p:spPr bwMode="auto">
          <a:xfrm>
            <a:off x="2675436" y="4030362"/>
            <a:ext cx="5017838" cy="524553"/>
          </a:xfrm>
          <a:prstGeom prst="rect">
            <a:avLst/>
          </a:prstGeom>
          <a:gradFill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 scaled="0"/>
          </a:gradFill>
          <a:ln w="12700" cap="sq">
            <a:noFill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bIns="108000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中宋" pitchFamily="2" charset="-122"/>
                <a:ea typeface="华文中宋" pitchFamily="2" charset="-122"/>
                <a:cs typeface="+mn-cs"/>
              </a:rPr>
              <a:t>每个段寄存器中存放的内容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中宋" pitchFamily="2" charset="-122"/>
                <a:ea typeface="华文中宋" pitchFamily="2" charset="-122"/>
                <a:cs typeface="+mn-cs"/>
              </a:rPr>
              <a:t>=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华文中宋" pitchFamily="2" charset="-122"/>
                <a:ea typeface="华文中宋" pitchFamily="2" charset="-122"/>
                <a:cs typeface="+mn-cs"/>
              </a:rPr>
              <a:t>？</a:t>
            </a:r>
          </a:p>
        </p:txBody>
      </p:sp>
      <p:sp>
        <p:nvSpPr>
          <p:cNvPr id="7" name="Text Box 14"/>
          <p:cNvSpPr txBox="1">
            <a:spLocks noChangeArrowheads="1"/>
          </p:cNvSpPr>
          <p:nvPr/>
        </p:nvSpPr>
        <p:spPr bwMode="auto">
          <a:xfrm>
            <a:off x="1188194" y="2353444"/>
            <a:ext cx="3672408" cy="551090"/>
          </a:xfrm>
          <a:prstGeom prst="rect">
            <a:avLst/>
          </a:prstGeom>
          <a:solidFill>
            <a:srgbClr val="CCFFFF"/>
          </a:solidFill>
          <a:ln w="12700" cap="sq">
            <a:noFill/>
            <a:miter lim="800000"/>
            <a:headEnd type="none" w="sm" len="sm"/>
            <a:tailEnd type="none" w="sm" len="sm"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tIns="72000" bIns="108000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需要弄清楚的问题：</a:t>
            </a:r>
          </a:p>
        </p:txBody>
      </p:sp>
    </p:spTree>
    <p:extLst>
      <p:ext uri="{BB962C8B-B14F-4D97-AF65-F5344CB8AC3E}">
        <p14:creationId xmlns:p14="http://schemas.microsoft.com/office/powerpoint/2010/main" val="2601403433"/>
      </p:ext>
    </p:extLst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8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8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8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8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8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>
            <a:extLst>
              <a:ext uri="{FF2B5EF4-FFF2-40B4-BE49-F238E27FC236}">
                <a16:creationId xmlns:a16="http://schemas.microsoft.com/office/drawing/2014/main" id="{4EFB5C8C-3EC7-419C-8FEA-FA206D8249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098" y="625252"/>
            <a:ext cx="6048672" cy="4140729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3000" dirty="0"/>
              <a:t>(1)</a:t>
            </a:r>
            <a:r>
              <a:rPr lang="zh-CN" altLang="en-US" sz="3000" dirty="0"/>
              <a:t>、段寄存器</a:t>
            </a:r>
            <a:r>
              <a:rPr lang="zh-CN" altLang="en-US" sz="2333" dirty="0"/>
              <a:t>  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333" dirty="0"/>
              <a:t>     总线接口部件</a:t>
            </a:r>
            <a:r>
              <a:rPr lang="en-US" altLang="zh-CN" sz="2333" dirty="0"/>
              <a:t>BIU</a:t>
            </a:r>
            <a:r>
              <a:rPr lang="zh-CN" altLang="en-US" sz="2333" dirty="0"/>
              <a:t>设有</a:t>
            </a:r>
            <a:r>
              <a:rPr lang="en-US" altLang="zh-CN" sz="2333" dirty="0"/>
              <a:t>4</a:t>
            </a:r>
            <a:r>
              <a:rPr lang="zh-CN" altLang="en-US" sz="2333" dirty="0"/>
              <a:t>个</a:t>
            </a:r>
            <a:r>
              <a:rPr lang="en-US" altLang="zh-CN" sz="2333" dirty="0"/>
              <a:t>16</a:t>
            </a:r>
            <a:r>
              <a:rPr lang="zh-CN" altLang="en-US" sz="2333" dirty="0"/>
              <a:t>位段寄存器 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zh-CN" sz="2333" dirty="0"/>
              <a:t>CS</a:t>
            </a:r>
            <a:r>
              <a:rPr lang="zh-CN" altLang="en-US" sz="2333" dirty="0"/>
              <a:t>（</a:t>
            </a:r>
            <a:r>
              <a:rPr lang="en-US" altLang="zh-CN" sz="2333" dirty="0"/>
              <a:t>Code Segment</a:t>
            </a:r>
            <a:r>
              <a:rPr lang="zh-CN" altLang="en-US" sz="2333" dirty="0"/>
              <a:t>），</a:t>
            </a:r>
            <a:r>
              <a:rPr lang="zh-CN" altLang="en-US" sz="2333" dirty="0">
                <a:solidFill>
                  <a:srgbClr val="C00000"/>
                </a:solidFill>
              </a:rPr>
              <a:t>代码段</a:t>
            </a:r>
            <a:r>
              <a:rPr lang="zh-CN" altLang="en-US" sz="2333" dirty="0"/>
              <a:t>寄存器中存放程序代码段起始地址的高</a:t>
            </a:r>
            <a:r>
              <a:rPr lang="en-US" altLang="zh-CN" sz="2333" dirty="0"/>
              <a:t>16</a:t>
            </a:r>
            <a:r>
              <a:rPr lang="zh-CN" altLang="en-US" sz="2333" dirty="0"/>
              <a:t>位。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333" dirty="0"/>
              <a:t>DS</a:t>
            </a:r>
            <a:r>
              <a:rPr lang="zh-CN" altLang="en-US" sz="2333" dirty="0"/>
              <a:t>（</a:t>
            </a:r>
            <a:r>
              <a:rPr lang="en-US" altLang="zh-CN" sz="2333" dirty="0"/>
              <a:t>Data Segment</a:t>
            </a:r>
            <a:r>
              <a:rPr lang="zh-CN" altLang="en-US" sz="2333" dirty="0"/>
              <a:t>），</a:t>
            </a:r>
            <a:r>
              <a:rPr lang="zh-CN" altLang="en-US" sz="2333" dirty="0">
                <a:solidFill>
                  <a:srgbClr val="C00000"/>
                </a:solidFill>
              </a:rPr>
              <a:t>数据段</a:t>
            </a:r>
            <a:r>
              <a:rPr lang="zh-CN" altLang="en-US" sz="2333" dirty="0"/>
              <a:t>寄存器中存放数据段起始地址的高</a:t>
            </a:r>
            <a:r>
              <a:rPr lang="en-US" altLang="zh-CN" sz="2333" dirty="0"/>
              <a:t>16</a:t>
            </a:r>
            <a:r>
              <a:rPr lang="zh-CN" altLang="en-US" sz="2333" dirty="0"/>
              <a:t>位。</a:t>
            </a:r>
          </a:p>
          <a:p>
            <a:pPr eaLnBrk="1" hangingPunct="1">
              <a:lnSpc>
                <a:spcPct val="90000"/>
              </a:lnSpc>
            </a:pPr>
            <a:r>
              <a:rPr lang="en-US" altLang="zh-CN" sz="2333" dirty="0"/>
              <a:t>SS</a:t>
            </a:r>
            <a:r>
              <a:rPr lang="zh-CN" altLang="en-US" sz="2333" dirty="0"/>
              <a:t>（</a:t>
            </a:r>
            <a:r>
              <a:rPr lang="en-US" altLang="zh-CN" sz="2333" dirty="0"/>
              <a:t>Stack Segment</a:t>
            </a:r>
            <a:r>
              <a:rPr lang="zh-CN" altLang="en-US" sz="2333" dirty="0"/>
              <a:t>），</a:t>
            </a:r>
            <a:r>
              <a:rPr lang="zh-CN" altLang="en-US" sz="2333" dirty="0">
                <a:solidFill>
                  <a:srgbClr val="C00000"/>
                </a:solidFill>
              </a:rPr>
              <a:t>堆栈段</a:t>
            </a:r>
            <a:r>
              <a:rPr lang="zh-CN" altLang="en-US" sz="2333" dirty="0"/>
              <a:t>寄存器中存放堆栈段起始地址的高</a:t>
            </a:r>
            <a:r>
              <a:rPr lang="en-US" altLang="zh-CN" sz="2333" dirty="0"/>
              <a:t>16</a:t>
            </a:r>
            <a:r>
              <a:rPr lang="zh-CN" altLang="en-US" sz="2333" dirty="0"/>
              <a:t>位。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zh-CN" sz="2333" dirty="0"/>
              <a:t>ES</a:t>
            </a:r>
            <a:r>
              <a:rPr lang="zh-CN" altLang="en-US" sz="2333" dirty="0"/>
              <a:t>（</a:t>
            </a:r>
            <a:r>
              <a:rPr lang="en-US" altLang="zh-CN" sz="2333" dirty="0"/>
              <a:t>Extended Segment</a:t>
            </a:r>
            <a:r>
              <a:rPr lang="zh-CN" altLang="en-US" sz="2333" dirty="0"/>
              <a:t>），</a:t>
            </a:r>
            <a:r>
              <a:rPr lang="zh-CN" altLang="en-US" sz="2333" dirty="0">
                <a:solidFill>
                  <a:srgbClr val="C00000"/>
                </a:solidFill>
              </a:rPr>
              <a:t>扩展段</a:t>
            </a:r>
            <a:r>
              <a:rPr lang="zh-CN" altLang="en-US" sz="2333" dirty="0"/>
              <a:t>寄存器中存放扩展数据段起始地址的高</a:t>
            </a:r>
            <a:r>
              <a:rPr lang="en-US" altLang="zh-CN" sz="2333" dirty="0"/>
              <a:t>16</a:t>
            </a:r>
            <a:r>
              <a:rPr lang="zh-CN" altLang="en-US" sz="2333" dirty="0"/>
              <a:t>位。</a:t>
            </a:r>
            <a:endParaRPr lang="zh-CN" altLang="en-US" sz="2333" dirty="0">
              <a:solidFill>
                <a:srgbClr val="00FFFF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448D90-7358-49C5-BB61-3A4FFA175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778" y="1671629"/>
            <a:ext cx="2490806" cy="1185871"/>
          </a:xfrm>
          <a:prstGeom prst="rect">
            <a:avLst/>
          </a:prstGeom>
        </p:spPr>
      </p:pic>
    </p:spTree>
  </p:cSld>
  <p:clrMapOvr>
    <a:masterClrMapping/>
  </p:clrMapOvr>
  <p:transition spd="slow">
    <p:blinds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12130" y="1562100"/>
            <a:ext cx="7848675" cy="1217613"/>
          </a:xfrm>
        </p:spPr>
        <p:txBody>
          <a:bodyPr/>
          <a:lstStyle/>
          <a:p>
            <a:pPr algn="ctr" eaLnBrk="1" hangingPunct="1"/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隶书" pitchFamily="49" charset="-122"/>
              </a:rPr>
              <a:t>一、</a:t>
            </a:r>
            <a:r>
              <a:rPr lang="zh-CN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8088</a:t>
            </a:r>
            <a:r>
              <a:rPr lang="en-US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/8086 CPU</a:t>
            </a:r>
            <a:r>
              <a:rPr lang="zh-CN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隶书" pitchFamily="49" charset="-122"/>
              </a:rPr>
              <a:t>的特点</a:t>
            </a:r>
          </a:p>
        </p:txBody>
      </p:sp>
    </p:spTree>
  </p:cSld>
  <p:clrMapOvr>
    <a:masterClrMapping/>
  </p:clrMapOvr>
  <p:transition spd="slow">
    <p:blinds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D9CB36DA-8442-4930-A9EC-DE9E93A1C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9927" y="-142875"/>
            <a:ext cx="647700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6729" tIns="38365" rIns="76729" bIns="38365" anchor="b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761970">
              <a:spcBef>
                <a:spcPct val="0"/>
              </a:spcBef>
              <a:buNone/>
            </a:pPr>
            <a:r>
              <a:rPr kumimoji="1" lang="zh-CN" altLang="en-US" sz="3667">
                <a:solidFill>
                  <a:srgbClr val="6E747A"/>
                </a:solidFill>
                <a:latin typeface="Times New Roman" panose="02020603050405020304" pitchFamily="18" charset="0"/>
              </a:rPr>
              <a:t>例：计算</a:t>
            </a:r>
            <a:r>
              <a:rPr kumimoji="1" lang="en-US" altLang="zh-CN" sz="3667">
                <a:solidFill>
                  <a:srgbClr val="6E747A"/>
                </a:solidFill>
                <a:latin typeface="Times New Roman" panose="02020603050405020304" pitchFamily="18" charset="0"/>
              </a:rPr>
              <a:t>5+8</a:t>
            </a:r>
            <a:r>
              <a:rPr kumimoji="1" lang="zh-CN" altLang="en-US" sz="3667">
                <a:solidFill>
                  <a:srgbClr val="6E747A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3667">
                <a:solidFill>
                  <a:srgbClr val="6E747A"/>
                </a:solidFill>
                <a:latin typeface="Times New Roman" panose="02020603050405020304" pitchFamily="18" charset="0"/>
              </a:rPr>
              <a:t>p8</a:t>
            </a:r>
            <a:r>
              <a:rPr kumimoji="1" lang="zh-CN" altLang="en-US" sz="3667">
                <a:solidFill>
                  <a:srgbClr val="6E747A"/>
                </a:solidFill>
                <a:latin typeface="Times New Roman" panose="02020603050405020304" pitchFamily="18" charset="0"/>
              </a:rPr>
              <a:t>）</a:t>
            </a:r>
          </a:p>
        </p:txBody>
      </p:sp>
      <p:sp>
        <p:nvSpPr>
          <p:cNvPr id="12291" name="Text Box 3">
            <a:extLst>
              <a:ext uri="{FF2B5EF4-FFF2-40B4-BE49-F238E27FC236}">
                <a16:creationId xmlns:a16="http://schemas.microsoft.com/office/drawing/2014/main" id="{2CE5D0F4-2EE1-4259-97E5-AFD8CCFF0D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0740" y="2377282"/>
            <a:ext cx="7367323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6729" tIns="38365" rIns="76729" bIns="38365"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39" indent="-285739" defTabSz="761970">
              <a:buNone/>
            </a:pPr>
            <a:r>
              <a:rPr kumimoji="1" lang="zh-CN" altLang="en-US" sz="2000">
                <a:solidFill>
                  <a:prstClr val="black"/>
                </a:solidFill>
                <a:latin typeface="Times New Roman" panose="02020603050405020304" pitchFamily="18" charset="0"/>
              </a:rPr>
              <a:t>汇编语言指令 	机器语言指令      操  作</a:t>
            </a:r>
          </a:p>
          <a:p>
            <a:pPr marL="285739" indent="-285739" defTabSz="761970">
              <a:buNone/>
            </a:pPr>
            <a:r>
              <a:rPr kumimoji="1" lang="en-US" altLang="zh-CN" sz="2000">
                <a:solidFill>
                  <a:prstClr val="black"/>
                </a:solidFill>
                <a:latin typeface="Times New Roman" panose="02020603050405020304" pitchFamily="18" charset="0"/>
              </a:rPr>
              <a:t>------------------    ---------------------   ------------------------------------</a:t>
            </a:r>
          </a:p>
          <a:p>
            <a:pPr marL="285739" indent="-285739" defTabSz="761970">
              <a:buNone/>
            </a:pPr>
            <a:r>
              <a:rPr kumimoji="1" lang="en-US" altLang="zh-CN" sz="2000">
                <a:solidFill>
                  <a:srgbClr val="6E747A"/>
                </a:solidFill>
                <a:latin typeface="Times New Roman" panose="02020603050405020304" pitchFamily="18" charset="0"/>
              </a:rPr>
              <a:t>MOV A</a:t>
            </a:r>
            <a:r>
              <a:rPr kumimoji="1" lang="en-US" altLang="zh-CN" sz="2000">
                <a:solidFill>
                  <a:prstClr val="black"/>
                </a:solidFill>
                <a:latin typeface="Times New Roman" panose="02020603050405020304" pitchFamily="18" charset="0"/>
              </a:rPr>
              <a:t>, 5	  </a:t>
            </a:r>
            <a:r>
              <a:rPr kumimoji="1" lang="en-US" altLang="zh-CN" sz="2000">
                <a:solidFill>
                  <a:srgbClr val="6E747A"/>
                </a:solidFill>
                <a:latin typeface="Times New Roman" panose="02020603050405020304" pitchFamily="18" charset="0"/>
              </a:rPr>
              <a:t>10110000</a:t>
            </a:r>
            <a:r>
              <a:rPr kumimoji="1" lang="en-US" altLang="zh-CN" sz="2000">
                <a:solidFill>
                  <a:prstClr val="black"/>
                </a:solidFill>
                <a:latin typeface="Times New Roman" panose="02020603050405020304" pitchFamily="18" charset="0"/>
              </a:rPr>
              <a:t>	  </a:t>
            </a:r>
            <a:r>
              <a:rPr kumimoji="1" lang="zh-CN" altLang="en-US" sz="2000">
                <a:solidFill>
                  <a:prstClr val="black"/>
                </a:solidFill>
                <a:latin typeface="Times New Roman" panose="02020603050405020304" pitchFamily="18" charset="0"/>
              </a:rPr>
              <a:t>将立即数</a:t>
            </a:r>
            <a:r>
              <a:rPr kumimoji="1" lang="en-US" altLang="zh-CN" sz="2000">
                <a:solidFill>
                  <a:prstClr val="black"/>
                </a:solidFill>
                <a:latin typeface="Times New Roman" panose="02020603050405020304" pitchFamily="18" charset="0"/>
              </a:rPr>
              <a:t>5</a:t>
            </a:r>
            <a:r>
              <a:rPr kumimoji="1" lang="zh-CN" altLang="en-US" sz="2000">
                <a:solidFill>
                  <a:prstClr val="black"/>
                </a:solidFill>
                <a:latin typeface="Times New Roman" panose="02020603050405020304" pitchFamily="18" charset="0"/>
              </a:rPr>
              <a:t>传送到寄存器</a:t>
            </a:r>
            <a:r>
              <a:rPr kumimoji="1" lang="en-US" altLang="zh-CN" sz="2000">
                <a:solidFill>
                  <a:prstClr val="black"/>
                </a:solidFill>
                <a:latin typeface="Times New Roman" panose="02020603050405020304" pitchFamily="18" charset="0"/>
              </a:rPr>
              <a:t>A</a:t>
            </a:r>
            <a:r>
              <a:rPr kumimoji="1" lang="zh-CN" altLang="en-US" sz="2000">
                <a:solidFill>
                  <a:prstClr val="black"/>
                </a:solidFill>
                <a:latin typeface="Times New Roman" panose="02020603050405020304" pitchFamily="18" charset="0"/>
              </a:rPr>
              <a:t>中</a:t>
            </a:r>
          </a:p>
          <a:p>
            <a:pPr marL="285739" indent="-285739" defTabSz="761970">
              <a:buNone/>
            </a:pPr>
            <a:r>
              <a:rPr kumimoji="1" lang="zh-CN" altLang="en-US" sz="2000">
                <a:solidFill>
                  <a:prstClr val="black"/>
                </a:solidFill>
                <a:latin typeface="Times New Roman" panose="02020603050405020304" pitchFamily="18" charset="0"/>
              </a:rPr>
              <a:t>		               </a:t>
            </a:r>
            <a:r>
              <a:rPr kumimoji="1" lang="en-US" altLang="zh-CN" sz="2000">
                <a:solidFill>
                  <a:prstClr val="black"/>
                </a:solidFill>
                <a:latin typeface="Times New Roman" panose="02020603050405020304" pitchFamily="18" charset="0"/>
              </a:rPr>
              <a:t>00000101		</a:t>
            </a:r>
          </a:p>
          <a:p>
            <a:pPr marL="285739" indent="-285739" defTabSz="761970">
              <a:buNone/>
            </a:pPr>
            <a:r>
              <a:rPr kumimoji="1" lang="en-US" altLang="zh-CN" sz="2000">
                <a:solidFill>
                  <a:srgbClr val="6E747A"/>
                </a:solidFill>
                <a:latin typeface="Times New Roman" panose="02020603050405020304" pitchFamily="18" charset="0"/>
              </a:rPr>
              <a:t>ADD A</a:t>
            </a:r>
            <a:r>
              <a:rPr kumimoji="1" lang="en-US" altLang="zh-CN" sz="2000">
                <a:solidFill>
                  <a:prstClr val="black"/>
                </a:solidFill>
                <a:latin typeface="Times New Roman" panose="02020603050405020304" pitchFamily="18" charset="0"/>
              </a:rPr>
              <a:t>, 8	  </a:t>
            </a:r>
            <a:r>
              <a:rPr kumimoji="1" lang="en-US" altLang="zh-CN" sz="2000">
                <a:solidFill>
                  <a:srgbClr val="6E747A"/>
                </a:solidFill>
                <a:latin typeface="Times New Roman" panose="02020603050405020304" pitchFamily="18" charset="0"/>
              </a:rPr>
              <a:t>00000100</a:t>
            </a:r>
            <a:r>
              <a:rPr kumimoji="1" lang="en-US" altLang="zh-CN" sz="2000">
                <a:solidFill>
                  <a:prstClr val="black"/>
                </a:solidFill>
                <a:latin typeface="Times New Roman" panose="02020603050405020304" pitchFamily="18" charset="0"/>
              </a:rPr>
              <a:t>	  </a:t>
            </a:r>
            <a:r>
              <a:rPr kumimoji="1" lang="zh-CN" altLang="en-US" sz="2000">
                <a:solidFill>
                  <a:prstClr val="black"/>
                </a:solidFill>
                <a:latin typeface="Times New Roman" panose="02020603050405020304" pitchFamily="18" charset="0"/>
              </a:rPr>
              <a:t>将</a:t>
            </a:r>
            <a:r>
              <a:rPr kumimoji="1" lang="en-US" altLang="zh-CN" sz="2000">
                <a:solidFill>
                  <a:prstClr val="black"/>
                </a:solidFill>
                <a:latin typeface="Times New Roman" panose="02020603050405020304" pitchFamily="18" charset="0"/>
              </a:rPr>
              <a:t>A</a:t>
            </a:r>
            <a:r>
              <a:rPr kumimoji="1" lang="zh-CN" altLang="en-US" sz="2000">
                <a:solidFill>
                  <a:prstClr val="black"/>
                </a:solidFill>
                <a:latin typeface="Times New Roman" panose="02020603050405020304" pitchFamily="18" charset="0"/>
              </a:rPr>
              <a:t>的内容与</a:t>
            </a:r>
            <a:r>
              <a:rPr kumimoji="1" lang="en-US" altLang="zh-CN" sz="2000">
                <a:solidFill>
                  <a:prstClr val="black"/>
                </a:solidFill>
                <a:latin typeface="Times New Roman" panose="02020603050405020304" pitchFamily="18" charset="0"/>
              </a:rPr>
              <a:t>8</a:t>
            </a:r>
            <a:r>
              <a:rPr kumimoji="1" lang="zh-CN" altLang="en-US" sz="2000">
                <a:solidFill>
                  <a:prstClr val="black"/>
                </a:solidFill>
                <a:latin typeface="Times New Roman" panose="02020603050405020304" pitchFamily="18" charset="0"/>
              </a:rPr>
              <a:t>相加，结果仍存入</a:t>
            </a:r>
            <a:r>
              <a:rPr kumimoji="1" lang="en-US" altLang="zh-CN" sz="2000">
                <a:solidFill>
                  <a:prstClr val="black"/>
                </a:solidFill>
                <a:latin typeface="Times New Roman" panose="02020603050405020304" pitchFamily="18" charset="0"/>
              </a:rPr>
              <a:t>A</a:t>
            </a:r>
          </a:p>
          <a:p>
            <a:pPr marL="285739" indent="-285739" defTabSz="761970">
              <a:buNone/>
            </a:pPr>
            <a:r>
              <a:rPr kumimoji="1" lang="en-US" altLang="zh-CN" sz="2000">
                <a:solidFill>
                  <a:prstClr val="black"/>
                </a:solidFill>
                <a:latin typeface="Times New Roman" panose="02020603050405020304" pitchFamily="18" charset="0"/>
              </a:rPr>
              <a:t>		               00001000		</a:t>
            </a:r>
          </a:p>
          <a:p>
            <a:pPr marL="285739" indent="-285739" defTabSz="761970">
              <a:buNone/>
            </a:pPr>
            <a:r>
              <a:rPr kumimoji="1" lang="en-US" altLang="zh-CN" sz="2000">
                <a:solidFill>
                  <a:srgbClr val="6E747A"/>
                </a:solidFill>
                <a:latin typeface="Times New Roman" panose="02020603050405020304" pitchFamily="18" charset="0"/>
              </a:rPr>
              <a:t>STOP</a:t>
            </a:r>
            <a:r>
              <a:rPr kumimoji="1" lang="en-US" altLang="zh-CN" sz="2000">
                <a:solidFill>
                  <a:prstClr val="black"/>
                </a:solidFill>
                <a:latin typeface="Times New Roman" panose="02020603050405020304" pitchFamily="18" charset="0"/>
              </a:rPr>
              <a:t>		  </a:t>
            </a:r>
            <a:r>
              <a:rPr kumimoji="1" lang="en-US" altLang="zh-CN" sz="2000">
                <a:solidFill>
                  <a:srgbClr val="6E747A"/>
                </a:solidFill>
                <a:latin typeface="Times New Roman" panose="02020603050405020304" pitchFamily="18" charset="0"/>
              </a:rPr>
              <a:t>11110100</a:t>
            </a:r>
            <a:r>
              <a:rPr kumimoji="1" lang="en-US" altLang="zh-CN" sz="2000">
                <a:solidFill>
                  <a:prstClr val="black"/>
                </a:solidFill>
                <a:latin typeface="Times New Roman" panose="02020603050405020304" pitchFamily="18" charset="0"/>
              </a:rPr>
              <a:t>	  </a:t>
            </a:r>
            <a:r>
              <a:rPr kumimoji="1" lang="zh-CN" altLang="en-US" sz="2000">
                <a:solidFill>
                  <a:prstClr val="black"/>
                </a:solidFill>
                <a:latin typeface="Times New Roman" panose="02020603050405020304" pitchFamily="18" charset="0"/>
              </a:rPr>
              <a:t>停机	</a:t>
            </a:r>
          </a:p>
        </p:txBody>
      </p:sp>
      <p:sp>
        <p:nvSpPr>
          <p:cNvPr id="12292" name="Text Box 4">
            <a:extLst>
              <a:ext uri="{FF2B5EF4-FFF2-40B4-BE49-F238E27FC236}">
                <a16:creationId xmlns:a16="http://schemas.microsoft.com/office/drawing/2014/main" id="{21F02BF2-726E-4635-B05B-05B510E16A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0270" y="1603375"/>
            <a:ext cx="2100792" cy="374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761970" eaLnBrk="0" hangingPunct="0">
              <a:spcBef>
                <a:spcPct val="50000"/>
              </a:spcBef>
              <a:buNone/>
            </a:pPr>
            <a:r>
              <a:rPr kumimoji="1" lang="zh-CN" altLang="en-US" sz="1833">
                <a:solidFill>
                  <a:prstClr val="black"/>
                </a:solidFill>
                <a:latin typeface="Times New Roman" panose="02020603050405020304" pitchFamily="18" charset="0"/>
              </a:rPr>
              <a:t>假定指令格式为：</a:t>
            </a:r>
          </a:p>
        </p:txBody>
      </p:sp>
      <p:grpSp>
        <p:nvGrpSpPr>
          <p:cNvPr id="12293" name="Group 5">
            <a:extLst>
              <a:ext uri="{FF2B5EF4-FFF2-40B4-BE49-F238E27FC236}">
                <a16:creationId xmlns:a16="http://schemas.microsoft.com/office/drawing/2014/main" id="{DEABE265-D52D-459B-B2E9-EDD1022584AE}"/>
              </a:ext>
            </a:extLst>
          </p:cNvPr>
          <p:cNvGrpSpPr>
            <a:grpSpLocks/>
          </p:cNvGrpSpPr>
          <p:nvPr/>
        </p:nvGrpSpPr>
        <p:grpSpPr bwMode="auto">
          <a:xfrm>
            <a:off x="3360208" y="1596761"/>
            <a:ext cx="4142053" cy="361156"/>
            <a:chOff x="2018" y="1207"/>
            <a:chExt cx="3131" cy="273"/>
          </a:xfrm>
        </p:grpSpPr>
        <p:sp>
          <p:nvSpPr>
            <p:cNvPr id="12294" name="Rectangle 6">
              <a:extLst>
                <a:ext uri="{FF2B5EF4-FFF2-40B4-BE49-F238E27FC236}">
                  <a16:creationId xmlns:a16="http://schemas.microsoft.com/office/drawing/2014/main" id="{1702F2FF-3662-4567-B698-38FF9EF019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8" y="1207"/>
              <a:ext cx="771" cy="273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761970" eaLnBrk="0" hangingPunct="0">
                <a:spcBef>
                  <a:spcPct val="0"/>
                </a:spcBef>
                <a:buNone/>
              </a:pPr>
              <a:r>
                <a:rPr kumimoji="1" lang="zh-CN" altLang="en-US" sz="1833">
                  <a:solidFill>
                    <a:prstClr val="black"/>
                  </a:solidFill>
                  <a:latin typeface="Times New Roman" panose="02020603050405020304" pitchFamily="18" charset="0"/>
                </a:rPr>
                <a:t>操作码</a:t>
              </a:r>
            </a:p>
          </p:txBody>
        </p:sp>
        <p:sp>
          <p:nvSpPr>
            <p:cNvPr id="12295" name="Rectangle 7">
              <a:extLst>
                <a:ext uri="{FF2B5EF4-FFF2-40B4-BE49-F238E27FC236}">
                  <a16:creationId xmlns:a16="http://schemas.microsoft.com/office/drawing/2014/main" id="{3288C965-2F25-4B2E-A8A5-D52B110E5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9" y="1207"/>
              <a:ext cx="1180" cy="273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761970" eaLnBrk="0" hangingPunct="0">
                <a:spcBef>
                  <a:spcPct val="0"/>
                </a:spcBef>
                <a:buNone/>
              </a:pPr>
              <a:r>
                <a:rPr kumimoji="1" lang="zh-CN" altLang="en-US" sz="1833">
                  <a:solidFill>
                    <a:prstClr val="black"/>
                  </a:solidFill>
                  <a:latin typeface="Times New Roman" panose="02020603050405020304" pitchFamily="18" charset="0"/>
                </a:rPr>
                <a:t>目的操作数</a:t>
              </a:r>
            </a:p>
          </p:txBody>
        </p:sp>
        <p:sp>
          <p:nvSpPr>
            <p:cNvPr id="12296" name="Rectangle 8">
              <a:extLst>
                <a:ext uri="{FF2B5EF4-FFF2-40B4-BE49-F238E27FC236}">
                  <a16:creationId xmlns:a16="http://schemas.microsoft.com/office/drawing/2014/main" id="{63E044DF-F9A9-4D73-B068-FD25A411D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9" y="1207"/>
              <a:ext cx="1180" cy="273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761970" eaLnBrk="0" hangingPunct="0">
                <a:spcBef>
                  <a:spcPct val="0"/>
                </a:spcBef>
                <a:buNone/>
              </a:pPr>
              <a:r>
                <a:rPr kumimoji="1" lang="zh-CN" altLang="en-US" sz="1833">
                  <a:solidFill>
                    <a:prstClr val="black"/>
                  </a:solidFill>
                  <a:latin typeface="Times New Roman" panose="02020603050405020304" pitchFamily="18" charset="0"/>
                </a:rPr>
                <a:t>源操作数</a:t>
              </a:r>
            </a:p>
          </p:txBody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fld id="{B16FC808-9465-4CE5-B99F-05629F479E7B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/>
              <a:t>60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93675"/>
            <a:ext cx="7670800" cy="661988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+mj-lt"/>
                <a:cs typeface="隶书" pitchFamily="49" charset="-122"/>
              </a:rPr>
              <a:t>1. </a:t>
            </a:r>
            <a:r>
              <a:rPr lang="zh-CN" altLang="en-US" dirty="0">
                <a:cs typeface="隶书" pitchFamily="49" charset="-122"/>
              </a:rPr>
              <a:t>8088/8086 </a:t>
            </a:r>
            <a:r>
              <a:rPr lang="en-US" altLang="zh-CN" dirty="0">
                <a:cs typeface="隶书" pitchFamily="49" charset="-122"/>
              </a:rPr>
              <a:t>CPU</a:t>
            </a:r>
            <a:r>
              <a:rPr lang="zh-CN" altLang="en-US" dirty="0">
                <a:cs typeface="隶书" pitchFamily="49" charset="-122"/>
              </a:rPr>
              <a:t>的特点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8675" y="1300162"/>
            <a:ext cx="7388225" cy="3717577"/>
          </a:xfrm>
        </p:spPr>
        <p:txBody>
          <a:bodyPr/>
          <a:lstStyle/>
          <a:p>
            <a:pPr eaLnBrk="1" hangingPunct="1">
              <a:spcAft>
                <a:spcPct val="0"/>
              </a:spcAft>
            </a:pPr>
            <a:r>
              <a:rPr lang="zh-CN" altLang="en-US" dirty="0"/>
              <a:t>采用并行流水线工作方式</a:t>
            </a:r>
            <a:endParaRPr lang="zh-CN" altLang="en-US" sz="3200" dirty="0"/>
          </a:p>
          <a:p>
            <a:pPr marL="457200" lvl="1" indent="0" eaLnBrk="1" hangingPunct="1">
              <a:spcAft>
                <a:spcPct val="0"/>
              </a:spcAft>
              <a:buNone/>
            </a:pPr>
            <a:r>
              <a:rPr lang="en-US" altLang="zh-CN" dirty="0">
                <a:solidFill>
                  <a:srgbClr val="C00000"/>
                </a:solidFill>
              </a:rPr>
              <a:t>_____</a:t>
            </a:r>
            <a:r>
              <a:rPr lang="zh-CN" altLang="en-US" dirty="0">
                <a:solidFill>
                  <a:srgbClr val="C00000"/>
                </a:solidFill>
              </a:rPr>
              <a:t>通过设置指令预取队列实现</a:t>
            </a:r>
            <a:endParaRPr lang="zh-CN" altLang="en-US" sz="2000" dirty="0">
              <a:solidFill>
                <a:srgbClr val="C00000"/>
              </a:solidFill>
            </a:endParaRPr>
          </a:p>
          <a:p>
            <a:pPr eaLnBrk="1" hangingPunct="1">
              <a:spcBef>
                <a:spcPts val="2400"/>
              </a:spcBef>
              <a:spcAft>
                <a:spcPct val="10000"/>
              </a:spcAft>
            </a:pPr>
            <a:r>
              <a:rPr lang="zh-CN" altLang="en-US" dirty="0"/>
              <a:t>对内存空间实行分段管理</a:t>
            </a:r>
            <a:endParaRPr lang="zh-CN" altLang="en-US" sz="3200" dirty="0"/>
          </a:p>
          <a:p>
            <a:pPr marL="457200" lvl="1" indent="0" eaLnBrk="1" hangingPunct="1">
              <a:spcAft>
                <a:spcPct val="0"/>
              </a:spcAft>
              <a:buNone/>
            </a:pPr>
            <a:r>
              <a:rPr lang="en-US" altLang="zh-CN" dirty="0">
                <a:solidFill>
                  <a:srgbClr val="C00000"/>
                </a:solidFill>
                <a:latin typeface="宋体" charset="-122"/>
              </a:rPr>
              <a:t>_____</a:t>
            </a:r>
            <a:r>
              <a:rPr lang="zh-CN" altLang="en-US" dirty="0">
                <a:solidFill>
                  <a:srgbClr val="C00000"/>
                </a:solidFill>
                <a:latin typeface="宋体" charset="-122"/>
              </a:rPr>
              <a:t>实现利用较短字长对较大存储空间的寻址</a:t>
            </a:r>
          </a:p>
          <a:p>
            <a:pPr eaLnBrk="1" hangingPunct="1">
              <a:spcBef>
                <a:spcPts val="1200"/>
              </a:spcBef>
              <a:spcAft>
                <a:spcPct val="0"/>
              </a:spcAft>
            </a:pPr>
            <a:r>
              <a:rPr lang="zh-CN" altLang="en-US" dirty="0"/>
              <a:t>支持多处理器系统</a:t>
            </a:r>
            <a:endParaRPr lang="en-US" altLang="zh-CN" dirty="0"/>
          </a:p>
          <a:p>
            <a:pPr marL="457200" lvl="1" indent="0" eaLnBrk="1" hangingPunct="1">
              <a:spcAft>
                <a:spcPct val="0"/>
              </a:spcAft>
              <a:buNone/>
            </a:pPr>
            <a:r>
              <a:rPr lang="en-US" altLang="zh-CN" dirty="0">
                <a:solidFill>
                  <a:srgbClr val="C00000"/>
                </a:solidFill>
                <a:latin typeface="宋体" charset="-122"/>
              </a:rPr>
              <a:t>_____</a:t>
            </a:r>
            <a:r>
              <a:rPr lang="zh-CN" altLang="en-US" dirty="0">
                <a:solidFill>
                  <a:srgbClr val="C00000"/>
                </a:solidFill>
                <a:latin typeface="宋体" charset="-122"/>
              </a:rPr>
              <a:t>引入专用浮点运算部件</a:t>
            </a:r>
            <a:endParaRPr lang="zh-CN" altLang="en-US" dirty="0"/>
          </a:p>
        </p:txBody>
      </p:sp>
      <p:sp>
        <p:nvSpPr>
          <p:cNvPr id="43014" name="AutoShape 6"/>
          <p:cNvSpPr>
            <a:spLocks noChangeArrowheads="1"/>
          </p:cNvSpPr>
          <p:nvPr/>
        </p:nvSpPr>
        <p:spPr bwMode="auto">
          <a:xfrm>
            <a:off x="6239271" y="1121592"/>
            <a:ext cx="1487488" cy="852487"/>
          </a:xfrm>
          <a:prstGeom prst="cloudCallout">
            <a:avLst>
              <a:gd name="adj1" fmla="val -97681"/>
              <a:gd name="adj2" fmla="val 61569"/>
            </a:avLst>
          </a:prstGeom>
          <a:solidFill>
            <a:srgbClr val="33CCCC"/>
          </a:solidFill>
          <a:ln w="12700" cap="sq">
            <a:solidFill>
              <a:srgbClr val="33CCCC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/>
            <a:r>
              <a:rPr lang="en-US" altLang="zh-CN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CPU</a:t>
            </a:r>
            <a:r>
              <a: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内部结构</a:t>
            </a:r>
          </a:p>
        </p:txBody>
      </p:sp>
      <p:sp>
        <p:nvSpPr>
          <p:cNvPr id="43015" name="AutoShape 7"/>
          <p:cNvSpPr>
            <a:spLocks noChangeArrowheads="1"/>
          </p:cNvSpPr>
          <p:nvPr/>
        </p:nvSpPr>
        <p:spPr bwMode="auto">
          <a:xfrm>
            <a:off x="6060677" y="2281436"/>
            <a:ext cx="1844675" cy="850900"/>
          </a:xfrm>
          <a:prstGeom prst="cloudCallout">
            <a:avLst>
              <a:gd name="adj1" fmla="val -103718"/>
              <a:gd name="adj2" fmla="val 18153"/>
            </a:avLst>
          </a:prstGeom>
          <a:solidFill>
            <a:srgbClr val="33CCCC"/>
          </a:solidFill>
          <a:ln w="12700" cap="sq">
            <a:solidFill>
              <a:srgbClr val="33CCCC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/>
            <a:r>
              <a: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存储器寻址部分</a:t>
            </a:r>
          </a:p>
        </p:txBody>
      </p:sp>
      <p:sp>
        <p:nvSpPr>
          <p:cNvPr id="43016" name="AutoShape 8"/>
          <p:cNvSpPr>
            <a:spLocks noChangeArrowheads="1"/>
          </p:cNvSpPr>
          <p:nvPr/>
        </p:nvSpPr>
        <p:spPr bwMode="auto">
          <a:xfrm>
            <a:off x="5652690" y="4603373"/>
            <a:ext cx="1898650" cy="600075"/>
          </a:xfrm>
          <a:prstGeom prst="cloudCallout">
            <a:avLst>
              <a:gd name="adj1" fmla="val -87190"/>
              <a:gd name="adj2" fmla="val -57588"/>
            </a:avLst>
          </a:prstGeom>
          <a:solidFill>
            <a:srgbClr val="33CCCC"/>
          </a:solidFill>
          <a:ln w="12700" cap="sq">
            <a:solidFill>
              <a:srgbClr val="33CCCC"/>
            </a:solidFill>
            <a:round/>
            <a:headEnd type="none" w="sm" len="sm"/>
            <a:tailEnd type="none" w="sm" len="sm"/>
          </a:ln>
        </p:spPr>
        <p:txBody>
          <a:bodyPr/>
          <a:lstStyle/>
          <a:p>
            <a:pPr algn="ctr"/>
            <a:r>
              <a:rPr lang="zh-CN" alt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工作模式</a:t>
            </a:r>
          </a:p>
        </p:txBody>
      </p:sp>
    </p:spTree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30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30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3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1000"/>
                                        <p:tgtEl>
                                          <p:spTgt spid="4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1000"/>
                                        <p:tgtEl>
                                          <p:spTgt spid="43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1000"/>
                                        <p:tgtEl>
                                          <p:spTgt spid="43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11" grpId="0" uiExpand="1" build="p"/>
      <p:bldP spid="43014" grpId="0" animBg="1"/>
      <p:bldP spid="43015" grpId="0" animBg="1"/>
      <p:bldP spid="4301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fld id="{DB951CA6-2B06-4E07-98E5-9ABDF2AA806F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/>
              <a:t>61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93675"/>
            <a:ext cx="7670800" cy="661988"/>
          </a:xfrm>
        </p:spPr>
        <p:txBody>
          <a:bodyPr/>
          <a:lstStyle/>
          <a:p>
            <a:r>
              <a:rPr lang="en-US" altLang="zh-CN" dirty="0">
                <a:solidFill>
                  <a:srgbClr val="800000"/>
                </a:solidFill>
                <a:latin typeface="+mj-lt"/>
                <a:cs typeface="隶书" pitchFamily="49" charset="-122"/>
              </a:rPr>
              <a:t>2. </a:t>
            </a:r>
            <a:r>
              <a:rPr lang="en-US" altLang="zh-CN" dirty="0">
                <a:solidFill>
                  <a:srgbClr val="800000"/>
                </a:solidFill>
                <a:cs typeface="隶书" pitchFamily="49" charset="-122"/>
              </a:rPr>
              <a:t>8088CPU</a:t>
            </a:r>
            <a:r>
              <a:rPr lang="zh-CN" altLang="en-US" dirty="0">
                <a:solidFill>
                  <a:srgbClr val="800000"/>
                </a:solidFill>
                <a:cs typeface="隶书" pitchFamily="49" charset="-122"/>
              </a:rPr>
              <a:t>的两种工作模式</a:t>
            </a:r>
          </a:p>
        </p:txBody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00113" y="1273175"/>
            <a:ext cx="5541962" cy="2736850"/>
          </a:xfrm>
        </p:spPr>
        <p:txBody>
          <a:bodyPr/>
          <a:lstStyle/>
          <a:p>
            <a:pPr>
              <a:spcAft>
                <a:spcPct val="0"/>
              </a:spcAft>
            </a:pPr>
            <a:r>
              <a:rPr lang="zh-CN" altLang="en-US"/>
              <a:t>8088可工作于两种模式下</a:t>
            </a:r>
          </a:p>
          <a:p>
            <a:pPr lvl="1">
              <a:spcBef>
                <a:spcPts val="1200"/>
              </a:spcBef>
              <a:spcAft>
                <a:spcPct val="0"/>
              </a:spcAft>
            </a:pPr>
            <a:r>
              <a:rPr lang="zh-CN" altLang="en-US"/>
              <a:t>最小模式</a:t>
            </a:r>
            <a:endParaRPr lang="en-US" altLang="zh-CN"/>
          </a:p>
          <a:p>
            <a:pPr lvl="1">
              <a:spcBef>
                <a:spcPts val="1800"/>
              </a:spcBef>
              <a:spcAft>
                <a:spcPct val="0"/>
              </a:spcAft>
            </a:pPr>
            <a:r>
              <a:rPr lang="zh-CN" altLang="en-US"/>
              <a:t>最大模式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240213" y="1924050"/>
            <a:ext cx="20891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marL="0" lvl="1"/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单处理器模式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4254500" y="2569468"/>
            <a:ext cx="2089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marL="0" lvl="1"/>
            <a:r>
              <a:rPr lang="zh-CN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多处理器模式</a:t>
            </a:r>
          </a:p>
        </p:txBody>
      </p:sp>
      <p:cxnSp>
        <p:nvCxnSpPr>
          <p:cNvPr id="5" name="直接连接符 4"/>
          <p:cNvCxnSpPr>
            <a:cxnSpLocks noChangeShapeType="1"/>
          </p:cNvCxnSpPr>
          <p:nvPr/>
        </p:nvCxnSpPr>
        <p:spPr bwMode="auto">
          <a:xfrm>
            <a:off x="3089275" y="2154238"/>
            <a:ext cx="1150938" cy="0"/>
          </a:xfrm>
          <a:prstGeom prst="line">
            <a:avLst/>
          </a:prstGeom>
          <a:noFill/>
          <a:ln w="22225" cap="sq" algn="ctr">
            <a:solidFill>
              <a:srgbClr val="FF00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直接连接符 10"/>
          <p:cNvCxnSpPr>
            <a:cxnSpLocks noChangeShapeType="1"/>
          </p:cNvCxnSpPr>
          <p:nvPr/>
        </p:nvCxnSpPr>
        <p:spPr bwMode="auto">
          <a:xfrm>
            <a:off x="3089275" y="2812356"/>
            <a:ext cx="1150938" cy="0"/>
          </a:xfrm>
          <a:prstGeom prst="line">
            <a:avLst/>
          </a:prstGeom>
          <a:noFill/>
          <a:ln w="22225" cap="sq" algn="ctr">
            <a:solidFill>
              <a:srgbClr val="FF00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" name="爆炸形 2 5"/>
          <p:cNvSpPr>
            <a:spLocks noChangeArrowheads="1"/>
          </p:cNvSpPr>
          <p:nvPr/>
        </p:nvSpPr>
        <p:spPr bwMode="auto">
          <a:xfrm>
            <a:off x="5004618" y="3422722"/>
            <a:ext cx="2160587" cy="1223963"/>
          </a:xfrm>
          <a:prstGeom prst="irregularSeal2">
            <a:avLst/>
          </a:prstGeom>
          <a:noFill/>
          <a:ln w="22225" cap="sq" algn="ctr">
            <a:solidFill>
              <a:srgbClr val="FF66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r>
              <a:rPr lang="zh-CN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rPr>
              <a:t>区别？</a:t>
            </a:r>
          </a:p>
        </p:txBody>
      </p:sp>
    </p:spTree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7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77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77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fld id="{2E5D7923-99C4-4F00-B7F5-D3C361DD82B6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/>
              <a:t>62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93675"/>
            <a:ext cx="7670800" cy="661988"/>
          </a:xfrm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rgbClr val="800000"/>
                </a:solidFill>
                <a:cs typeface="隶书" pitchFamily="49" charset="-122"/>
              </a:rPr>
              <a:t>最小模式下的总线连接示意图</a:t>
            </a:r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2251075" y="1495425"/>
            <a:ext cx="1049338" cy="2730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bg2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598488" y="2065338"/>
            <a:ext cx="1198562" cy="698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bg2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4502150" y="1495425"/>
            <a:ext cx="1123950" cy="952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bg2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942" name="Rectangle 6"/>
          <p:cNvSpPr>
            <a:spLocks noChangeArrowheads="1"/>
          </p:cNvSpPr>
          <p:nvPr/>
        </p:nvSpPr>
        <p:spPr bwMode="auto">
          <a:xfrm>
            <a:off x="4502150" y="2574925"/>
            <a:ext cx="1123950" cy="889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bg2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9943" name="Text Box 7"/>
          <p:cNvSpPr txBox="1">
            <a:spLocks noChangeArrowheads="1"/>
          </p:cNvSpPr>
          <p:nvPr/>
        </p:nvSpPr>
        <p:spPr bwMode="auto">
          <a:xfrm>
            <a:off x="2413000" y="2130425"/>
            <a:ext cx="82391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zh-CN" altLang="en-US" sz="2000" b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8088</a:t>
            </a:r>
          </a:p>
          <a:p>
            <a:pPr>
              <a:spcBef>
                <a:spcPct val="50000"/>
              </a:spcBef>
              <a:defRPr/>
            </a:pPr>
            <a:r>
              <a:rPr kumimoji="1" lang="en-US" altLang="zh-CN" sz="2000" b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CPU</a:t>
            </a:r>
          </a:p>
        </p:txBody>
      </p:sp>
      <p:sp>
        <p:nvSpPr>
          <p:cNvPr id="12297" name="Line 8"/>
          <p:cNvSpPr>
            <a:spLocks noChangeShapeType="1"/>
          </p:cNvSpPr>
          <p:nvPr/>
        </p:nvSpPr>
        <p:spPr bwMode="auto">
          <a:xfrm>
            <a:off x="3300413" y="1685925"/>
            <a:ext cx="1201737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98" name="Line 9"/>
          <p:cNvSpPr>
            <a:spLocks noChangeShapeType="1"/>
          </p:cNvSpPr>
          <p:nvPr/>
        </p:nvSpPr>
        <p:spPr bwMode="auto">
          <a:xfrm>
            <a:off x="3300413" y="3627438"/>
            <a:ext cx="1201737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299" name="Line 10"/>
          <p:cNvSpPr>
            <a:spLocks noChangeShapeType="1"/>
          </p:cNvSpPr>
          <p:nvPr/>
        </p:nvSpPr>
        <p:spPr bwMode="auto">
          <a:xfrm>
            <a:off x="3300413" y="4103688"/>
            <a:ext cx="1201737" cy="0"/>
          </a:xfrm>
          <a:prstGeom prst="line">
            <a:avLst/>
          </a:prstGeom>
          <a:noFill/>
          <a:ln w="9525">
            <a:solidFill>
              <a:srgbClr val="FFFF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00" name="AutoShape 11"/>
          <p:cNvSpPr>
            <a:spLocks noChangeArrowheads="1"/>
          </p:cNvSpPr>
          <p:nvPr/>
        </p:nvSpPr>
        <p:spPr bwMode="auto">
          <a:xfrm>
            <a:off x="3300413" y="2066925"/>
            <a:ext cx="1201737" cy="127000"/>
          </a:xfrm>
          <a:prstGeom prst="rightArrow">
            <a:avLst>
              <a:gd name="adj1" fmla="val 50000"/>
              <a:gd name="adj2" fmla="val 197135"/>
            </a:avLst>
          </a:prstGeom>
          <a:solidFill>
            <a:srgbClr val="FF6600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01" name="AutoShape 12"/>
          <p:cNvSpPr>
            <a:spLocks noChangeArrowheads="1"/>
          </p:cNvSpPr>
          <p:nvPr/>
        </p:nvSpPr>
        <p:spPr bwMode="auto">
          <a:xfrm>
            <a:off x="3898900" y="2928938"/>
            <a:ext cx="603250" cy="127000"/>
          </a:xfrm>
          <a:prstGeom prst="rightArrow">
            <a:avLst>
              <a:gd name="adj1" fmla="val 50000"/>
              <a:gd name="adj2" fmla="val 98958"/>
            </a:avLst>
          </a:prstGeom>
          <a:solidFill>
            <a:srgbClr val="FF6600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02" name="Text Box 13"/>
          <p:cNvSpPr txBox="1">
            <a:spLocks noChangeArrowheads="1"/>
          </p:cNvSpPr>
          <p:nvPr/>
        </p:nvSpPr>
        <p:spPr bwMode="auto">
          <a:xfrm>
            <a:off x="3749675" y="3802063"/>
            <a:ext cx="676275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lnSpc>
                <a:spcPct val="10000"/>
              </a:lnSpc>
              <a:spcBef>
                <a:spcPct val="50000"/>
              </a:spcBef>
            </a:pPr>
            <a:r>
              <a:rPr kumimoji="1" lang="zh-CN" altLang="en-US" sz="2400" b="0">
                <a:solidFill>
                  <a:schemeClr val="tx1"/>
                </a:solidFill>
                <a:latin typeface="Times New Roman" pitchFamily="18" charset="0"/>
              </a:rPr>
              <a:t>•</a:t>
            </a:r>
          </a:p>
          <a:p>
            <a:pPr>
              <a:lnSpc>
                <a:spcPct val="10000"/>
              </a:lnSpc>
              <a:spcBef>
                <a:spcPct val="50000"/>
              </a:spcBef>
            </a:pPr>
            <a:r>
              <a:rPr kumimoji="1" lang="zh-CN" altLang="en-US" sz="2400" b="0">
                <a:solidFill>
                  <a:schemeClr val="tx1"/>
                </a:solidFill>
                <a:latin typeface="Times New Roman" pitchFamily="18" charset="0"/>
              </a:rPr>
              <a:t>•</a:t>
            </a:r>
          </a:p>
        </p:txBody>
      </p:sp>
      <p:sp>
        <p:nvSpPr>
          <p:cNvPr id="12303" name="AutoShape 14"/>
          <p:cNvSpPr>
            <a:spLocks/>
          </p:cNvSpPr>
          <p:nvPr/>
        </p:nvSpPr>
        <p:spPr bwMode="auto">
          <a:xfrm>
            <a:off x="4724400" y="3590925"/>
            <a:ext cx="225425" cy="571500"/>
          </a:xfrm>
          <a:prstGeom prst="rightBrace">
            <a:avLst>
              <a:gd name="adj1" fmla="val 25352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04" name="AutoShape 15"/>
          <p:cNvSpPr>
            <a:spLocks noChangeArrowheads="1"/>
          </p:cNvSpPr>
          <p:nvPr/>
        </p:nvSpPr>
        <p:spPr bwMode="auto">
          <a:xfrm>
            <a:off x="5102225" y="3781425"/>
            <a:ext cx="973138" cy="127000"/>
          </a:xfrm>
          <a:prstGeom prst="leftRightArrow">
            <a:avLst>
              <a:gd name="adj1" fmla="val 50000"/>
              <a:gd name="adj2" fmla="val 127708"/>
            </a:avLst>
          </a:prstGeom>
          <a:solidFill>
            <a:srgbClr val="FF6600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05" name="Text Box 16"/>
          <p:cNvSpPr txBox="1">
            <a:spLocks noChangeArrowheads="1"/>
          </p:cNvSpPr>
          <p:nvPr/>
        </p:nvSpPr>
        <p:spPr bwMode="auto">
          <a:xfrm>
            <a:off x="6149975" y="3665538"/>
            <a:ext cx="12747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控制总线</a:t>
            </a:r>
            <a:endParaRPr kumimoji="1" lang="zh-CN" altLang="en-US" sz="2000" b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12306" name="AutoShape 17"/>
          <p:cNvSpPr>
            <a:spLocks noChangeArrowheads="1"/>
          </p:cNvSpPr>
          <p:nvPr/>
        </p:nvSpPr>
        <p:spPr bwMode="auto">
          <a:xfrm>
            <a:off x="5626100" y="2940050"/>
            <a:ext cx="974725" cy="127000"/>
          </a:xfrm>
          <a:prstGeom prst="leftRightArrow">
            <a:avLst>
              <a:gd name="adj1" fmla="val 50000"/>
              <a:gd name="adj2" fmla="val 127917"/>
            </a:avLst>
          </a:prstGeom>
          <a:solidFill>
            <a:srgbClr val="FF6600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07" name="Text Box 18"/>
          <p:cNvSpPr txBox="1">
            <a:spLocks noChangeArrowheads="1"/>
          </p:cNvSpPr>
          <p:nvPr/>
        </p:nvSpPr>
        <p:spPr bwMode="auto">
          <a:xfrm>
            <a:off x="6577013" y="2806700"/>
            <a:ext cx="12747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数据总线</a:t>
            </a:r>
            <a:endParaRPr kumimoji="1" lang="zh-CN" altLang="en-US" sz="2000" b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12308" name="AutoShape 19"/>
          <p:cNvSpPr>
            <a:spLocks noChangeArrowheads="1"/>
          </p:cNvSpPr>
          <p:nvPr/>
        </p:nvSpPr>
        <p:spPr bwMode="auto">
          <a:xfrm>
            <a:off x="5626100" y="1876425"/>
            <a:ext cx="900113" cy="190500"/>
          </a:xfrm>
          <a:prstGeom prst="rightArrow">
            <a:avLst>
              <a:gd name="adj1" fmla="val 50000"/>
              <a:gd name="adj2" fmla="val 98438"/>
            </a:avLst>
          </a:prstGeom>
          <a:solidFill>
            <a:srgbClr val="FF6600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09" name="Text Box 20"/>
          <p:cNvSpPr txBox="1">
            <a:spLocks noChangeArrowheads="1"/>
          </p:cNvSpPr>
          <p:nvPr/>
        </p:nvSpPr>
        <p:spPr bwMode="auto">
          <a:xfrm>
            <a:off x="6526213" y="1790700"/>
            <a:ext cx="15001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地址总线</a:t>
            </a:r>
          </a:p>
        </p:txBody>
      </p:sp>
      <p:sp>
        <p:nvSpPr>
          <p:cNvPr id="39957" name="Text Box 21"/>
          <p:cNvSpPr txBox="1">
            <a:spLocks noChangeArrowheads="1"/>
          </p:cNvSpPr>
          <p:nvPr/>
        </p:nvSpPr>
        <p:spPr bwMode="auto">
          <a:xfrm>
            <a:off x="4740275" y="1749425"/>
            <a:ext cx="735013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  <a:defRPr/>
            </a:pPr>
            <a:r>
              <a:rPr kumimoji="1" lang="zh-CN" altLang="en-US" sz="2000" b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地址</a:t>
            </a:r>
          </a:p>
          <a:p>
            <a:pPr>
              <a:lnSpc>
                <a:spcPct val="50000"/>
              </a:lnSpc>
              <a:spcBef>
                <a:spcPct val="50000"/>
              </a:spcBef>
              <a:defRPr/>
            </a:pPr>
            <a:r>
              <a:rPr kumimoji="1" lang="zh-CN" altLang="en-US" sz="2000" b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锁存</a:t>
            </a:r>
          </a:p>
        </p:txBody>
      </p:sp>
      <p:sp>
        <p:nvSpPr>
          <p:cNvPr id="39958" name="Text Box 22"/>
          <p:cNvSpPr txBox="1">
            <a:spLocks noChangeArrowheads="1"/>
          </p:cNvSpPr>
          <p:nvPr/>
        </p:nvSpPr>
        <p:spPr bwMode="auto">
          <a:xfrm>
            <a:off x="4724400" y="2778125"/>
            <a:ext cx="701675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  <a:defRPr/>
            </a:pPr>
            <a:r>
              <a:rPr kumimoji="1" lang="zh-CN" altLang="en-US" sz="2000" b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数据</a:t>
            </a:r>
          </a:p>
          <a:p>
            <a:pPr>
              <a:lnSpc>
                <a:spcPct val="50000"/>
              </a:lnSpc>
              <a:spcBef>
                <a:spcPct val="50000"/>
              </a:spcBef>
              <a:defRPr/>
            </a:pPr>
            <a:r>
              <a:rPr kumimoji="1" lang="zh-CN" altLang="en-US" sz="2000" b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收发</a:t>
            </a:r>
          </a:p>
        </p:txBody>
      </p:sp>
      <p:sp>
        <p:nvSpPr>
          <p:cNvPr id="12312" name="Text Box 23"/>
          <p:cNvSpPr txBox="1">
            <a:spLocks noChangeArrowheads="1"/>
          </p:cNvSpPr>
          <p:nvPr/>
        </p:nvSpPr>
        <p:spPr bwMode="auto">
          <a:xfrm>
            <a:off x="3525838" y="1304925"/>
            <a:ext cx="9001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en-US" altLang="zh-CN" sz="2000">
                <a:solidFill>
                  <a:schemeClr val="tx1"/>
                </a:solidFill>
                <a:latin typeface="Times New Roman" pitchFamily="18" charset="0"/>
              </a:rPr>
              <a:t>ALE</a:t>
            </a:r>
          </a:p>
        </p:txBody>
      </p:sp>
      <p:sp>
        <p:nvSpPr>
          <p:cNvPr id="39960" name="Text Box 24"/>
          <p:cNvSpPr txBox="1">
            <a:spLocks noChangeArrowheads="1"/>
          </p:cNvSpPr>
          <p:nvPr/>
        </p:nvSpPr>
        <p:spPr bwMode="auto">
          <a:xfrm>
            <a:off x="709613" y="2166938"/>
            <a:ext cx="1025525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  <a:defRPr/>
            </a:pPr>
            <a:r>
              <a:rPr kumimoji="1"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时钟发</a:t>
            </a:r>
          </a:p>
          <a:p>
            <a:pPr>
              <a:lnSpc>
                <a:spcPct val="50000"/>
              </a:lnSpc>
              <a:spcBef>
                <a:spcPct val="50000"/>
              </a:spcBef>
              <a:defRPr/>
            </a:pPr>
            <a:r>
              <a:rPr kumimoji="1"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生    器</a:t>
            </a:r>
          </a:p>
        </p:txBody>
      </p:sp>
      <p:sp>
        <p:nvSpPr>
          <p:cNvPr id="12314" name="Line 25"/>
          <p:cNvSpPr>
            <a:spLocks noChangeShapeType="1"/>
          </p:cNvSpPr>
          <p:nvPr/>
        </p:nvSpPr>
        <p:spPr bwMode="auto">
          <a:xfrm>
            <a:off x="1812925" y="2257425"/>
            <a:ext cx="449263" cy="0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15" name="Line 26"/>
          <p:cNvSpPr>
            <a:spLocks noChangeShapeType="1"/>
          </p:cNvSpPr>
          <p:nvPr/>
        </p:nvSpPr>
        <p:spPr bwMode="auto">
          <a:xfrm>
            <a:off x="1812925" y="2447925"/>
            <a:ext cx="449263" cy="0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16" name="Line 27"/>
          <p:cNvSpPr>
            <a:spLocks noChangeShapeType="1"/>
          </p:cNvSpPr>
          <p:nvPr/>
        </p:nvSpPr>
        <p:spPr bwMode="auto">
          <a:xfrm>
            <a:off x="1812925" y="2638425"/>
            <a:ext cx="449263" cy="0"/>
          </a:xfrm>
          <a:prstGeom prst="line">
            <a:avLst/>
          </a:prstGeom>
          <a:noFill/>
          <a:ln w="25400">
            <a:solidFill>
              <a:srgbClr val="FF6600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17" name="Line 28"/>
          <p:cNvSpPr>
            <a:spLocks noChangeShapeType="1"/>
          </p:cNvSpPr>
          <p:nvPr/>
        </p:nvSpPr>
        <p:spPr bwMode="auto">
          <a:xfrm flipV="1">
            <a:off x="700088" y="168592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18" name="Line 29"/>
          <p:cNvSpPr>
            <a:spLocks noChangeShapeType="1"/>
          </p:cNvSpPr>
          <p:nvPr/>
        </p:nvSpPr>
        <p:spPr bwMode="auto">
          <a:xfrm>
            <a:off x="700088" y="1685925"/>
            <a:ext cx="301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19" name="Line 30"/>
          <p:cNvSpPr>
            <a:spLocks noChangeShapeType="1"/>
          </p:cNvSpPr>
          <p:nvPr/>
        </p:nvSpPr>
        <p:spPr bwMode="auto">
          <a:xfrm>
            <a:off x="1001713" y="1558925"/>
            <a:ext cx="0" cy="25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20" name="Line 31"/>
          <p:cNvSpPr>
            <a:spLocks noChangeShapeType="1"/>
          </p:cNvSpPr>
          <p:nvPr/>
        </p:nvSpPr>
        <p:spPr bwMode="auto">
          <a:xfrm>
            <a:off x="1374775" y="1558925"/>
            <a:ext cx="0" cy="25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21" name="Rectangle 32"/>
          <p:cNvSpPr>
            <a:spLocks noChangeArrowheads="1"/>
          </p:cNvSpPr>
          <p:nvPr/>
        </p:nvSpPr>
        <p:spPr bwMode="auto">
          <a:xfrm>
            <a:off x="1074738" y="1558925"/>
            <a:ext cx="225425" cy="2540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22" name="Line 33"/>
          <p:cNvSpPr>
            <a:spLocks noChangeShapeType="1"/>
          </p:cNvSpPr>
          <p:nvPr/>
        </p:nvSpPr>
        <p:spPr bwMode="auto">
          <a:xfrm>
            <a:off x="1374775" y="1685925"/>
            <a:ext cx="301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23" name="Line 34"/>
          <p:cNvSpPr>
            <a:spLocks noChangeShapeType="1"/>
          </p:cNvSpPr>
          <p:nvPr/>
        </p:nvSpPr>
        <p:spPr bwMode="auto">
          <a:xfrm>
            <a:off x="1676400" y="168592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24" name="Rectangle 35"/>
          <p:cNvSpPr>
            <a:spLocks noChangeArrowheads="1"/>
          </p:cNvSpPr>
          <p:nvPr/>
        </p:nvSpPr>
        <p:spPr bwMode="auto">
          <a:xfrm>
            <a:off x="3825875" y="2170113"/>
            <a:ext cx="73025" cy="849312"/>
          </a:xfrm>
          <a:prstGeom prst="rect">
            <a:avLst/>
          </a:prstGeom>
          <a:solidFill>
            <a:srgbClr val="FF6600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452563" y="4873625"/>
            <a:ext cx="4892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r>
              <a:rPr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华文中宋" pitchFamily="2" charset="-122"/>
              </a:rPr>
              <a:t>控制信号较少，一般可不必接总线控制器</a:t>
            </a:r>
          </a:p>
        </p:txBody>
      </p:sp>
    </p:spTree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fld id="{1C7B15D3-D770-403F-B6ED-D1C5004BD09A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/>
              <a:t>63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523875" y="193675"/>
            <a:ext cx="7669213" cy="722313"/>
          </a:xfrm>
        </p:spPr>
        <p:txBody>
          <a:bodyPr/>
          <a:lstStyle/>
          <a:p>
            <a:pPr eaLnBrk="1" hangingPunct="1"/>
            <a:r>
              <a:rPr lang="zh-CN" altLang="en-US">
                <a:solidFill>
                  <a:srgbClr val="800000"/>
                </a:solidFill>
                <a:cs typeface="隶书" pitchFamily="49" charset="-122"/>
              </a:rPr>
              <a:t>最大模式下的总线连接示意图</a:t>
            </a:r>
          </a:p>
        </p:txBody>
      </p:sp>
      <p:sp>
        <p:nvSpPr>
          <p:cNvPr id="41987" name="Rectangle 3"/>
          <p:cNvSpPr>
            <a:spLocks noChangeArrowheads="1"/>
          </p:cNvSpPr>
          <p:nvPr/>
        </p:nvSpPr>
        <p:spPr bwMode="auto">
          <a:xfrm>
            <a:off x="2149475" y="1419225"/>
            <a:ext cx="1047750" cy="3238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1">
                <a:lumMod val="40000"/>
                <a:lumOff val="6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468313" y="1987550"/>
            <a:ext cx="1201737" cy="698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1">
                <a:lumMod val="40000"/>
                <a:lumOff val="6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41989" name="Rectangle 5"/>
          <p:cNvSpPr>
            <a:spLocks noChangeArrowheads="1"/>
          </p:cNvSpPr>
          <p:nvPr/>
        </p:nvSpPr>
        <p:spPr bwMode="auto">
          <a:xfrm>
            <a:off x="4398963" y="1419225"/>
            <a:ext cx="1125537" cy="952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1">
                <a:lumMod val="40000"/>
                <a:lumOff val="6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41990" name="Rectangle 6"/>
          <p:cNvSpPr>
            <a:spLocks noChangeArrowheads="1"/>
          </p:cNvSpPr>
          <p:nvPr/>
        </p:nvSpPr>
        <p:spPr bwMode="auto">
          <a:xfrm>
            <a:off x="4398963" y="2498725"/>
            <a:ext cx="1125537" cy="889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1">
                <a:lumMod val="40000"/>
                <a:lumOff val="6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41991" name="Text Box 7"/>
          <p:cNvSpPr txBox="1">
            <a:spLocks noChangeArrowheads="1"/>
          </p:cNvSpPr>
          <p:nvPr/>
        </p:nvSpPr>
        <p:spPr bwMode="auto">
          <a:xfrm>
            <a:off x="2298700" y="2351088"/>
            <a:ext cx="823913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8088</a:t>
            </a:r>
          </a:p>
          <a:p>
            <a:pPr>
              <a:spcBef>
                <a:spcPct val="50000"/>
              </a:spcBef>
              <a:defRPr/>
            </a:pPr>
            <a:r>
              <a:rPr kumimoji="1"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CPU</a:t>
            </a:r>
          </a:p>
        </p:txBody>
      </p:sp>
      <p:sp>
        <p:nvSpPr>
          <p:cNvPr id="13321" name="Line 8"/>
          <p:cNvSpPr>
            <a:spLocks noChangeShapeType="1"/>
          </p:cNvSpPr>
          <p:nvPr/>
        </p:nvSpPr>
        <p:spPr bwMode="auto">
          <a:xfrm>
            <a:off x="3197225" y="1609725"/>
            <a:ext cx="1201738" cy="0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22" name="AutoShape 9"/>
          <p:cNvSpPr>
            <a:spLocks noChangeArrowheads="1"/>
          </p:cNvSpPr>
          <p:nvPr/>
        </p:nvSpPr>
        <p:spPr bwMode="auto">
          <a:xfrm>
            <a:off x="3197225" y="1990725"/>
            <a:ext cx="1201738" cy="127000"/>
          </a:xfrm>
          <a:prstGeom prst="rightArrow">
            <a:avLst>
              <a:gd name="adj1" fmla="val 50000"/>
              <a:gd name="adj2" fmla="val 197135"/>
            </a:avLst>
          </a:prstGeom>
          <a:solidFill>
            <a:srgbClr val="FF6600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23" name="AutoShape 10"/>
          <p:cNvSpPr>
            <a:spLocks noChangeArrowheads="1"/>
          </p:cNvSpPr>
          <p:nvPr/>
        </p:nvSpPr>
        <p:spPr bwMode="auto">
          <a:xfrm>
            <a:off x="3797300" y="2851150"/>
            <a:ext cx="601663" cy="127000"/>
          </a:xfrm>
          <a:prstGeom prst="rightArrow">
            <a:avLst>
              <a:gd name="adj1" fmla="val 50000"/>
              <a:gd name="adj2" fmla="val 98698"/>
            </a:avLst>
          </a:prstGeom>
          <a:solidFill>
            <a:srgbClr val="FF6600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24" name="AutoShape 11"/>
          <p:cNvSpPr>
            <a:spLocks noChangeArrowheads="1"/>
          </p:cNvSpPr>
          <p:nvPr/>
        </p:nvSpPr>
        <p:spPr bwMode="auto">
          <a:xfrm>
            <a:off x="5524500" y="4022725"/>
            <a:ext cx="974725" cy="127000"/>
          </a:xfrm>
          <a:prstGeom prst="leftRightArrow">
            <a:avLst>
              <a:gd name="adj1" fmla="val 50000"/>
              <a:gd name="adj2" fmla="val 127917"/>
            </a:avLst>
          </a:prstGeom>
          <a:solidFill>
            <a:srgbClr val="FF6600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25" name="AutoShape 12"/>
          <p:cNvSpPr>
            <a:spLocks noChangeArrowheads="1"/>
          </p:cNvSpPr>
          <p:nvPr/>
        </p:nvSpPr>
        <p:spPr bwMode="auto">
          <a:xfrm>
            <a:off x="5524500" y="2863850"/>
            <a:ext cx="974725" cy="127000"/>
          </a:xfrm>
          <a:prstGeom prst="leftRightArrow">
            <a:avLst>
              <a:gd name="adj1" fmla="val 50000"/>
              <a:gd name="adj2" fmla="val 127917"/>
            </a:avLst>
          </a:prstGeom>
          <a:solidFill>
            <a:srgbClr val="FF6600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26" name="Text Box 13"/>
          <p:cNvSpPr txBox="1">
            <a:spLocks noChangeArrowheads="1"/>
          </p:cNvSpPr>
          <p:nvPr/>
        </p:nvSpPr>
        <p:spPr bwMode="auto">
          <a:xfrm>
            <a:off x="6553200" y="2727325"/>
            <a:ext cx="16478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数据总线</a:t>
            </a:r>
            <a:endParaRPr kumimoji="1" lang="zh-CN" altLang="en-US" sz="2000" b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13327" name="AutoShape 14"/>
          <p:cNvSpPr>
            <a:spLocks noChangeArrowheads="1"/>
          </p:cNvSpPr>
          <p:nvPr/>
        </p:nvSpPr>
        <p:spPr bwMode="auto">
          <a:xfrm>
            <a:off x="5524500" y="1800225"/>
            <a:ext cx="896938" cy="190500"/>
          </a:xfrm>
          <a:prstGeom prst="rightArrow">
            <a:avLst>
              <a:gd name="adj1" fmla="val 50000"/>
              <a:gd name="adj2" fmla="val 98090"/>
            </a:avLst>
          </a:prstGeom>
          <a:solidFill>
            <a:srgbClr val="FF6600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28" name="Text Box 15"/>
          <p:cNvSpPr txBox="1">
            <a:spLocks noChangeArrowheads="1"/>
          </p:cNvSpPr>
          <p:nvPr/>
        </p:nvSpPr>
        <p:spPr bwMode="auto">
          <a:xfrm>
            <a:off x="6535738" y="1676400"/>
            <a:ext cx="19510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地址总线</a:t>
            </a:r>
            <a:endParaRPr kumimoji="1" lang="zh-CN" altLang="en-US" sz="2000" b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42000" name="Text Box 16"/>
          <p:cNvSpPr txBox="1">
            <a:spLocks noChangeArrowheads="1"/>
          </p:cNvSpPr>
          <p:nvPr/>
        </p:nvSpPr>
        <p:spPr bwMode="auto">
          <a:xfrm>
            <a:off x="4622800" y="1660525"/>
            <a:ext cx="9017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  <a:defRPr/>
            </a:pPr>
            <a:r>
              <a:rPr kumimoji="1"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地址</a:t>
            </a:r>
          </a:p>
          <a:p>
            <a:pPr>
              <a:lnSpc>
                <a:spcPct val="50000"/>
              </a:lnSpc>
              <a:spcBef>
                <a:spcPct val="50000"/>
              </a:spcBef>
              <a:defRPr/>
            </a:pPr>
            <a:r>
              <a:rPr kumimoji="1"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锁存</a:t>
            </a:r>
          </a:p>
        </p:txBody>
      </p:sp>
      <p:sp>
        <p:nvSpPr>
          <p:cNvPr id="42001" name="Text Box 17"/>
          <p:cNvSpPr txBox="1">
            <a:spLocks noChangeArrowheads="1"/>
          </p:cNvSpPr>
          <p:nvPr/>
        </p:nvSpPr>
        <p:spPr bwMode="auto">
          <a:xfrm>
            <a:off x="4649788" y="2722563"/>
            <a:ext cx="896937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  <a:defRPr/>
            </a:pPr>
            <a:r>
              <a:rPr kumimoji="1"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数据</a:t>
            </a:r>
          </a:p>
          <a:p>
            <a:pPr>
              <a:lnSpc>
                <a:spcPct val="50000"/>
              </a:lnSpc>
              <a:spcBef>
                <a:spcPct val="50000"/>
              </a:spcBef>
              <a:defRPr/>
            </a:pPr>
            <a:r>
              <a:rPr kumimoji="1"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收发</a:t>
            </a:r>
          </a:p>
        </p:txBody>
      </p:sp>
      <p:sp>
        <p:nvSpPr>
          <p:cNvPr id="13331" name="Text Box 18"/>
          <p:cNvSpPr txBox="1">
            <a:spLocks noChangeArrowheads="1"/>
          </p:cNvSpPr>
          <p:nvPr/>
        </p:nvSpPr>
        <p:spPr bwMode="auto">
          <a:xfrm>
            <a:off x="3436938" y="1247775"/>
            <a:ext cx="8985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1" lang="en-US" altLang="zh-CN" sz="1800">
                <a:solidFill>
                  <a:schemeClr val="tx1"/>
                </a:solidFill>
                <a:latin typeface="Times New Roman" pitchFamily="18" charset="0"/>
              </a:rPr>
              <a:t>ALE</a:t>
            </a:r>
          </a:p>
        </p:txBody>
      </p:sp>
      <p:sp>
        <p:nvSpPr>
          <p:cNvPr id="42003" name="Text Box 19"/>
          <p:cNvSpPr txBox="1">
            <a:spLocks noChangeArrowheads="1"/>
          </p:cNvSpPr>
          <p:nvPr/>
        </p:nvSpPr>
        <p:spPr bwMode="auto">
          <a:xfrm>
            <a:off x="584200" y="2138363"/>
            <a:ext cx="1052513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  <a:defRPr/>
            </a:pPr>
            <a:r>
              <a:rPr kumimoji="1" lang="zh-CN" altLang="en-US" sz="2000" b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时钟发</a:t>
            </a:r>
          </a:p>
          <a:p>
            <a:pPr>
              <a:lnSpc>
                <a:spcPct val="50000"/>
              </a:lnSpc>
              <a:spcBef>
                <a:spcPct val="50000"/>
              </a:spcBef>
              <a:defRPr/>
            </a:pPr>
            <a:r>
              <a:rPr kumimoji="1" lang="zh-CN" altLang="en-US" sz="2000" b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生    器</a:t>
            </a:r>
          </a:p>
        </p:txBody>
      </p:sp>
      <p:sp>
        <p:nvSpPr>
          <p:cNvPr id="13333" name="Line 20"/>
          <p:cNvSpPr>
            <a:spLocks noChangeShapeType="1"/>
          </p:cNvSpPr>
          <p:nvPr/>
        </p:nvSpPr>
        <p:spPr bwMode="auto">
          <a:xfrm>
            <a:off x="1697038" y="2181225"/>
            <a:ext cx="452437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34" name="Line 21"/>
          <p:cNvSpPr>
            <a:spLocks noChangeShapeType="1"/>
          </p:cNvSpPr>
          <p:nvPr/>
        </p:nvSpPr>
        <p:spPr bwMode="auto">
          <a:xfrm>
            <a:off x="1697038" y="2371725"/>
            <a:ext cx="452437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35" name="Line 22"/>
          <p:cNvSpPr>
            <a:spLocks noChangeShapeType="1"/>
          </p:cNvSpPr>
          <p:nvPr/>
        </p:nvSpPr>
        <p:spPr bwMode="auto">
          <a:xfrm>
            <a:off x="1697038" y="2562225"/>
            <a:ext cx="452437" cy="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36" name="Line 23"/>
          <p:cNvSpPr>
            <a:spLocks noChangeShapeType="1"/>
          </p:cNvSpPr>
          <p:nvPr/>
        </p:nvSpPr>
        <p:spPr bwMode="auto">
          <a:xfrm flipV="1">
            <a:off x="573088" y="160972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37" name="Line 24"/>
          <p:cNvSpPr>
            <a:spLocks noChangeShapeType="1"/>
          </p:cNvSpPr>
          <p:nvPr/>
        </p:nvSpPr>
        <p:spPr bwMode="auto">
          <a:xfrm>
            <a:off x="573088" y="1609725"/>
            <a:ext cx="298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38" name="Line 25"/>
          <p:cNvSpPr>
            <a:spLocks noChangeShapeType="1"/>
          </p:cNvSpPr>
          <p:nvPr/>
        </p:nvSpPr>
        <p:spPr bwMode="auto">
          <a:xfrm>
            <a:off x="871538" y="1482725"/>
            <a:ext cx="0" cy="25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39" name="Line 26"/>
          <p:cNvSpPr>
            <a:spLocks noChangeShapeType="1"/>
          </p:cNvSpPr>
          <p:nvPr/>
        </p:nvSpPr>
        <p:spPr bwMode="auto">
          <a:xfrm>
            <a:off x="1247775" y="1482725"/>
            <a:ext cx="0" cy="25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40" name="Rectangle 27"/>
          <p:cNvSpPr>
            <a:spLocks noChangeArrowheads="1"/>
          </p:cNvSpPr>
          <p:nvPr/>
        </p:nvSpPr>
        <p:spPr bwMode="auto">
          <a:xfrm>
            <a:off x="947738" y="1482725"/>
            <a:ext cx="225425" cy="254000"/>
          </a:xfrm>
          <a:prstGeom prst="rect">
            <a:avLst/>
          </a:prstGeom>
          <a:solidFill>
            <a:srgbClr val="3399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41" name="Line 28"/>
          <p:cNvSpPr>
            <a:spLocks noChangeShapeType="1"/>
          </p:cNvSpPr>
          <p:nvPr/>
        </p:nvSpPr>
        <p:spPr bwMode="auto">
          <a:xfrm>
            <a:off x="1247775" y="1609725"/>
            <a:ext cx="2984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42" name="Line 29"/>
          <p:cNvSpPr>
            <a:spLocks noChangeShapeType="1"/>
          </p:cNvSpPr>
          <p:nvPr/>
        </p:nvSpPr>
        <p:spPr bwMode="auto">
          <a:xfrm>
            <a:off x="1546225" y="1609725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43" name="Rectangle 30"/>
          <p:cNvSpPr>
            <a:spLocks noChangeArrowheads="1"/>
          </p:cNvSpPr>
          <p:nvPr/>
        </p:nvSpPr>
        <p:spPr bwMode="auto">
          <a:xfrm>
            <a:off x="3724275" y="2093913"/>
            <a:ext cx="73025" cy="849312"/>
          </a:xfrm>
          <a:prstGeom prst="rect">
            <a:avLst/>
          </a:prstGeom>
          <a:solidFill>
            <a:srgbClr val="FF6600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015" name="Rectangle 31"/>
          <p:cNvSpPr>
            <a:spLocks noChangeArrowheads="1"/>
          </p:cNvSpPr>
          <p:nvPr/>
        </p:nvSpPr>
        <p:spPr bwMode="auto">
          <a:xfrm>
            <a:off x="4398963" y="3578225"/>
            <a:ext cx="1125537" cy="10795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accent1">
                <a:lumMod val="40000"/>
                <a:lumOff val="60000"/>
              </a:schemeClr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42016" name="Text Box 32"/>
          <p:cNvSpPr txBox="1">
            <a:spLocks noChangeArrowheads="1"/>
          </p:cNvSpPr>
          <p:nvPr/>
        </p:nvSpPr>
        <p:spPr bwMode="auto">
          <a:xfrm>
            <a:off x="4491038" y="3883025"/>
            <a:ext cx="1108075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50000"/>
              </a:lnSpc>
              <a:spcBef>
                <a:spcPct val="50000"/>
              </a:spcBef>
              <a:defRPr/>
            </a:pPr>
            <a:r>
              <a:rPr kumimoji="1"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总   线</a:t>
            </a:r>
          </a:p>
          <a:p>
            <a:pPr>
              <a:lnSpc>
                <a:spcPct val="50000"/>
              </a:lnSpc>
              <a:spcBef>
                <a:spcPct val="50000"/>
              </a:spcBef>
              <a:defRPr/>
            </a:pPr>
            <a:r>
              <a:rPr kumimoji="1"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控制器</a:t>
            </a:r>
          </a:p>
        </p:txBody>
      </p:sp>
      <p:sp>
        <p:nvSpPr>
          <p:cNvPr id="13346" name="Line 33"/>
          <p:cNvSpPr>
            <a:spLocks noChangeShapeType="1"/>
          </p:cNvSpPr>
          <p:nvPr/>
        </p:nvSpPr>
        <p:spPr bwMode="auto">
          <a:xfrm>
            <a:off x="3197225" y="4541838"/>
            <a:ext cx="1201738" cy="0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47" name="Line 34"/>
          <p:cNvSpPr>
            <a:spLocks noChangeShapeType="1"/>
          </p:cNvSpPr>
          <p:nvPr/>
        </p:nvSpPr>
        <p:spPr bwMode="auto">
          <a:xfrm>
            <a:off x="3197225" y="4340225"/>
            <a:ext cx="1201738" cy="0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48" name="Line 35"/>
          <p:cNvSpPr>
            <a:spLocks noChangeShapeType="1"/>
          </p:cNvSpPr>
          <p:nvPr/>
        </p:nvSpPr>
        <p:spPr bwMode="auto">
          <a:xfrm>
            <a:off x="3197225" y="4149725"/>
            <a:ext cx="1201738" cy="0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49" name="Line 36"/>
          <p:cNvSpPr>
            <a:spLocks noChangeShapeType="1"/>
          </p:cNvSpPr>
          <p:nvPr/>
        </p:nvSpPr>
        <p:spPr bwMode="auto">
          <a:xfrm>
            <a:off x="3348038" y="1609725"/>
            <a:ext cx="0" cy="2349500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50" name="Line 37"/>
          <p:cNvSpPr>
            <a:spLocks noChangeShapeType="1"/>
          </p:cNvSpPr>
          <p:nvPr/>
        </p:nvSpPr>
        <p:spPr bwMode="auto">
          <a:xfrm>
            <a:off x="3348038" y="3959225"/>
            <a:ext cx="1050925" cy="0"/>
          </a:xfrm>
          <a:prstGeom prst="line">
            <a:avLst/>
          </a:prstGeom>
          <a:noFill/>
          <a:ln w="22225">
            <a:solidFill>
              <a:srgbClr val="FF66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51" name="AutoShape 38"/>
          <p:cNvSpPr>
            <a:spLocks noChangeArrowheads="1"/>
          </p:cNvSpPr>
          <p:nvPr/>
        </p:nvSpPr>
        <p:spPr bwMode="auto">
          <a:xfrm>
            <a:off x="3797300" y="3122613"/>
            <a:ext cx="601663" cy="127000"/>
          </a:xfrm>
          <a:prstGeom prst="rightArrow">
            <a:avLst>
              <a:gd name="adj1" fmla="val 50000"/>
              <a:gd name="adj2" fmla="val 98698"/>
            </a:avLst>
          </a:prstGeom>
          <a:solidFill>
            <a:srgbClr val="FF6600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52" name="Rectangle 39"/>
          <p:cNvSpPr>
            <a:spLocks noChangeArrowheads="1"/>
          </p:cNvSpPr>
          <p:nvPr/>
        </p:nvSpPr>
        <p:spPr bwMode="auto">
          <a:xfrm>
            <a:off x="3724275" y="3157538"/>
            <a:ext cx="73025" cy="635000"/>
          </a:xfrm>
          <a:prstGeom prst="rect">
            <a:avLst/>
          </a:prstGeom>
          <a:solidFill>
            <a:srgbClr val="FF6600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353" name="Rectangle 40"/>
          <p:cNvSpPr>
            <a:spLocks noChangeArrowheads="1"/>
          </p:cNvSpPr>
          <p:nvPr/>
        </p:nvSpPr>
        <p:spPr bwMode="auto">
          <a:xfrm>
            <a:off x="3724275" y="3729038"/>
            <a:ext cx="674688" cy="63500"/>
          </a:xfrm>
          <a:prstGeom prst="rect">
            <a:avLst/>
          </a:prstGeom>
          <a:solidFill>
            <a:srgbClr val="FF6600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cxnSp>
        <p:nvCxnSpPr>
          <p:cNvPr id="13354" name="AutoShape 41"/>
          <p:cNvCxnSpPr>
            <a:cxnSpLocks noChangeShapeType="1"/>
            <a:stCxn id="13349" idx="0"/>
          </p:cNvCxnSpPr>
          <p:nvPr/>
        </p:nvCxnSpPr>
        <p:spPr bwMode="auto">
          <a:xfrm>
            <a:off x="3348038" y="1598613"/>
            <a:ext cx="1587" cy="15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55" name="Text Box 42"/>
          <p:cNvSpPr txBox="1">
            <a:spLocks noChangeArrowheads="1"/>
          </p:cNvSpPr>
          <p:nvPr/>
        </p:nvSpPr>
        <p:spPr bwMode="auto">
          <a:xfrm>
            <a:off x="3173413" y="1373188"/>
            <a:ext cx="3762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400" b="0">
                <a:solidFill>
                  <a:schemeClr val="bg2"/>
                </a:solidFill>
                <a:latin typeface="Times New Roman" pitchFamily="18" charset="0"/>
                <a:sym typeface="Wingdings 2" pitchFamily="18" charset="2"/>
              </a:rPr>
              <a:t></a:t>
            </a:r>
            <a:endParaRPr kumimoji="1" lang="zh-CN" altLang="en-US" sz="2400" b="0">
              <a:solidFill>
                <a:schemeClr val="bg2"/>
              </a:solidFill>
              <a:latin typeface="Times New Roman" pitchFamily="18" charset="0"/>
            </a:endParaRPr>
          </a:p>
        </p:txBody>
      </p:sp>
      <p:sp>
        <p:nvSpPr>
          <p:cNvPr id="13356" name="Text Box 43"/>
          <p:cNvSpPr txBox="1">
            <a:spLocks noChangeArrowheads="1"/>
          </p:cNvSpPr>
          <p:nvPr/>
        </p:nvSpPr>
        <p:spPr bwMode="auto">
          <a:xfrm>
            <a:off x="6570663" y="3906838"/>
            <a:ext cx="17795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itchFamily="2" charset="-122"/>
                <a:ea typeface="华文中宋" pitchFamily="2" charset="-122"/>
              </a:rPr>
              <a:t>控制总线</a:t>
            </a:r>
            <a:endParaRPr kumimoji="1" lang="zh-CN" altLang="en-US" sz="2000" b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1116013" y="4960938"/>
            <a:ext cx="6577012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r>
              <a:rPr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华文中宋" pitchFamily="2" charset="-122"/>
              </a:rPr>
              <a:t>控制信号较多，需要通过总线控制器实现控制信号传输</a:t>
            </a:r>
          </a:p>
        </p:txBody>
      </p:sp>
    </p:spTree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fld id="{E4D77974-4A31-48A1-8E17-BF8411FC799E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/>
              <a:t>64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93675"/>
            <a:ext cx="7670800" cy="661988"/>
          </a:xfrm>
        </p:spPr>
        <p:txBody>
          <a:bodyPr/>
          <a:lstStyle/>
          <a:p>
            <a:pPr eaLnBrk="1" hangingPunct="1"/>
            <a:r>
              <a:rPr lang="zh-CN" altLang="en-US">
                <a:solidFill>
                  <a:srgbClr val="990000"/>
                </a:solidFill>
                <a:cs typeface="隶书" pitchFamily="49" charset="-122"/>
              </a:rPr>
              <a:t>两种工作模式的选择方式</a:t>
            </a:r>
          </a:p>
        </p:txBody>
      </p:sp>
      <p:sp>
        <p:nvSpPr>
          <p:cNvPr id="256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344613"/>
            <a:ext cx="7650162" cy="2376487"/>
          </a:xfrm>
        </p:spPr>
        <p:txBody>
          <a:bodyPr/>
          <a:lstStyle/>
          <a:p>
            <a:pPr eaLnBrk="1" hangingPunct="1">
              <a:lnSpc>
                <a:spcPct val="130000"/>
              </a:lnSpc>
              <a:spcAft>
                <a:spcPct val="0"/>
              </a:spcAft>
            </a:pPr>
            <a:r>
              <a:rPr lang="zh-CN" altLang="en-US">
                <a:latin typeface="宋体" charset="-122"/>
              </a:rPr>
              <a:t>8088是工作在最小还是最大模式由</a:t>
            </a:r>
            <a:r>
              <a:rPr lang="en-US" altLang="zh-CN">
                <a:latin typeface="宋体" charset="-122"/>
              </a:rPr>
              <a:t>MN/#MX</a:t>
            </a:r>
            <a:r>
              <a:rPr lang="zh-CN" altLang="en-US">
                <a:latin typeface="宋体" charset="-122"/>
              </a:rPr>
              <a:t>引线的状态决定。</a:t>
            </a:r>
          </a:p>
          <a:p>
            <a:pPr lvl="1" eaLnBrk="1" hangingPunct="1">
              <a:lnSpc>
                <a:spcPct val="130000"/>
              </a:lnSpc>
              <a:spcAft>
                <a:spcPct val="0"/>
              </a:spcAft>
            </a:pPr>
            <a:r>
              <a:rPr lang="en-US" altLang="zh-CN">
                <a:latin typeface="宋体" charset="-122"/>
              </a:rPr>
              <a:t>MN/#MX=0——</a:t>
            </a:r>
            <a:r>
              <a:rPr lang="zh-CN" altLang="en-US">
                <a:latin typeface="宋体" charset="-122"/>
              </a:rPr>
              <a:t>工作于最大模式</a:t>
            </a:r>
            <a:endParaRPr lang="en-US" altLang="zh-CN">
              <a:latin typeface="宋体" charset="-122"/>
            </a:endParaRPr>
          </a:p>
          <a:p>
            <a:pPr lvl="1" eaLnBrk="1" hangingPunct="1">
              <a:lnSpc>
                <a:spcPct val="130000"/>
              </a:lnSpc>
              <a:spcAft>
                <a:spcPct val="0"/>
              </a:spcAft>
            </a:pPr>
            <a:r>
              <a:rPr lang="en-US" altLang="zh-CN">
                <a:latin typeface="宋体" charset="-122"/>
              </a:rPr>
              <a:t>MN/#MX=1——</a:t>
            </a:r>
            <a:r>
              <a:rPr lang="zh-CN" altLang="en-US">
                <a:latin typeface="宋体" charset="-122"/>
              </a:rPr>
              <a:t>工作于最小模式</a:t>
            </a:r>
          </a:p>
        </p:txBody>
      </p:sp>
    </p:spTree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60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60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60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12130" y="1710308"/>
            <a:ext cx="7796212" cy="1219200"/>
          </a:xfrm>
        </p:spPr>
        <p:txBody>
          <a:bodyPr/>
          <a:lstStyle/>
          <a:p>
            <a:pPr algn="ctr" eaLnBrk="1" hangingPunct="1"/>
            <a:r>
              <a:rPr lang="zh-CN" altLang="en-US" sz="36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隶书" pitchFamily="49" charset="-122"/>
              </a:rPr>
              <a:t>二、8088</a:t>
            </a:r>
            <a:r>
              <a:rPr lang="en-US" altLang="zh-CN" sz="36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隶书" pitchFamily="49" charset="-122"/>
              </a:rPr>
              <a:t>/8086</a:t>
            </a:r>
            <a:r>
              <a:rPr lang="zh-CN" altLang="en-US" sz="36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隶书" pitchFamily="49" charset="-122"/>
              </a:rPr>
              <a:t>的引线及功能</a:t>
            </a:r>
          </a:p>
        </p:txBody>
      </p:sp>
    </p:spTree>
  </p:cSld>
  <p:clrMapOvr>
    <a:masterClrMapping/>
  </p:clrMapOvr>
  <p:transition spd="slow">
    <p:blinds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xfrm>
            <a:off x="323850" y="120650"/>
            <a:ext cx="7797800" cy="779463"/>
          </a:xfrm>
        </p:spPr>
        <p:txBody>
          <a:bodyPr/>
          <a:lstStyle/>
          <a:p>
            <a:r>
              <a:rPr lang="zh-CN" altLang="en-US">
                <a:latin typeface="华文行楷" pitchFamily="2" charset="-122"/>
                <a:ea typeface="华文行楷" pitchFamily="2" charset="-122"/>
                <a:cs typeface="隶书" pitchFamily="49" charset="-122"/>
              </a:rPr>
              <a:t>微处理器读取一条指令的控制过程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2763" y="1258888"/>
            <a:ext cx="7300912" cy="3429000"/>
          </a:xfrm>
        </p:spPr>
        <p:txBody>
          <a:bodyPr/>
          <a:lstStyle/>
          <a:p>
            <a:pPr marL="514350" indent="-514350">
              <a:spcBef>
                <a:spcPts val="120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Tahoma" pitchFamily="34" charset="0"/>
              <a:buAutoNum type="arabicPeriod"/>
            </a:pPr>
            <a:r>
              <a:rPr lang="zh-CN" altLang="en-US"/>
              <a:t>发出读取数据所在的目标地址</a:t>
            </a:r>
            <a:endParaRPr lang="en-US" altLang="zh-CN"/>
          </a:p>
          <a:p>
            <a:pPr lvl="1">
              <a:spcBef>
                <a:spcPts val="1200"/>
              </a:spcBef>
              <a:spcAft>
                <a:spcPct val="0"/>
              </a:spcAft>
            </a:pPr>
            <a:r>
              <a:rPr lang="zh-CN" altLang="en-US"/>
              <a:t>内存储器单元地址</a:t>
            </a:r>
            <a:endParaRPr lang="en-US" altLang="zh-CN"/>
          </a:p>
          <a:p>
            <a:pPr lvl="1">
              <a:spcBef>
                <a:spcPts val="1200"/>
              </a:spcBef>
              <a:spcAft>
                <a:spcPct val="0"/>
              </a:spcAft>
            </a:pPr>
            <a:r>
              <a:rPr lang="en-US" altLang="zh-CN"/>
              <a:t>I/O</a:t>
            </a:r>
            <a:r>
              <a:rPr lang="zh-CN" altLang="en-US"/>
              <a:t>接口地址</a:t>
            </a:r>
            <a:endParaRPr lang="en-US" altLang="zh-CN"/>
          </a:p>
          <a:p>
            <a:pPr marL="514350" indent="-514350">
              <a:spcBef>
                <a:spcPts val="120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Tahoma" pitchFamily="34" charset="0"/>
              <a:buAutoNum type="arabicPeriod" startAt="2"/>
            </a:pPr>
            <a:r>
              <a:rPr lang="zh-CN" altLang="en-US"/>
              <a:t>发出读控制信号</a:t>
            </a:r>
            <a:endParaRPr lang="en-US" altLang="zh-CN"/>
          </a:p>
          <a:p>
            <a:pPr marL="514350" indent="-514350">
              <a:spcBef>
                <a:spcPts val="1200"/>
              </a:spcBef>
              <a:spcAft>
                <a:spcPct val="0"/>
              </a:spcAft>
              <a:buClr>
                <a:srgbClr val="FF0000"/>
              </a:buClr>
              <a:buSzPct val="90000"/>
              <a:buFont typeface="Tahoma" pitchFamily="34" charset="0"/>
              <a:buAutoNum type="arabicPeriod" startAt="2"/>
            </a:pPr>
            <a:r>
              <a:rPr lang="zh-CN" altLang="en-US"/>
              <a:t>送出传输的数据</a:t>
            </a:r>
            <a:endParaRPr lang="en-US" altLang="zh-CN"/>
          </a:p>
        </p:txBody>
      </p:sp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4230688" y="2281238"/>
            <a:ext cx="1533525" cy="2881312"/>
            <a:chOff x="5652690" y="2353444"/>
            <a:chExt cx="1533240" cy="2881313"/>
          </a:xfrm>
        </p:grpSpPr>
        <p:sp>
          <p:nvSpPr>
            <p:cNvPr id="17429" name="Text Box 30"/>
            <p:cNvSpPr txBox="1">
              <a:spLocks noChangeArrowheads="1"/>
            </p:cNvSpPr>
            <p:nvPr/>
          </p:nvSpPr>
          <p:spPr bwMode="auto">
            <a:xfrm>
              <a:off x="5796706" y="4082232"/>
              <a:ext cx="1249097" cy="327024"/>
            </a:xfrm>
            <a:prstGeom prst="rect">
              <a:avLst/>
            </a:prstGeom>
            <a:noFill/>
            <a:ln>
              <a:noFill/>
            </a:ln>
            <a:effectLst>
              <a:prstShdw prst="shdw13" dist="53882" dir="13500000">
                <a:srgbClr val="7A9999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10800" rIns="90000" bIns="10800" anchorCtr="1">
              <a:spAutoFit/>
            </a:bodyPr>
            <a:lstStyle>
              <a:lvl1pPr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>
                  <a:solidFill>
                    <a:schemeClr val="tx1"/>
                  </a:solidFill>
                  <a:ea typeface="宋体" charset="-122"/>
                </a:rPr>
                <a:t>B1H</a:t>
              </a:r>
            </a:p>
          </p:txBody>
        </p:sp>
        <p:sp>
          <p:nvSpPr>
            <p:cNvPr id="17430" name="Line 10"/>
            <p:cNvSpPr>
              <a:spLocks noChangeShapeType="1"/>
            </p:cNvSpPr>
            <p:nvPr/>
          </p:nvSpPr>
          <p:spPr bwMode="auto">
            <a:xfrm flipV="1">
              <a:off x="5687264" y="3985887"/>
              <a:ext cx="1498666" cy="0"/>
            </a:xfrm>
            <a:prstGeom prst="line">
              <a:avLst/>
            </a:prstGeom>
            <a:noFill/>
            <a:ln w="22225" cap="sq">
              <a:solidFill>
                <a:srgbClr val="339966"/>
              </a:solidFill>
              <a:round/>
              <a:headEnd type="none" w="sm" len="sm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118800" rIns="90000" bIns="118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7431" name="Line 11"/>
            <p:cNvSpPr>
              <a:spLocks noChangeShapeType="1"/>
            </p:cNvSpPr>
            <p:nvPr/>
          </p:nvSpPr>
          <p:spPr bwMode="auto">
            <a:xfrm flipV="1">
              <a:off x="5687263" y="3473922"/>
              <a:ext cx="1498667" cy="0"/>
            </a:xfrm>
            <a:prstGeom prst="line">
              <a:avLst/>
            </a:prstGeom>
            <a:noFill/>
            <a:ln w="22225" cap="sq">
              <a:solidFill>
                <a:srgbClr val="339966"/>
              </a:solidFill>
              <a:round/>
              <a:headEnd type="none" w="sm" len="sm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118800" rIns="90000" bIns="118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7432" name="Line 12"/>
            <p:cNvSpPr>
              <a:spLocks noChangeShapeType="1"/>
            </p:cNvSpPr>
            <p:nvPr/>
          </p:nvSpPr>
          <p:spPr bwMode="auto">
            <a:xfrm flipV="1">
              <a:off x="5687263" y="4492366"/>
              <a:ext cx="1498667" cy="0"/>
            </a:xfrm>
            <a:prstGeom prst="line">
              <a:avLst/>
            </a:prstGeom>
            <a:noFill/>
            <a:ln w="22225" cap="sq">
              <a:solidFill>
                <a:srgbClr val="339966"/>
              </a:solidFill>
              <a:round/>
              <a:headEnd type="none" w="sm" len="sm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118800" rIns="90000" bIns="118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7433" name="Text Box 31"/>
            <p:cNvSpPr txBox="1">
              <a:spLocks noChangeArrowheads="1"/>
            </p:cNvSpPr>
            <p:nvPr/>
          </p:nvSpPr>
          <p:spPr bwMode="auto">
            <a:xfrm>
              <a:off x="6025090" y="2974206"/>
              <a:ext cx="851736" cy="387350"/>
            </a:xfrm>
            <a:prstGeom prst="rect">
              <a:avLst/>
            </a:prstGeom>
            <a:noFill/>
            <a:ln>
              <a:noFill/>
            </a:ln>
            <a:effectLst>
              <a:prstShdw prst="shdw13" dist="53882" dir="13500000">
                <a:srgbClr val="7A9999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10800" rIns="90000" bIns="10800" anchorCtr="1">
              <a:spAutoFit/>
            </a:bodyPr>
            <a:lstStyle>
              <a:lvl1pPr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宋体" charset="-122"/>
                  <a:ea typeface="宋体" charset="-122"/>
                </a:rPr>
                <a:t>┇</a:t>
              </a:r>
            </a:p>
          </p:txBody>
        </p:sp>
        <p:sp>
          <p:nvSpPr>
            <p:cNvPr id="17434" name="Text Box 32"/>
            <p:cNvSpPr txBox="1">
              <a:spLocks noChangeArrowheads="1"/>
            </p:cNvSpPr>
            <p:nvPr/>
          </p:nvSpPr>
          <p:spPr bwMode="auto">
            <a:xfrm>
              <a:off x="6012730" y="4701356"/>
              <a:ext cx="853463" cy="387350"/>
            </a:xfrm>
            <a:prstGeom prst="rect">
              <a:avLst/>
            </a:prstGeom>
            <a:noFill/>
            <a:ln>
              <a:noFill/>
            </a:ln>
            <a:effectLst>
              <a:prstShdw prst="shdw13" dist="53882" dir="13500000">
                <a:srgbClr val="7A9999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10800" rIns="90000" bIns="10800" anchorCtr="1">
              <a:spAutoFit/>
            </a:bodyPr>
            <a:lstStyle>
              <a:lvl1pPr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宋体" charset="-122"/>
                  <a:ea typeface="宋体" charset="-122"/>
                </a:rPr>
                <a:t>┇</a:t>
              </a:r>
            </a:p>
          </p:txBody>
        </p:sp>
        <p:sp>
          <p:nvSpPr>
            <p:cNvPr id="17435" name="Text Box 41"/>
            <p:cNvSpPr txBox="1">
              <a:spLocks noChangeArrowheads="1"/>
            </p:cNvSpPr>
            <p:nvPr/>
          </p:nvSpPr>
          <p:spPr bwMode="auto">
            <a:xfrm>
              <a:off x="5652690" y="2353444"/>
              <a:ext cx="1533239" cy="327025"/>
            </a:xfrm>
            <a:prstGeom prst="rect">
              <a:avLst/>
            </a:prstGeom>
            <a:noFill/>
            <a:ln>
              <a:noFill/>
            </a:ln>
            <a:effectLst>
              <a:prstShdw prst="shdw13" dist="53882" dir="13500000">
                <a:srgbClr val="7A9999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10800" rIns="90000" bIns="10800" anchorCtr="1">
              <a:spAutoFit/>
            </a:bodyPr>
            <a:lstStyle>
              <a:lvl1pPr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000">
                  <a:solidFill>
                    <a:schemeClr val="tx1"/>
                  </a:solidFill>
                  <a:latin typeface="华文中宋" pitchFamily="2" charset="-122"/>
                  <a:ea typeface="华文中宋" pitchFamily="2" charset="-122"/>
                </a:rPr>
                <a:t>内存储器</a:t>
              </a: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5674911" y="2804294"/>
              <a:ext cx="1511019" cy="2430463"/>
            </a:xfrm>
            <a:prstGeom prst="rect">
              <a:avLst/>
            </a:prstGeom>
            <a:noFill/>
            <a:ln w="22225" cap="sq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sm" len="sm"/>
              <a:tailEnd type="none" w="lg" len="lg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</p:grpSp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7813675" y="3578225"/>
            <a:ext cx="1079500" cy="1727200"/>
            <a:chOff x="7812930" y="3577580"/>
            <a:chExt cx="1080120" cy="1728192"/>
          </a:xfrm>
        </p:grpSpPr>
        <p:sp>
          <p:nvSpPr>
            <p:cNvPr id="17427" name="矩形 4"/>
            <p:cNvSpPr>
              <a:spLocks noChangeArrowheads="1"/>
            </p:cNvSpPr>
            <p:nvPr/>
          </p:nvSpPr>
          <p:spPr bwMode="auto">
            <a:xfrm>
              <a:off x="7812930" y="3577580"/>
              <a:ext cx="1080120" cy="1728192"/>
            </a:xfrm>
            <a:prstGeom prst="rect">
              <a:avLst/>
            </a:prstGeom>
            <a:noFill/>
            <a:ln w="31750" cap="sq" algn="ctr">
              <a:solidFill>
                <a:srgbClr val="FF66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8" name="TextBox 14"/>
            <p:cNvSpPr txBox="1">
              <a:spLocks noChangeArrowheads="1"/>
            </p:cNvSpPr>
            <p:nvPr/>
          </p:nvSpPr>
          <p:spPr bwMode="auto">
            <a:xfrm>
              <a:off x="7920942" y="4063225"/>
              <a:ext cx="86409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 algn="ctr"/>
              <a:r>
                <a:rPr lang="en-US" altLang="zh-CN" sz="2000">
                  <a:solidFill>
                    <a:schemeClr val="tx1"/>
                  </a:solidFill>
                  <a:ea typeface="宋体" charset="-122"/>
                </a:rPr>
                <a:t>CPU</a:t>
              </a:r>
              <a:endParaRPr lang="zh-CN" altLang="en-US" sz="2000">
                <a:solidFill>
                  <a:schemeClr val="tx1"/>
                </a:solidFill>
                <a:ea typeface="宋体" charset="-122"/>
              </a:endParaRPr>
            </a:p>
          </p:txBody>
        </p:sp>
      </p:grpSp>
      <p:cxnSp>
        <p:nvCxnSpPr>
          <p:cNvPr id="16" name="直接箭头连接符 15"/>
          <p:cNvCxnSpPr>
            <a:cxnSpLocks noChangeShapeType="1"/>
          </p:cNvCxnSpPr>
          <p:nvPr/>
        </p:nvCxnSpPr>
        <p:spPr bwMode="auto">
          <a:xfrm flipH="1">
            <a:off x="5764213" y="3952875"/>
            <a:ext cx="2016125" cy="0"/>
          </a:xfrm>
          <a:prstGeom prst="straightConnector1">
            <a:avLst/>
          </a:prstGeom>
          <a:noFill/>
          <a:ln w="38100" cap="sq" algn="ctr">
            <a:solidFill>
              <a:schemeClr val="tx1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6386513" y="3503613"/>
            <a:ext cx="863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地址</a:t>
            </a:r>
          </a:p>
        </p:txBody>
      </p:sp>
      <p:cxnSp>
        <p:nvCxnSpPr>
          <p:cNvPr id="18" name="直接箭头连接符 17"/>
          <p:cNvCxnSpPr/>
          <p:nvPr/>
        </p:nvCxnSpPr>
        <p:spPr bwMode="auto">
          <a:xfrm flipH="1">
            <a:off x="5764213" y="4903788"/>
            <a:ext cx="2016125" cy="0"/>
          </a:xfrm>
          <a:prstGeom prst="straightConnector1">
            <a:avLst/>
          </a:prstGeom>
          <a:solidFill>
            <a:srgbClr val="FF6600"/>
          </a:solidFill>
          <a:ln w="38100" cap="sq" cmpd="sng" algn="ctr">
            <a:solidFill>
              <a:schemeClr val="accent5">
                <a:lumMod val="25000"/>
              </a:schemeClr>
            </a:solidFill>
            <a:prstDash val="solid"/>
            <a:round/>
            <a:headEnd type="none" w="sm" len="sm"/>
            <a:tailEnd type="triangle" w="lg" len="lg"/>
          </a:ln>
          <a:effectLst/>
        </p:spPr>
      </p:cxn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6084738" y="4513263"/>
            <a:ext cx="15876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读控制信号</a:t>
            </a:r>
          </a:p>
        </p:txBody>
      </p:sp>
      <p:cxnSp>
        <p:nvCxnSpPr>
          <p:cNvPr id="20" name="直接箭头连接符 19"/>
          <p:cNvCxnSpPr>
            <a:cxnSpLocks noChangeShapeType="1"/>
          </p:cNvCxnSpPr>
          <p:nvPr/>
        </p:nvCxnSpPr>
        <p:spPr bwMode="auto">
          <a:xfrm>
            <a:off x="5764213" y="4337050"/>
            <a:ext cx="2016125" cy="0"/>
          </a:xfrm>
          <a:prstGeom prst="straightConnector1">
            <a:avLst/>
          </a:prstGeom>
          <a:noFill/>
          <a:ln w="38100" cap="sq" algn="ctr">
            <a:solidFill>
              <a:srgbClr val="FF0000"/>
            </a:solidFill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6386513" y="3973513"/>
            <a:ext cx="10969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pPr algn="ctr"/>
            <a:r>
              <a:rPr lang="zh-CN" altLang="en-US" sz="20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数据</a:t>
            </a:r>
          </a:p>
        </p:txBody>
      </p:sp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4192588" y="3289300"/>
            <a:ext cx="1541462" cy="1830388"/>
            <a:chOff x="6709904" y="1387486"/>
            <a:chExt cx="1540879" cy="1830054"/>
          </a:xfrm>
        </p:grpSpPr>
        <p:sp>
          <p:nvSpPr>
            <p:cNvPr id="17421" name="Text Box 30"/>
            <p:cNvSpPr txBox="1">
              <a:spLocks noChangeArrowheads="1"/>
            </p:cNvSpPr>
            <p:nvPr/>
          </p:nvSpPr>
          <p:spPr bwMode="auto">
            <a:xfrm>
              <a:off x="6861559" y="2289423"/>
              <a:ext cx="1249097" cy="327024"/>
            </a:xfrm>
            <a:prstGeom prst="rect">
              <a:avLst/>
            </a:prstGeom>
            <a:noFill/>
            <a:ln>
              <a:noFill/>
            </a:ln>
            <a:effectLst>
              <a:prstShdw prst="shdw13" dist="53882" dir="13500000">
                <a:srgbClr val="7A9999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10800" rIns="90000" bIns="10800" anchorCtr="1">
              <a:spAutoFit/>
            </a:bodyPr>
            <a:lstStyle>
              <a:lvl1pPr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>
                  <a:solidFill>
                    <a:schemeClr val="tx1"/>
                  </a:solidFill>
                  <a:ea typeface="宋体" charset="-122"/>
                </a:rPr>
                <a:t>A1H</a:t>
              </a:r>
            </a:p>
          </p:txBody>
        </p:sp>
        <p:sp>
          <p:nvSpPr>
            <p:cNvPr id="17422" name="Line 10"/>
            <p:cNvSpPr>
              <a:spLocks noChangeShapeType="1"/>
            </p:cNvSpPr>
            <p:nvPr/>
          </p:nvSpPr>
          <p:spPr bwMode="auto">
            <a:xfrm flipV="1">
              <a:off x="6752117" y="2193078"/>
              <a:ext cx="1498666" cy="0"/>
            </a:xfrm>
            <a:prstGeom prst="line">
              <a:avLst/>
            </a:prstGeom>
            <a:noFill/>
            <a:ln w="22225" cap="sq">
              <a:solidFill>
                <a:srgbClr val="339966"/>
              </a:solidFill>
              <a:round/>
              <a:headEnd type="none" w="sm" len="sm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118800" rIns="90000" bIns="118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7423" name="Line 12"/>
            <p:cNvSpPr>
              <a:spLocks noChangeShapeType="1"/>
            </p:cNvSpPr>
            <p:nvPr/>
          </p:nvSpPr>
          <p:spPr bwMode="auto">
            <a:xfrm flipV="1">
              <a:off x="6752116" y="2699557"/>
              <a:ext cx="1498667" cy="0"/>
            </a:xfrm>
            <a:prstGeom prst="line">
              <a:avLst/>
            </a:prstGeom>
            <a:noFill/>
            <a:ln w="22225" cap="sq">
              <a:solidFill>
                <a:srgbClr val="339966"/>
              </a:solidFill>
              <a:round/>
              <a:headEnd type="none" w="sm" len="sm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0000" tIns="118800" rIns="90000" bIns="118800" anchor="ctr" anchorCtr="1">
              <a:spAutoFit/>
            </a:bodyPr>
            <a:lstStyle/>
            <a:p>
              <a:endParaRPr lang="zh-CN" altLang="en-US"/>
            </a:p>
          </p:txBody>
        </p:sp>
        <p:sp>
          <p:nvSpPr>
            <p:cNvPr id="17424" name="Text Box 32"/>
            <p:cNvSpPr txBox="1">
              <a:spLocks noChangeArrowheads="1"/>
            </p:cNvSpPr>
            <p:nvPr/>
          </p:nvSpPr>
          <p:spPr bwMode="auto">
            <a:xfrm>
              <a:off x="7077583" y="2785492"/>
              <a:ext cx="853463" cy="387350"/>
            </a:xfrm>
            <a:prstGeom prst="rect">
              <a:avLst/>
            </a:prstGeom>
            <a:noFill/>
            <a:ln>
              <a:noFill/>
            </a:ln>
            <a:effectLst>
              <a:prstShdw prst="shdw13" dist="53882" dir="13500000">
                <a:srgbClr val="7A9999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10800" rIns="90000" bIns="10800" anchorCtr="1">
              <a:spAutoFit/>
            </a:bodyPr>
            <a:lstStyle>
              <a:lvl1pPr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400">
                  <a:solidFill>
                    <a:schemeClr val="tx1"/>
                  </a:solidFill>
                  <a:latin typeface="宋体" charset="-122"/>
                  <a:ea typeface="宋体" charset="-122"/>
                </a:rPr>
                <a:t>┇</a:t>
              </a:r>
            </a:p>
          </p:txBody>
        </p:sp>
        <p:sp>
          <p:nvSpPr>
            <p:cNvPr id="17425" name="Text Box 41"/>
            <p:cNvSpPr txBox="1">
              <a:spLocks noChangeArrowheads="1"/>
            </p:cNvSpPr>
            <p:nvPr/>
          </p:nvSpPr>
          <p:spPr bwMode="auto">
            <a:xfrm>
              <a:off x="6709904" y="1387486"/>
              <a:ext cx="1533239" cy="327025"/>
            </a:xfrm>
            <a:prstGeom prst="rect">
              <a:avLst/>
            </a:prstGeom>
            <a:noFill/>
            <a:ln>
              <a:noFill/>
            </a:ln>
            <a:effectLst>
              <a:prstShdw prst="shdw13" dist="53882" dir="13500000">
                <a:srgbClr val="7A9999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000" tIns="10800" rIns="90000" bIns="10800" anchorCtr="1">
              <a:spAutoFit/>
            </a:bodyPr>
            <a:lstStyle>
              <a:lvl1pPr>
                <a:defRPr sz="2800" b="1">
                  <a:solidFill>
                    <a:schemeClr val="tx2"/>
                  </a:solidFill>
                  <a:latin typeface="Tahoma" pitchFamily="34" charset="0"/>
                  <a:ea typeface="楷体_GB2312" pitchFamily="49" charset="-122"/>
                </a:defRPr>
              </a:lvl1pPr>
              <a:lvl2pPr>
                <a:defRPr sz="2400" b="1">
                  <a:solidFill>
                    <a:schemeClr val="tx1"/>
                  </a:solidFill>
                  <a:latin typeface="Tahoma" pitchFamily="34" charset="0"/>
                  <a:ea typeface="楷体_GB2312" pitchFamily="49" charset="-122"/>
                </a:defRPr>
              </a:lvl2pPr>
              <a:lvl3pPr>
                <a:defRPr sz="2000" b="1">
                  <a:solidFill>
                    <a:srgbClr val="FF0000"/>
                  </a:solidFill>
                  <a:latin typeface="Tahoma" pitchFamily="34" charset="0"/>
                  <a:ea typeface="宋体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Tahoma" pitchFamily="34" charset="0"/>
                  <a:ea typeface="宋体" charset="-122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altLang="zh-CN" sz="2000">
                  <a:solidFill>
                    <a:schemeClr val="tx1"/>
                  </a:solidFill>
                  <a:latin typeface="华文中宋" pitchFamily="2" charset="-122"/>
                  <a:ea typeface="华文中宋" pitchFamily="2" charset="-122"/>
                </a:rPr>
                <a:t>I/O</a:t>
              </a:r>
              <a:r>
                <a:rPr lang="zh-CN" altLang="en-US" sz="2000">
                  <a:solidFill>
                    <a:schemeClr val="tx1"/>
                  </a:solidFill>
                  <a:latin typeface="华文中宋" pitchFamily="2" charset="-122"/>
                  <a:ea typeface="华文中宋" pitchFamily="2" charset="-122"/>
                </a:rPr>
                <a:t>接口</a:t>
              </a:r>
            </a:p>
          </p:txBody>
        </p:sp>
        <p:sp>
          <p:nvSpPr>
            <p:cNvPr id="31" name="矩形 30"/>
            <p:cNvSpPr/>
            <p:nvPr/>
          </p:nvSpPr>
          <p:spPr bwMode="auto">
            <a:xfrm>
              <a:off x="6738468" y="1731911"/>
              <a:ext cx="1512315" cy="1485629"/>
            </a:xfrm>
            <a:prstGeom prst="rect">
              <a:avLst/>
            </a:prstGeom>
            <a:noFill/>
            <a:ln w="22225" cap="sq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sm" len="sm"/>
              <a:tailEnd type="none" w="lg" len="lg"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ea typeface="宋体" pitchFamily="2" charset="-122"/>
              </a:endParaRPr>
            </a:p>
          </p:txBody>
        </p:sp>
      </p:grpSp>
    </p:spTree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115" y="553244"/>
            <a:ext cx="6192688" cy="2304727"/>
          </a:xfrm>
        </p:spPr>
        <p:txBody>
          <a:bodyPr/>
          <a:lstStyle/>
          <a:p>
            <a:pPr marL="0" indent="0">
              <a:spcAft>
                <a:spcPct val="0"/>
              </a:spcAft>
              <a:buNone/>
            </a:pPr>
            <a:r>
              <a:rPr lang="en-US" altLang="zh-CN" dirty="0"/>
              <a:t>CPU</a:t>
            </a:r>
            <a:r>
              <a:rPr lang="zh-CN" altLang="en-US" dirty="0"/>
              <a:t>完成一次访问内存或</a:t>
            </a:r>
            <a:r>
              <a:rPr lang="en-US" altLang="zh-CN" dirty="0"/>
              <a:t>I/O</a:t>
            </a:r>
            <a:r>
              <a:rPr lang="zh-CN" altLang="en-US" dirty="0"/>
              <a:t>接口需要</a:t>
            </a:r>
            <a:r>
              <a:rPr lang="en-US" altLang="zh-CN" dirty="0"/>
              <a:t>:</a:t>
            </a:r>
            <a:endParaRPr lang="zh-CN" altLang="en-US" dirty="0"/>
          </a:p>
          <a:p>
            <a:pPr marL="606425" lvl="1" indent="-342900">
              <a:spcAft>
                <a:spcPct val="0"/>
              </a:spcAft>
              <a:buClr>
                <a:srgbClr val="990000"/>
              </a:buClr>
              <a:buSzPct val="81000"/>
              <a:buFont typeface="Wingdings" panose="05000000000000000000" pitchFamily="2" charset="2"/>
              <a:buChar char="Ø"/>
            </a:pPr>
            <a:r>
              <a:rPr lang="zh-CN" altLang="en-US" dirty="0"/>
              <a:t>地址信号</a:t>
            </a:r>
            <a:endParaRPr lang="en-US" altLang="zh-CN" dirty="0"/>
          </a:p>
          <a:p>
            <a:pPr marL="606425" lvl="1" indent="-342900">
              <a:spcAft>
                <a:spcPct val="0"/>
              </a:spcAft>
              <a:buClr>
                <a:srgbClr val="990000"/>
              </a:buClr>
              <a:buSzPct val="81000"/>
              <a:buFont typeface="Wingdings" panose="05000000000000000000" pitchFamily="2" charset="2"/>
              <a:buChar char="Ø"/>
            </a:pPr>
            <a:r>
              <a:rPr lang="zh-CN" altLang="en-US" dirty="0"/>
              <a:t>数据信号</a:t>
            </a:r>
            <a:endParaRPr lang="en-US" altLang="zh-CN" dirty="0"/>
          </a:p>
          <a:p>
            <a:pPr marL="606425" lvl="1" indent="-342900">
              <a:spcAft>
                <a:spcPct val="0"/>
              </a:spcAft>
              <a:buClr>
                <a:srgbClr val="990000"/>
              </a:buClr>
              <a:buSzPct val="81000"/>
              <a:buFont typeface="Wingdings" panose="05000000000000000000" pitchFamily="2" charset="2"/>
              <a:buChar char="Ø"/>
            </a:pPr>
            <a:r>
              <a:rPr lang="zh-CN" altLang="en-US" dirty="0"/>
              <a:t>各种控制信号</a:t>
            </a:r>
          </a:p>
        </p:txBody>
      </p:sp>
      <p:sp>
        <p:nvSpPr>
          <p:cNvPr id="18435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fld id="{AF9AC122-0C3C-46FF-B855-86B3BC8EC650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/>
              <a:t>67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642" y="1323032"/>
            <a:ext cx="2583854" cy="4198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140522" y="2742069"/>
            <a:ext cx="936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990000"/>
                </a:solidFill>
              </a:rPr>
              <a:t>8088</a:t>
            </a:r>
          </a:p>
          <a:p>
            <a:pPr algn="ctr"/>
            <a:r>
              <a:rPr lang="en-US" altLang="zh-CN" sz="2000" b="1" dirty="0">
                <a:solidFill>
                  <a:srgbClr val="990000"/>
                </a:solidFill>
              </a:rPr>
              <a:t>CPU</a:t>
            </a:r>
            <a:endParaRPr lang="zh-CN" altLang="en-US" sz="2000" b="1" dirty="0">
              <a:solidFill>
                <a:srgbClr val="990000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54" y="2924246"/>
            <a:ext cx="2695575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5573901"/>
      </p:ext>
    </p:extLst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0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fld id="{656D3B90-3413-4E4F-8613-C4E4EB552DF7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/>
              <a:t>68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19459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93675"/>
            <a:ext cx="7670800" cy="661988"/>
          </a:xfrm>
        </p:spPr>
        <p:txBody>
          <a:bodyPr/>
          <a:lstStyle/>
          <a:p>
            <a:pPr eaLnBrk="1" hangingPunct="1"/>
            <a:r>
              <a:rPr lang="zh-CN" altLang="en-US">
                <a:cs typeface="隶书" pitchFamily="49" charset="-122"/>
              </a:rPr>
              <a:t>主要引线</a:t>
            </a:r>
            <a:r>
              <a:rPr lang="en-US" altLang="zh-CN" sz="2800" b="0">
                <a:solidFill>
                  <a:schemeClr val="tx1"/>
                </a:solidFill>
                <a:ea typeface="宋体" charset="-122"/>
                <a:cs typeface="隶书" pitchFamily="49" charset="-122"/>
              </a:rPr>
              <a:t>——</a:t>
            </a:r>
            <a:r>
              <a:rPr lang="zh-CN" altLang="en-US" sz="280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  <a:cs typeface="隶书" pitchFamily="49" charset="-122"/>
              </a:rPr>
              <a:t>最小模式下的</a:t>
            </a:r>
            <a:r>
              <a:rPr lang="en-US" altLang="zh-CN" sz="2800">
                <a:solidFill>
                  <a:schemeClr val="tx1"/>
                </a:solidFill>
                <a:ea typeface="华文中宋" pitchFamily="2" charset="-122"/>
                <a:cs typeface="隶书" pitchFamily="49" charset="-122"/>
              </a:rPr>
              <a:t>8088</a:t>
            </a:r>
            <a:r>
              <a:rPr lang="zh-CN" altLang="en-US" sz="2800">
                <a:solidFill>
                  <a:schemeClr val="tx1"/>
                </a:solidFill>
                <a:latin typeface="华文中宋" pitchFamily="2" charset="-122"/>
                <a:ea typeface="华文中宋" pitchFamily="2" charset="-122"/>
                <a:cs typeface="隶书" pitchFamily="49" charset="-122"/>
              </a:rPr>
              <a:t>引线</a:t>
            </a:r>
            <a:endParaRPr lang="zh-CN" altLang="en-US" sz="3200">
              <a:solidFill>
                <a:schemeClr val="tx1"/>
              </a:solidFill>
              <a:latin typeface="华文中宋" pitchFamily="2" charset="-122"/>
              <a:ea typeface="华文中宋" pitchFamily="2" charset="-122"/>
              <a:cs typeface="隶书" pitchFamily="49" charset="-122"/>
            </a:endParaRP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344613"/>
            <a:ext cx="7920037" cy="3556000"/>
          </a:xfrm>
        </p:spPr>
        <p:txBody>
          <a:bodyPr/>
          <a:lstStyle/>
          <a:p>
            <a:pPr eaLnBrk="1" hangingPunct="1">
              <a:lnSpc>
                <a:spcPct val="115000"/>
              </a:lnSpc>
              <a:spcAft>
                <a:spcPct val="30000"/>
              </a:spcAft>
            </a:pPr>
            <a:r>
              <a:rPr lang="zh-CN" altLang="en-US" u="sng">
                <a:latin typeface="宋体" charset="-122"/>
              </a:rPr>
              <a:t>地址线和数据线：</a:t>
            </a:r>
            <a:endParaRPr lang="en-US" altLang="zh-CN" u="sng">
              <a:latin typeface="宋体" charset="-122"/>
            </a:endParaRPr>
          </a:p>
          <a:p>
            <a:pPr lvl="1" eaLnBrk="1" hangingPunct="1">
              <a:lnSpc>
                <a:spcPct val="115000"/>
              </a:lnSpc>
              <a:spcAft>
                <a:spcPct val="15000"/>
              </a:spcAft>
            </a:pPr>
            <a:r>
              <a:rPr lang="en-US" altLang="zh-CN">
                <a:latin typeface="宋体" charset="-122"/>
              </a:rPr>
              <a:t>AD</a:t>
            </a:r>
            <a:r>
              <a:rPr lang="en-US" altLang="zh-CN" baseline="-25000">
                <a:latin typeface="宋体" charset="-122"/>
              </a:rPr>
              <a:t>0</a:t>
            </a:r>
            <a:r>
              <a:rPr lang="en-US" altLang="zh-CN">
                <a:latin typeface="Arial" charset="0"/>
              </a:rPr>
              <a:t>—</a:t>
            </a:r>
            <a:r>
              <a:rPr lang="en-US" altLang="zh-CN">
                <a:latin typeface="宋体" charset="-122"/>
              </a:rPr>
              <a:t>AD</a:t>
            </a:r>
            <a:r>
              <a:rPr lang="en-US" altLang="zh-CN" baseline="-25000">
                <a:latin typeface="宋体" charset="-122"/>
              </a:rPr>
              <a:t>7</a:t>
            </a:r>
            <a:r>
              <a:rPr lang="en-US" altLang="zh-CN">
                <a:latin typeface="宋体" charset="-122"/>
              </a:rPr>
              <a:t>：</a:t>
            </a:r>
            <a:r>
              <a:rPr lang="zh-CN" altLang="en-US">
                <a:latin typeface="宋体" charset="-122"/>
              </a:rPr>
              <a:t>低8位地址和低</a:t>
            </a:r>
            <a:r>
              <a:rPr lang="en-US" altLang="zh-CN">
                <a:latin typeface="宋体" charset="-122"/>
              </a:rPr>
              <a:t>8</a:t>
            </a:r>
            <a:r>
              <a:rPr lang="zh-CN" altLang="en-US">
                <a:latin typeface="宋体" charset="-122"/>
              </a:rPr>
              <a:t>位数据信号分时复用。在传送地址信号时为单向，传送数据信号时为双向。</a:t>
            </a:r>
          </a:p>
          <a:p>
            <a:pPr lvl="1" eaLnBrk="1" hangingPunct="1">
              <a:lnSpc>
                <a:spcPct val="115000"/>
              </a:lnSpc>
              <a:spcAft>
                <a:spcPct val="15000"/>
              </a:spcAft>
            </a:pPr>
            <a:r>
              <a:rPr lang="en-US" altLang="zh-CN">
                <a:latin typeface="宋体" charset="-122"/>
              </a:rPr>
              <a:t>A</a:t>
            </a:r>
            <a:r>
              <a:rPr lang="en-US" altLang="zh-CN" baseline="-25000">
                <a:latin typeface="宋体" charset="-122"/>
              </a:rPr>
              <a:t>16</a:t>
            </a:r>
            <a:r>
              <a:rPr lang="en-US" altLang="zh-CN">
                <a:latin typeface="宋体" charset="-122"/>
              </a:rPr>
              <a:t>--A</a:t>
            </a:r>
            <a:r>
              <a:rPr lang="en-US" altLang="zh-CN" baseline="-25000">
                <a:latin typeface="宋体" charset="-122"/>
              </a:rPr>
              <a:t>19</a:t>
            </a:r>
            <a:r>
              <a:rPr lang="en-US" altLang="zh-CN">
                <a:latin typeface="宋体" charset="-122"/>
              </a:rPr>
              <a:t>：</a:t>
            </a:r>
            <a:r>
              <a:rPr lang="zh-CN" altLang="en-US">
                <a:latin typeface="宋体" charset="-122"/>
              </a:rPr>
              <a:t>高4位地址信号，与状态信号分时复用。</a:t>
            </a:r>
          </a:p>
          <a:p>
            <a:pPr lvl="1" eaLnBrk="1" hangingPunct="1">
              <a:lnSpc>
                <a:spcPct val="115000"/>
              </a:lnSpc>
              <a:spcAft>
                <a:spcPct val="15000"/>
              </a:spcAft>
            </a:pPr>
            <a:r>
              <a:rPr lang="en-US" altLang="zh-CN">
                <a:solidFill>
                  <a:srgbClr val="FF0000"/>
                </a:solidFill>
                <a:latin typeface="宋体" charset="-122"/>
              </a:rPr>
              <a:t>A</a:t>
            </a:r>
            <a:r>
              <a:rPr lang="en-US" altLang="zh-CN" baseline="-25000">
                <a:solidFill>
                  <a:srgbClr val="FF0000"/>
                </a:solidFill>
                <a:latin typeface="宋体" charset="-122"/>
              </a:rPr>
              <a:t>8</a:t>
            </a:r>
            <a:r>
              <a:rPr lang="en-US" altLang="zh-CN">
                <a:solidFill>
                  <a:srgbClr val="FF0000"/>
                </a:solidFill>
                <a:latin typeface="Arial" charset="0"/>
              </a:rPr>
              <a:t>—</a:t>
            </a:r>
            <a:r>
              <a:rPr lang="en-US" altLang="zh-CN">
                <a:solidFill>
                  <a:srgbClr val="FF0000"/>
                </a:solidFill>
                <a:latin typeface="宋体" charset="-122"/>
              </a:rPr>
              <a:t>A</a:t>
            </a:r>
            <a:r>
              <a:rPr lang="en-US" altLang="zh-CN" baseline="-25000">
                <a:solidFill>
                  <a:srgbClr val="FF0000"/>
                </a:solidFill>
                <a:latin typeface="宋体" charset="-122"/>
              </a:rPr>
              <a:t>15 </a:t>
            </a:r>
            <a:r>
              <a:rPr lang="en-US" altLang="zh-CN">
                <a:latin typeface="宋体" charset="-122"/>
              </a:rPr>
              <a:t>：</a:t>
            </a:r>
            <a:r>
              <a:rPr lang="zh-CN" altLang="en-US">
                <a:latin typeface="宋体" charset="-122"/>
              </a:rPr>
              <a:t>8位地址信号</a:t>
            </a: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4428554" y="4441676"/>
            <a:ext cx="23018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r>
              <a:rPr lang="zh-CN" altLang="en-US"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华文中宋" pitchFamily="2" charset="-122"/>
              </a:rPr>
              <a:t>不同时，但共用</a:t>
            </a:r>
          </a:p>
        </p:txBody>
      </p:sp>
      <p:sp>
        <p:nvSpPr>
          <p:cNvPr id="4" name="椭圆 3"/>
          <p:cNvSpPr>
            <a:spLocks noChangeArrowheads="1"/>
          </p:cNvSpPr>
          <p:nvPr/>
        </p:nvSpPr>
        <p:spPr bwMode="auto">
          <a:xfrm>
            <a:off x="5967617" y="2893360"/>
            <a:ext cx="1512887" cy="503238"/>
          </a:xfrm>
          <a:prstGeom prst="ellipse">
            <a:avLst/>
          </a:prstGeom>
          <a:noFill/>
          <a:ln w="19050" cap="sq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任意多边形 5"/>
          <p:cNvSpPr>
            <a:spLocks/>
          </p:cNvSpPr>
          <p:nvPr/>
        </p:nvSpPr>
        <p:spPr bwMode="auto">
          <a:xfrm>
            <a:off x="5508674" y="3433564"/>
            <a:ext cx="1323975" cy="1022350"/>
          </a:xfrm>
          <a:custGeom>
            <a:avLst/>
            <a:gdLst>
              <a:gd name="T0" fmla="*/ 1324543 w 1323833"/>
              <a:gd name="T1" fmla="*/ 0 h 1023582"/>
              <a:gd name="T2" fmla="*/ 1228958 w 1323833"/>
              <a:gd name="T3" fmla="*/ 27131 h 1023582"/>
              <a:gd name="T4" fmla="*/ 1092406 w 1323833"/>
              <a:gd name="T5" fmla="*/ 94960 h 1023582"/>
              <a:gd name="T6" fmla="*/ 969511 w 1323833"/>
              <a:gd name="T7" fmla="*/ 149225 h 1023582"/>
              <a:gd name="T8" fmla="*/ 846616 w 1323833"/>
              <a:gd name="T9" fmla="*/ 257751 h 1023582"/>
              <a:gd name="T10" fmla="*/ 805648 w 1323833"/>
              <a:gd name="T11" fmla="*/ 298448 h 1023582"/>
              <a:gd name="T12" fmla="*/ 751032 w 1323833"/>
              <a:gd name="T13" fmla="*/ 379843 h 1023582"/>
              <a:gd name="T14" fmla="*/ 764684 w 1323833"/>
              <a:gd name="T15" fmla="*/ 501935 h 1023582"/>
              <a:gd name="T16" fmla="*/ 805648 w 1323833"/>
              <a:gd name="T17" fmla="*/ 515502 h 1023582"/>
              <a:gd name="T18" fmla="*/ 860269 w 1323833"/>
              <a:gd name="T19" fmla="*/ 542634 h 1023582"/>
              <a:gd name="T20" fmla="*/ 955855 w 1323833"/>
              <a:gd name="T21" fmla="*/ 529067 h 1023582"/>
              <a:gd name="T22" fmla="*/ 928548 w 1323833"/>
              <a:gd name="T23" fmla="*/ 474804 h 1023582"/>
              <a:gd name="T24" fmla="*/ 887579 w 1323833"/>
              <a:gd name="T25" fmla="*/ 461238 h 1023582"/>
              <a:gd name="T26" fmla="*/ 846616 w 1323833"/>
              <a:gd name="T27" fmla="*/ 434107 h 1023582"/>
              <a:gd name="T28" fmla="*/ 751032 w 1323833"/>
              <a:gd name="T29" fmla="*/ 447673 h 1023582"/>
              <a:gd name="T30" fmla="*/ 669100 w 1323833"/>
              <a:gd name="T31" fmla="*/ 474804 h 1023582"/>
              <a:gd name="T32" fmla="*/ 573513 w 1323833"/>
              <a:gd name="T33" fmla="*/ 542634 h 1023582"/>
              <a:gd name="T34" fmla="*/ 491584 w 1323833"/>
              <a:gd name="T35" fmla="*/ 624027 h 1023582"/>
              <a:gd name="T36" fmla="*/ 409653 w 1323833"/>
              <a:gd name="T37" fmla="*/ 678293 h 1023582"/>
              <a:gd name="T38" fmla="*/ 368689 w 1323833"/>
              <a:gd name="T39" fmla="*/ 718988 h 1023582"/>
              <a:gd name="T40" fmla="*/ 327721 w 1323833"/>
              <a:gd name="T41" fmla="*/ 732554 h 1023582"/>
              <a:gd name="T42" fmla="*/ 286758 w 1323833"/>
              <a:gd name="T43" fmla="*/ 759686 h 1023582"/>
              <a:gd name="T44" fmla="*/ 218479 w 1323833"/>
              <a:gd name="T45" fmla="*/ 813950 h 1023582"/>
              <a:gd name="T46" fmla="*/ 136552 w 1323833"/>
              <a:gd name="T47" fmla="*/ 868213 h 1023582"/>
              <a:gd name="T48" fmla="*/ 109242 w 1323833"/>
              <a:gd name="T49" fmla="*/ 908910 h 1023582"/>
              <a:gd name="T50" fmla="*/ 0 w 1323833"/>
              <a:gd name="T51" fmla="*/ 1017436 h 1023582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1323833" h="1023582">
                <a:moveTo>
                  <a:pt x="1323833" y="0"/>
                </a:moveTo>
                <a:cubicBezTo>
                  <a:pt x="1291988" y="9099"/>
                  <a:pt x="1258369" y="13417"/>
                  <a:pt x="1228298" y="27296"/>
                </a:cubicBezTo>
                <a:cubicBezTo>
                  <a:pt x="1036273" y="115923"/>
                  <a:pt x="1232288" y="60419"/>
                  <a:pt x="1091821" y="95534"/>
                </a:cubicBezTo>
                <a:cubicBezTo>
                  <a:pt x="999161" y="157307"/>
                  <a:pt x="1115160" y="85162"/>
                  <a:pt x="968991" y="150126"/>
                </a:cubicBezTo>
                <a:cubicBezTo>
                  <a:pt x="925153" y="169610"/>
                  <a:pt x="870871" y="234598"/>
                  <a:pt x="846161" y="259308"/>
                </a:cubicBezTo>
                <a:cubicBezTo>
                  <a:pt x="832513" y="272956"/>
                  <a:pt x="815924" y="284192"/>
                  <a:pt x="805218" y="300251"/>
                </a:cubicBezTo>
                <a:lnTo>
                  <a:pt x="750627" y="382137"/>
                </a:lnTo>
                <a:cubicBezTo>
                  <a:pt x="755176" y="423080"/>
                  <a:pt x="748975" y="466718"/>
                  <a:pt x="764274" y="504967"/>
                </a:cubicBezTo>
                <a:cubicBezTo>
                  <a:pt x="769617" y="518324"/>
                  <a:pt x="791995" y="512948"/>
                  <a:pt x="805218" y="518615"/>
                </a:cubicBezTo>
                <a:cubicBezTo>
                  <a:pt x="823918" y="526629"/>
                  <a:pt x="841612" y="536812"/>
                  <a:pt x="859809" y="545911"/>
                </a:cubicBezTo>
                <a:cubicBezTo>
                  <a:pt x="891654" y="541362"/>
                  <a:pt x="932597" y="555009"/>
                  <a:pt x="955343" y="532263"/>
                </a:cubicBezTo>
                <a:cubicBezTo>
                  <a:pt x="969729" y="517877"/>
                  <a:pt x="942434" y="492058"/>
                  <a:pt x="928048" y="477672"/>
                </a:cubicBezTo>
                <a:cubicBezTo>
                  <a:pt x="917875" y="467499"/>
                  <a:pt x="899971" y="470458"/>
                  <a:pt x="887104" y="464024"/>
                </a:cubicBezTo>
                <a:cubicBezTo>
                  <a:pt x="872433" y="456689"/>
                  <a:pt x="859809" y="445827"/>
                  <a:pt x="846161" y="436729"/>
                </a:cubicBezTo>
                <a:cubicBezTo>
                  <a:pt x="814316" y="441278"/>
                  <a:pt x="781971" y="443143"/>
                  <a:pt x="750627" y="450376"/>
                </a:cubicBezTo>
                <a:cubicBezTo>
                  <a:pt x="722592" y="456846"/>
                  <a:pt x="668740" y="477672"/>
                  <a:pt x="668740" y="477672"/>
                </a:cubicBezTo>
                <a:cubicBezTo>
                  <a:pt x="511168" y="635244"/>
                  <a:pt x="752835" y="402208"/>
                  <a:pt x="573206" y="545911"/>
                </a:cubicBezTo>
                <a:cubicBezTo>
                  <a:pt x="543063" y="570025"/>
                  <a:pt x="523437" y="606385"/>
                  <a:pt x="491319" y="627797"/>
                </a:cubicBezTo>
                <a:cubicBezTo>
                  <a:pt x="464024" y="645994"/>
                  <a:pt x="432630" y="659192"/>
                  <a:pt x="409433" y="682388"/>
                </a:cubicBezTo>
                <a:cubicBezTo>
                  <a:pt x="395785" y="696036"/>
                  <a:pt x="384548" y="712625"/>
                  <a:pt x="368489" y="723331"/>
                </a:cubicBezTo>
                <a:cubicBezTo>
                  <a:pt x="356519" y="731311"/>
                  <a:pt x="340413" y="730545"/>
                  <a:pt x="327546" y="736979"/>
                </a:cubicBezTo>
                <a:cubicBezTo>
                  <a:pt x="312875" y="744315"/>
                  <a:pt x="300251" y="755176"/>
                  <a:pt x="286603" y="764275"/>
                </a:cubicBezTo>
                <a:cubicBezTo>
                  <a:pt x="236168" y="839925"/>
                  <a:pt x="288163" y="780089"/>
                  <a:pt x="218364" y="818866"/>
                </a:cubicBezTo>
                <a:cubicBezTo>
                  <a:pt x="189687" y="834798"/>
                  <a:pt x="136477" y="873457"/>
                  <a:pt x="136477" y="873457"/>
                </a:cubicBezTo>
                <a:cubicBezTo>
                  <a:pt x="127379" y="887105"/>
                  <a:pt x="120155" y="902208"/>
                  <a:pt x="109182" y="914400"/>
                </a:cubicBezTo>
                <a:cubicBezTo>
                  <a:pt x="74751" y="952657"/>
                  <a:pt x="36394" y="987188"/>
                  <a:pt x="0" y="1023582"/>
                </a:cubicBezTo>
              </a:path>
            </a:pathLst>
          </a:custGeom>
          <a:noFill/>
          <a:ln w="12700" cap="sq" cmpd="sng" algn="ctr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500"/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fld id="{395E2C23-5100-4732-A6B6-C8484D80CED3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/>
              <a:t>69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93675"/>
            <a:ext cx="7670800" cy="661988"/>
          </a:xfrm>
        </p:spPr>
        <p:txBody>
          <a:bodyPr/>
          <a:lstStyle/>
          <a:p>
            <a:pPr eaLnBrk="1" hangingPunct="1"/>
            <a:r>
              <a:rPr lang="zh-CN" altLang="en-US">
                <a:solidFill>
                  <a:srgbClr val="800000"/>
                </a:solidFill>
                <a:cs typeface="隶书" pitchFamily="49" charset="-122"/>
              </a:rPr>
              <a:t>主要的控制和状态信号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201738"/>
            <a:ext cx="7799388" cy="3840162"/>
          </a:xfrm>
        </p:spPr>
        <p:txBody>
          <a:bodyPr/>
          <a:lstStyle/>
          <a:p>
            <a:pPr eaLnBrk="1" hangingPunct="1">
              <a:lnSpc>
                <a:spcPct val="115000"/>
              </a:lnSpc>
              <a:spcAft>
                <a:spcPct val="0"/>
              </a:spcAft>
            </a:pPr>
            <a:r>
              <a:rPr lang="en-US" altLang="zh-CN" sz="2400" dirty="0">
                <a:latin typeface="宋体" charset="-122"/>
              </a:rPr>
              <a:t>WR：   </a:t>
            </a:r>
            <a:r>
              <a:rPr lang="zh-CN" altLang="en-US" sz="2400" dirty="0">
                <a:latin typeface="宋体" charset="-122"/>
              </a:rPr>
              <a:t>写信号；</a:t>
            </a:r>
          </a:p>
          <a:p>
            <a:pPr eaLnBrk="1" hangingPunct="1">
              <a:lnSpc>
                <a:spcPct val="115000"/>
              </a:lnSpc>
              <a:spcAft>
                <a:spcPct val="0"/>
              </a:spcAft>
            </a:pPr>
            <a:r>
              <a:rPr lang="en-US" altLang="zh-CN" sz="2400" dirty="0">
                <a:latin typeface="宋体" charset="-122"/>
              </a:rPr>
              <a:t>RD：   </a:t>
            </a:r>
            <a:r>
              <a:rPr lang="zh-CN" altLang="en-US" sz="2400" dirty="0">
                <a:latin typeface="宋体" charset="-122"/>
              </a:rPr>
              <a:t>读信号；</a:t>
            </a:r>
          </a:p>
          <a:p>
            <a:pPr eaLnBrk="1" hangingPunct="1">
              <a:lnSpc>
                <a:spcPct val="115000"/>
              </a:lnSpc>
              <a:spcAft>
                <a:spcPct val="0"/>
              </a:spcAft>
            </a:pPr>
            <a:r>
              <a:rPr lang="en-US" altLang="zh-CN" sz="2400" dirty="0">
                <a:solidFill>
                  <a:srgbClr val="FF0000"/>
                </a:solidFill>
                <a:latin typeface="宋体" charset="-122"/>
              </a:rPr>
              <a:t>IO/#M：</a:t>
            </a:r>
            <a:r>
              <a:rPr lang="zh-CN" altLang="en-US" sz="2400" dirty="0">
                <a:latin typeface="宋体" charset="-122"/>
              </a:rPr>
              <a:t>为“0”表示访问内存，为“1”表示访问接口；</a:t>
            </a:r>
          </a:p>
          <a:p>
            <a:pPr eaLnBrk="1" hangingPunct="1">
              <a:lnSpc>
                <a:spcPct val="115000"/>
              </a:lnSpc>
              <a:spcAft>
                <a:spcPct val="0"/>
              </a:spcAft>
            </a:pPr>
            <a:r>
              <a:rPr lang="en-US" altLang="zh-CN" sz="2400" dirty="0">
                <a:latin typeface="宋体" charset="-122"/>
              </a:rPr>
              <a:t>#DEN： </a:t>
            </a:r>
            <a:r>
              <a:rPr lang="zh-CN" altLang="en-US" sz="2400" dirty="0">
                <a:latin typeface="宋体" charset="-122"/>
              </a:rPr>
              <a:t>低电平有效时，允许进行读/写操作；</a:t>
            </a:r>
          </a:p>
          <a:p>
            <a:pPr eaLnBrk="1" hangingPunct="1">
              <a:lnSpc>
                <a:spcPct val="115000"/>
              </a:lnSpc>
              <a:spcAft>
                <a:spcPct val="0"/>
              </a:spcAft>
            </a:pPr>
            <a:r>
              <a:rPr lang="en-US" altLang="zh-CN" sz="2400" dirty="0">
                <a:latin typeface="宋体" charset="-122"/>
              </a:rPr>
              <a:t>DT/#R</a:t>
            </a:r>
            <a:r>
              <a:rPr lang="zh-CN" altLang="en-US" sz="2400" dirty="0">
                <a:latin typeface="宋体" charset="-122"/>
              </a:rPr>
              <a:t>：</a:t>
            </a:r>
            <a:r>
              <a:rPr lang="zh-CN" altLang="en-US" sz="2400" dirty="0"/>
              <a:t>数据收发器的传送方向控制； </a:t>
            </a:r>
            <a:endParaRPr lang="zh-CN" altLang="en-US" sz="2400" dirty="0">
              <a:latin typeface="宋体" charset="-122"/>
            </a:endParaRPr>
          </a:p>
          <a:p>
            <a:pPr eaLnBrk="1" hangingPunct="1">
              <a:lnSpc>
                <a:spcPct val="115000"/>
              </a:lnSpc>
              <a:spcAft>
                <a:spcPct val="0"/>
              </a:spcAft>
            </a:pPr>
            <a:r>
              <a:rPr lang="en-US" altLang="zh-CN" sz="2400" dirty="0">
                <a:latin typeface="宋体" charset="-122"/>
              </a:rPr>
              <a:t>ALE</a:t>
            </a:r>
            <a:r>
              <a:rPr lang="zh-CN" altLang="en-US" sz="2400" dirty="0">
                <a:latin typeface="宋体" charset="-122"/>
              </a:rPr>
              <a:t>：  地址锁存信号；</a:t>
            </a:r>
          </a:p>
          <a:p>
            <a:pPr eaLnBrk="1" hangingPunct="1">
              <a:lnSpc>
                <a:spcPct val="115000"/>
              </a:lnSpc>
              <a:spcAft>
                <a:spcPct val="0"/>
              </a:spcAft>
            </a:pPr>
            <a:r>
              <a:rPr lang="en-US" altLang="zh-CN" sz="2400" dirty="0">
                <a:latin typeface="宋体" charset="-122"/>
              </a:rPr>
              <a:t>RESET：</a:t>
            </a:r>
            <a:r>
              <a:rPr lang="zh-CN" altLang="en-US" sz="2400" dirty="0">
                <a:latin typeface="宋体" charset="-122"/>
              </a:rPr>
              <a:t>复位信号。</a:t>
            </a:r>
          </a:p>
        </p:txBody>
      </p:sp>
      <p:sp>
        <p:nvSpPr>
          <p:cNvPr id="46084" name="Line 4"/>
          <p:cNvSpPr>
            <a:spLocks noChangeShapeType="1"/>
          </p:cNvSpPr>
          <p:nvPr/>
        </p:nvSpPr>
        <p:spPr bwMode="auto">
          <a:xfrm>
            <a:off x="1166813" y="1295400"/>
            <a:ext cx="376237" cy="0"/>
          </a:xfrm>
          <a:prstGeom prst="line">
            <a:avLst/>
          </a:prstGeom>
          <a:noFill/>
          <a:ln w="22225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085" name="Line 5"/>
          <p:cNvSpPr>
            <a:spLocks noChangeShapeType="1"/>
          </p:cNvSpPr>
          <p:nvPr/>
        </p:nvSpPr>
        <p:spPr bwMode="auto">
          <a:xfrm>
            <a:off x="1182688" y="1808163"/>
            <a:ext cx="374650" cy="0"/>
          </a:xfrm>
          <a:prstGeom prst="line">
            <a:avLst/>
          </a:prstGeom>
          <a:noFill/>
          <a:ln w="22225" cap="sq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6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6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6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4" grpId="0" animBg="1"/>
      <p:bldP spid="4608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F859CCC2-59F7-4BDA-B2C5-FC55A628B0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3187" y="209021"/>
            <a:ext cx="6477000" cy="530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6729" tIns="38365" rIns="76729" bIns="38365" anchor="b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761970">
              <a:lnSpc>
                <a:spcPct val="80000"/>
              </a:lnSpc>
              <a:spcBef>
                <a:spcPct val="0"/>
              </a:spcBef>
              <a:buNone/>
            </a:pPr>
            <a:r>
              <a:rPr kumimoji="1" lang="zh-CN" altLang="en-US" sz="3667">
                <a:solidFill>
                  <a:srgbClr val="6E747A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指令执行过程</a:t>
            </a:r>
            <a:r>
              <a:rPr kumimoji="1" lang="en-US" altLang="zh-CN" sz="3667">
                <a:solidFill>
                  <a:srgbClr val="6E747A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(</a:t>
            </a:r>
            <a:r>
              <a:rPr kumimoji="1" lang="zh-CN" altLang="en-US" sz="3667">
                <a:solidFill>
                  <a:srgbClr val="6E747A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取指</a:t>
            </a:r>
            <a:r>
              <a:rPr kumimoji="1" lang="en-US" altLang="zh-CN" sz="3667">
                <a:solidFill>
                  <a:srgbClr val="6E747A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/</a:t>
            </a:r>
            <a:r>
              <a:rPr kumimoji="1" lang="zh-CN" altLang="en-US" sz="3667">
                <a:solidFill>
                  <a:srgbClr val="6E747A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译码</a:t>
            </a:r>
            <a:r>
              <a:rPr kumimoji="1" lang="en-US" altLang="zh-CN" sz="3667">
                <a:solidFill>
                  <a:srgbClr val="6E747A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/</a:t>
            </a:r>
            <a:r>
              <a:rPr kumimoji="1" lang="zh-CN" altLang="en-US" sz="3667">
                <a:solidFill>
                  <a:srgbClr val="6E747A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执行</a:t>
            </a:r>
            <a:r>
              <a:rPr kumimoji="1" lang="en-US" altLang="zh-CN" sz="3667">
                <a:solidFill>
                  <a:srgbClr val="6E747A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)</a:t>
            </a:r>
          </a:p>
        </p:txBody>
      </p:sp>
      <p:sp>
        <p:nvSpPr>
          <p:cNvPr id="13315" name="Line 3">
            <a:extLst>
              <a:ext uri="{FF2B5EF4-FFF2-40B4-BE49-F238E27FC236}">
                <a16:creationId xmlns:a16="http://schemas.microsoft.com/office/drawing/2014/main" id="{9D95EA03-FBF8-4144-9E7F-49C62398FD12}"/>
              </a:ext>
            </a:extLst>
          </p:cNvPr>
          <p:cNvSpPr>
            <a:spLocks noChangeShapeType="1"/>
          </p:cNvSpPr>
          <p:nvPr/>
        </p:nvSpPr>
        <p:spPr bwMode="auto">
          <a:xfrm>
            <a:off x="2451365" y="2115344"/>
            <a:ext cx="0" cy="30030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761970" eaLnBrk="0" hangingPunct="0"/>
            <a:endParaRPr kumimoji="1" lang="zh-CN" altLang="en-US" sz="20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316" name="AutoShape 4">
            <a:extLst>
              <a:ext uri="{FF2B5EF4-FFF2-40B4-BE49-F238E27FC236}">
                <a16:creationId xmlns:a16="http://schemas.microsoft.com/office/drawing/2014/main" id="{9F130F38-F0A7-4323-BC4A-8D717385B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2104" y="2835011"/>
            <a:ext cx="179917" cy="298979"/>
          </a:xfrm>
          <a:prstGeom prst="upArrow">
            <a:avLst>
              <a:gd name="adj1" fmla="val 50000"/>
              <a:gd name="adj2" fmla="val 4154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761970">
              <a:buNone/>
            </a:pPr>
            <a:endParaRPr kumimoji="1" lang="zh-CN" altLang="en-US" sz="200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17" name="AutoShape 5">
            <a:extLst>
              <a:ext uri="{FF2B5EF4-FFF2-40B4-BE49-F238E27FC236}">
                <a16:creationId xmlns:a16="http://schemas.microsoft.com/office/drawing/2014/main" id="{FBBE9ECE-926F-4EF4-A369-B483EE168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2104" y="2354792"/>
            <a:ext cx="179917" cy="298979"/>
          </a:xfrm>
          <a:prstGeom prst="upArrow">
            <a:avLst>
              <a:gd name="adj1" fmla="val 50000"/>
              <a:gd name="adj2" fmla="val 4154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761970">
              <a:buNone/>
            </a:pPr>
            <a:endParaRPr kumimoji="1" lang="zh-CN" altLang="en-US" sz="200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18" name="Rectangle 6">
            <a:extLst>
              <a:ext uri="{FF2B5EF4-FFF2-40B4-BE49-F238E27FC236}">
                <a16:creationId xmlns:a16="http://schemas.microsoft.com/office/drawing/2014/main" id="{32DD0455-D737-42EB-A24E-0FAEBC0DE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0948" y="2595563"/>
            <a:ext cx="840052" cy="239448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761970">
              <a:spcBef>
                <a:spcPct val="0"/>
              </a:spcBef>
              <a:buNone/>
            </a:pPr>
            <a:r>
              <a:rPr lang="zh-CN" altLang="en-US" sz="1500">
                <a:solidFill>
                  <a:prstClr val="white"/>
                </a:solidFill>
                <a:latin typeface="Arial" panose="020B0604020202020204" pitchFamily="34" charset="0"/>
              </a:rPr>
              <a:t>累加器</a:t>
            </a:r>
            <a:r>
              <a:rPr lang="en-US" altLang="zh-CN" sz="1500">
                <a:solidFill>
                  <a:prstClr val="white"/>
                </a:solidFill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13319" name="AutoShape 7">
            <a:extLst>
              <a:ext uri="{FF2B5EF4-FFF2-40B4-BE49-F238E27FC236}">
                <a16:creationId xmlns:a16="http://schemas.microsoft.com/office/drawing/2014/main" id="{ED3C431C-8521-4C32-909B-1FA2BA871450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2811198" y="1815042"/>
            <a:ext cx="179917" cy="1259417"/>
          </a:xfrm>
          <a:prstGeom prst="upArrow">
            <a:avLst>
              <a:gd name="adj1" fmla="val 44120"/>
              <a:gd name="adj2" fmla="val 8380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761970">
              <a:buNone/>
            </a:pPr>
            <a:endParaRPr kumimoji="1" lang="zh-CN" altLang="en-US" sz="200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20" name="Rectangle 8">
            <a:extLst>
              <a:ext uri="{FF2B5EF4-FFF2-40B4-BE49-F238E27FC236}">
                <a16:creationId xmlns:a16="http://schemas.microsoft.com/office/drawing/2014/main" id="{325B8327-3523-42B6-BBEA-E7D7329A8A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0146" y="1755511"/>
            <a:ext cx="1328208" cy="70114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761970">
              <a:buNone/>
            </a:pPr>
            <a:endParaRPr kumimoji="1" lang="zh-CN" altLang="en-US" sz="200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21" name="Rectangle 9">
            <a:extLst>
              <a:ext uri="{FF2B5EF4-FFF2-40B4-BE49-F238E27FC236}">
                <a16:creationId xmlns:a16="http://schemas.microsoft.com/office/drawing/2014/main" id="{11798D41-5FEF-4E6F-B78C-51D60B6288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7927" y="1755511"/>
            <a:ext cx="59531" cy="186531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761970">
              <a:buNone/>
            </a:pPr>
            <a:endParaRPr kumimoji="1" lang="zh-CN" altLang="en-US" sz="200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22" name="AutoShape 10">
            <a:extLst>
              <a:ext uri="{FF2B5EF4-FFF2-40B4-BE49-F238E27FC236}">
                <a16:creationId xmlns:a16="http://schemas.microsoft.com/office/drawing/2014/main" id="{73416008-7B94-4650-988B-99470405C7D8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3471333" y="1935428"/>
            <a:ext cx="1440657" cy="420688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  <a:gd name="T12" fmla="*/ 4500 w 21600"/>
              <a:gd name="T13" fmla="*/ 4500 h 21600"/>
              <a:gd name="T14" fmla="*/ 17100 w 21600"/>
              <a:gd name="T15" fmla="*/ 171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5400" y="21600"/>
                </a:lnTo>
                <a:lnTo>
                  <a:pt x="162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6699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761970">
              <a:spcBef>
                <a:spcPct val="0"/>
              </a:spcBef>
              <a:buNone/>
            </a:pPr>
            <a:r>
              <a:rPr lang="zh-CN" altLang="en-US" sz="1500" b="1">
                <a:solidFill>
                  <a:prstClr val="black"/>
                </a:solidFill>
                <a:latin typeface="Arial" panose="020B0604020202020204" pitchFamily="34" charset="0"/>
              </a:rPr>
              <a:t>加法器</a:t>
            </a:r>
          </a:p>
        </p:txBody>
      </p:sp>
      <p:sp>
        <p:nvSpPr>
          <p:cNvPr id="13323" name="Rectangle 11">
            <a:extLst>
              <a:ext uri="{FF2B5EF4-FFF2-40B4-BE49-F238E27FC236}">
                <a16:creationId xmlns:a16="http://schemas.microsoft.com/office/drawing/2014/main" id="{6B8054AA-0516-4531-8AFE-1846CA3C39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020" y="1763449"/>
            <a:ext cx="179917" cy="5953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761970">
              <a:buNone/>
            </a:pPr>
            <a:endParaRPr kumimoji="1" lang="zh-CN" altLang="en-US" sz="200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24" name="Rectangle 12">
            <a:extLst>
              <a:ext uri="{FF2B5EF4-FFF2-40B4-BE49-F238E27FC236}">
                <a16:creationId xmlns:a16="http://schemas.microsoft.com/office/drawing/2014/main" id="{1A1D575D-ED18-432D-8EAB-70FD2CCD71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8083" y="1815042"/>
            <a:ext cx="66146" cy="5953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761970">
              <a:buNone/>
            </a:pPr>
            <a:endParaRPr kumimoji="1" lang="zh-CN" altLang="en-US" sz="200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25" name="AutoShape 13">
            <a:extLst>
              <a:ext uri="{FF2B5EF4-FFF2-40B4-BE49-F238E27FC236}">
                <a16:creationId xmlns:a16="http://schemas.microsoft.com/office/drawing/2014/main" id="{52FD24A5-CD52-4A56-AA16-FC3C3D96F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1770" y="2354792"/>
            <a:ext cx="179917" cy="780521"/>
          </a:xfrm>
          <a:prstGeom prst="upArrow">
            <a:avLst>
              <a:gd name="adj1" fmla="val 50000"/>
              <a:gd name="adj2" fmla="val 1084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761970">
              <a:buNone/>
            </a:pPr>
            <a:endParaRPr kumimoji="1" lang="zh-CN" altLang="en-US" sz="200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26" name="Rectangle 14">
            <a:extLst>
              <a:ext uri="{FF2B5EF4-FFF2-40B4-BE49-F238E27FC236}">
                <a16:creationId xmlns:a16="http://schemas.microsoft.com/office/drawing/2014/main" id="{C6D0C1DE-6F74-47BD-8E63-8EF96003BF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2062" y="3810000"/>
            <a:ext cx="1381125" cy="239448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761970">
              <a:spcBef>
                <a:spcPct val="0"/>
              </a:spcBef>
              <a:buNone/>
            </a:pPr>
            <a:r>
              <a:rPr lang="zh-CN" altLang="en-US" sz="1500">
                <a:solidFill>
                  <a:prstClr val="white"/>
                </a:solidFill>
                <a:latin typeface="Arial" panose="020B0604020202020204" pitchFamily="34" charset="0"/>
              </a:rPr>
              <a:t>数据寄存器</a:t>
            </a:r>
            <a:r>
              <a:rPr lang="en-US" altLang="zh-CN" sz="1500">
                <a:solidFill>
                  <a:prstClr val="white"/>
                </a:solidFill>
                <a:latin typeface="Arial" panose="020B0604020202020204" pitchFamily="34" charset="0"/>
              </a:rPr>
              <a:t>DR</a:t>
            </a:r>
          </a:p>
        </p:txBody>
      </p:sp>
      <p:sp>
        <p:nvSpPr>
          <p:cNvPr id="13327" name="AutoShape 15">
            <a:extLst>
              <a:ext uri="{FF2B5EF4-FFF2-40B4-BE49-F238E27FC236}">
                <a16:creationId xmlns:a16="http://schemas.microsoft.com/office/drawing/2014/main" id="{438EE210-750B-488B-A79B-61C0FE52177C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5511932" y="3434953"/>
            <a:ext cx="539750" cy="181240"/>
          </a:xfrm>
          <a:prstGeom prst="leftRightArrow">
            <a:avLst>
              <a:gd name="adj1" fmla="val 52491"/>
              <a:gd name="adj2" fmla="val 7398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761970">
              <a:buNone/>
            </a:pPr>
            <a:endParaRPr kumimoji="1" lang="zh-CN" altLang="en-US" sz="200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28" name="Rectangle 16">
            <a:extLst>
              <a:ext uri="{FF2B5EF4-FFF2-40B4-BE49-F238E27FC236}">
                <a16:creationId xmlns:a16="http://schemas.microsoft.com/office/drawing/2014/main" id="{3509EC33-EABC-446C-9086-16C9189DD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2062" y="2603500"/>
            <a:ext cx="1381125" cy="239448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761970">
              <a:spcBef>
                <a:spcPct val="0"/>
              </a:spcBef>
              <a:buNone/>
            </a:pPr>
            <a:r>
              <a:rPr lang="zh-CN" altLang="en-US" sz="1500">
                <a:solidFill>
                  <a:prstClr val="white"/>
                </a:solidFill>
                <a:latin typeface="Arial" panose="020B0604020202020204" pitchFamily="34" charset="0"/>
              </a:rPr>
              <a:t>指令寄存器</a:t>
            </a:r>
            <a:r>
              <a:rPr lang="en-US" altLang="zh-CN" sz="1500">
                <a:solidFill>
                  <a:prstClr val="white"/>
                </a:solidFill>
                <a:latin typeface="Arial" panose="020B0604020202020204" pitchFamily="34" charset="0"/>
              </a:rPr>
              <a:t>IR</a:t>
            </a:r>
          </a:p>
        </p:txBody>
      </p:sp>
      <p:sp>
        <p:nvSpPr>
          <p:cNvPr id="13329" name="AutoShape 17">
            <a:extLst>
              <a:ext uri="{FF2B5EF4-FFF2-40B4-BE49-F238E27FC236}">
                <a16:creationId xmlns:a16="http://schemas.microsoft.com/office/drawing/2014/main" id="{3995745E-1D97-4051-85EB-C4361B913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1187" y="2835011"/>
            <a:ext cx="179917" cy="298979"/>
          </a:xfrm>
          <a:prstGeom prst="upArrow">
            <a:avLst>
              <a:gd name="adj1" fmla="val 50000"/>
              <a:gd name="adj2" fmla="val 4154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761970">
              <a:buNone/>
            </a:pPr>
            <a:endParaRPr kumimoji="1" lang="zh-CN" altLang="en-US" sz="200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30" name="Rectangle 18">
            <a:extLst>
              <a:ext uri="{FF2B5EF4-FFF2-40B4-BE49-F238E27FC236}">
                <a16:creationId xmlns:a16="http://schemas.microsoft.com/office/drawing/2014/main" id="{EC625876-9DC5-40F7-8181-822805C77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1906" y="2174875"/>
            <a:ext cx="1381125" cy="239448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761970">
              <a:spcBef>
                <a:spcPct val="0"/>
              </a:spcBef>
              <a:buNone/>
            </a:pPr>
            <a:r>
              <a:rPr lang="zh-CN" altLang="en-US" sz="1500">
                <a:solidFill>
                  <a:prstClr val="white"/>
                </a:solidFill>
                <a:latin typeface="Arial" panose="020B0604020202020204" pitchFamily="34" charset="0"/>
              </a:rPr>
              <a:t>指令译码器</a:t>
            </a:r>
            <a:r>
              <a:rPr lang="en-US" altLang="zh-CN" sz="1500">
                <a:solidFill>
                  <a:prstClr val="white"/>
                </a:solidFill>
                <a:latin typeface="Arial" panose="020B0604020202020204" pitchFamily="34" charset="0"/>
              </a:rPr>
              <a:t>ID</a:t>
            </a:r>
          </a:p>
        </p:txBody>
      </p:sp>
      <p:sp>
        <p:nvSpPr>
          <p:cNvPr id="13331" name="Rectangle 19">
            <a:extLst>
              <a:ext uri="{FF2B5EF4-FFF2-40B4-BE49-F238E27FC236}">
                <a16:creationId xmlns:a16="http://schemas.microsoft.com/office/drawing/2014/main" id="{ACD6E924-DB9A-4DC3-89A6-DDE491287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2062" y="1778000"/>
            <a:ext cx="1381125" cy="239448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761970">
              <a:spcBef>
                <a:spcPct val="0"/>
              </a:spcBef>
              <a:buNone/>
            </a:pPr>
            <a:r>
              <a:rPr lang="zh-CN" altLang="en-US" sz="1500">
                <a:solidFill>
                  <a:prstClr val="white"/>
                </a:solidFill>
                <a:latin typeface="Arial" panose="020B0604020202020204" pitchFamily="34" charset="0"/>
              </a:rPr>
              <a:t>时序逻辑电路</a:t>
            </a:r>
          </a:p>
        </p:txBody>
      </p:sp>
      <p:sp>
        <p:nvSpPr>
          <p:cNvPr id="13332" name="AutoShape 20">
            <a:extLst>
              <a:ext uri="{FF2B5EF4-FFF2-40B4-BE49-F238E27FC236}">
                <a16:creationId xmlns:a16="http://schemas.microsoft.com/office/drawing/2014/main" id="{FE6E8DCB-0CFA-41E9-BEFF-CED7F2684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1187" y="2415646"/>
            <a:ext cx="179917" cy="179917"/>
          </a:xfrm>
          <a:prstGeom prst="up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761970">
              <a:buNone/>
            </a:pPr>
            <a:endParaRPr kumimoji="1" lang="zh-CN" altLang="en-US" sz="200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33" name="AutoShape 21">
            <a:extLst>
              <a:ext uri="{FF2B5EF4-FFF2-40B4-BE49-F238E27FC236}">
                <a16:creationId xmlns:a16="http://schemas.microsoft.com/office/drawing/2014/main" id="{DE0BA871-BBE1-49A8-9C38-394F0B6767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1187" y="1994958"/>
            <a:ext cx="179917" cy="179917"/>
          </a:xfrm>
          <a:prstGeom prst="up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761970">
              <a:buNone/>
            </a:pPr>
            <a:endParaRPr kumimoji="1" lang="zh-CN" altLang="en-US" sz="200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34" name="Line 22">
            <a:extLst>
              <a:ext uri="{FF2B5EF4-FFF2-40B4-BE49-F238E27FC236}">
                <a16:creationId xmlns:a16="http://schemas.microsoft.com/office/drawing/2014/main" id="{D121A5EE-B02E-4440-BB67-E92B3CF108B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12291" y="1575594"/>
            <a:ext cx="0" cy="17991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761970" eaLnBrk="0" hangingPunct="0"/>
            <a:endParaRPr kumimoji="1" lang="zh-CN" altLang="en-US" sz="20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335" name="Line 23">
            <a:extLst>
              <a:ext uri="{FF2B5EF4-FFF2-40B4-BE49-F238E27FC236}">
                <a16:creationId xmlns:a16="http://schemas.microsoft.com/office/drawing/2014/main" id="{40C192B1-C10E-4B56-BC4D-1283F8C44FF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92208" y="1575594"/>
            <a:ext cx="0" cy="17991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761970" eaLnBrk="0" hangingPunct="0"/>
            <a:endParaRPr kumimoji="1" lang="zh-CN" altLang="en-US" sz="20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336" name="Line 24">
            <a:extLst>
              <a:ext uri="{FF2B5EF4-FFF2-40B4-BE49-F238E27FC236}">
                <a16:creationId xmlns:a16="http://schemas.microsoft.com/office/drawing/2014/main" id="{B2D5DD9E-8D9F-42C4-BCF8-4417ED27D21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72125" y="1575594"/>
            <a:ext cx="0" cy="17991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761970" eaLnBrk="0" hangingPunct="0"/>
            <a:endParaRPr kumimoji="1" lang="zh-CN" altLang="en-US" sz="20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337" name="Line 25">
            <a:extLst>
              <a:ext uri="{FF2B5EF4-FFF2-40B4-BE49-F238E27FC236}">
                <a16:creationId xmlns:a16="http://schemas.microsoft.com/office/drawing/2014/main" id="{B1C2AA66-2FD6-4239-ADC7-5F5A81A6D5D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52041" y="1575594"/>
            <a:ext cx="0" cy="17991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761970" eaLnBrk="0" hangingPunct="0"/>
            <a:endParaRPr kumimoji="1" lang="zh-CN" altLang="en-US" sz="20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338" name="Line 26">
            <a:extLst>
              <a:ext uri="{FF2B5EF4-FFF2-40B4-BE49-F238E27FC236}">
                <a16:creationId xmlns:a16="http://schemas.microsoft.com/office/drawing/2014/main" id="{71DBE204-0701-43AA-BBAD-5B2C40DE375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31958" y="1575594"/>
            <a:ext cx="0" cy="17991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761970" eaLnBrk="0" hangingPunct="0"/>
            <a:endParaRPr kumimoji="1" lang="zh-CN" altLang="en-US" sz="20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339" name="Line 27">
            <a:extLst>
              <a:ext uri="{FF2B5EF4-FFF2-40B4-BE49-F238E27FC236}">
                <a16:creationId xmlns:a16="http://schemas.microsoft.com/office/drawing/2014/main" id="{C2074735-2A98-4512-9E02-9FA6B01CDFF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11875" y="1575594"/>
            <a:ext cx="0" cy="17991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761970" eaLnBrk="0" hangingPunct="0"/>
            <a:endParaRPr kumimoji="1" lang="zh-CN" altLang="en-US" sz="20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340" name="Line 28">
            <a:extLst>
              <a:ext uri="{FF2B5EF4-FFF2-40B4-BE49-F238E27FC236}">
                <a16:creationId xmlns:a16="http://schemas.microsoft.com/office/drawing/2014/main" id="{8E17289E-FA4C-49CC-9D41-22A1484855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91791" y="1575594"/>
            <a:ext cx="0" cy="17991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761970" eaLnBrk="0" hangingPunct="0"/>
            <a:endParaRPr kumimoji="1" lang="zh-CN" altLang="en-US" sz="20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23613" name="Text Box 29">
            <a:extLst>
              <a:ext uri="{FF2B5EF4-FFF2-40B4-BE49-F238E27FC236}">
                <a16:creationId xmlns:a16="http://schemas.microsoft.com/office/drawing/2014/main" id="{53516822-8CAF-4E64-8A61-4C44D7C1FA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1520" y="1334824"/>
            <a:ext cx="1800490" cy="179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761970">
              <a:spcBef>
                <a:spcPct val="50000"/>
              </a:spcBef>
              <a:buNone/>
            </a:pPr>
            <a:r>
              <a:rPr lang="zh-CN" altLang="en-US" sz="1167">
                <a:solidFill>
                  <a:prstClr val="black"/>
                </a:solidFill>
                <a:latin typeface="Arial" panose="020B0604020202020204" pitchFamily="34" charset="0"/>
              </a:rPr>
              <a:t>时序控制信号（控制命令）</a:t>
            </a:r>
          </a:p>
        </p:txBody>
      </p:sp>
      <p:sp>
        <p:nvSpPr>
          <p:cNvPr id="13342" name="Rectangle 30">
            <a:extLst>
              <a:ext uri="{FF2B5EF4-FFF2-40B4-BE49-F238E27FC236}">
                <a16:creationId xmlns:a16="http://schemas.microsoft.com/office/drawing/2014/main" id="{4851576A-715F-494F-B8B8-A4EB54646E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9927" y="3795449"/>
            <a:ext cx="1201208" cy="240771"/>
          </a:xfrm>
          <a:prstGeom prst="rect">
            <a:avLst/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761970">
              <a:spcBef>
                <a:spcPct val="0"/>
              </a:spcBef>
              <a:buNone/>
            </a:pPr>
            <a:r>
              <a:rPr lang="en-US" altLang="zh-CN" sz="1500" b="1">
                <a:solidFill>
                  <a:srgbClr val="FF3300"/>
                </a:solidFill>
                <a:latin typeface="Arial" panose="020B0604020202020204" pitchFamily="34" charset="0"/>
              </a:rPr>
              <a:t>1011 0000</a:t>
            </a:r>
          </a:p>
        </p:txBody>
      </p:sp>
      <p:sp>
        <p:nvSpPr>
          <p:cNvPr id="13343" name="Rectangle 31">
            <a:extLst>
              <a:ext uri="{FF2B5EF4-FFF2-40B4-BE49-F238E27FC236}">
                <a16:creationId xmlns:a16="http://schemas.microsoft.com/office/drawing/2014/main" id="{5609234C-F783-470A-BF5B-35595D5F80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9927" y="4034896"/>
            <a:ext cx="1201208" cy="240771"/>
          </a:xfrm>
          <a:prstGeom prst="rect">
            <a:avLst/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761970">
              <a:spcBef>
                <a:spcPct val="0"/>
              </a:spcBef>
              <a:buNone/>
            </a:pPr>
            <a:r>
              <a:rPr lang="en-US" altLang="zh-CN" sz="1500" b="1">
                <a:solidFill>
                  <a:srgbClr val="FF3300"/>
                </a:solidFill>
                <a:latin typeface="Arial" panose="020B0604020202020204" pitchFamily="34" charset="0"/>
              </a:rPr>
              <a:t>0000 0101</a:t>
            </a:r>
          </a:p>
        </p:txBody>
      </p:sp>
      <p:sp>
        <p:nvSpPr>
          <p:cNvPr id="13344" name="Rectangle 32">
            <a:extLst>
              <a:ext uri="{FF2B5EF4-FFF2-40B4-BE49-F238E27FC236}">
                <a16:creationId xmlns:a16="http://schemas.microsoft.com/office/drawing/2014/main" id="{1F2012FA-D183-4306-8D01-006EF0E49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9927" y="4275667"/>
            <a:ext cx="1201208" cy="240771"/>
          </a:xfrm>
          <a:prstGeom prst="rect">
            <a:avLst/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761970">
              <a:spcBef>
                <a:spcPct val="0"/>
              </a:spcBef>
              <a:buNone/>
            </a:pPr>
            <a:r>
              <a:rPr lang="en-US" altLang="zh-CN" sz="1500" b="1">
                <a:solidFill>
                  <a:srgbClr val="3399FF"/>
                </a:solidFill>
                <a:latin typeface="Arial" panose="020B0604020202020204" pitchFamily="34" charset="0"/>
              </a:rPr>
              <a:t>0000 0100</a:t>
            </a:r>
          </a:p>
        </p:txBody>
      </p:sp>
      <p:sp>
        <p:nvSpPr>
          <p:cNvPr id="13345" name="Rectangle 33">
            <a:extLst>
              <a:ext uri="{FF2B5EF4-FFF2-40B4-BE49-F238E27FC236}">
                <a16:creationId xmlns:a16="http://schemas.microsoft.com/office/drawing/2014/main" id="{74091BAF-0B2B-4359-8F5A-F04DD747D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9927" y="4515115"/>
            <a:ext cx="1201208" cy="240771"/>
          </a:xfrm>
          <a:prstGeom prst="rect">
            <a:avLst/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761970">
              <a:spcBef>
                <a:spcPct val="0"/>
              </a:spcBef>
              <a:buNone/>
            </a:pPr>
            <a:r>
              <a:rPr lang="en-US" altLang="zh-CN" sz="1500" b="1">
                <a:solidFill>
                  <a:srgbClr val="3399FF"/>
                </a:solidFill>
                <a:latin typeface="Arial" panose="020B0604020202020204" pitchFamily="34" charset="0"/>
              </a:rPr>
              <a:t>0000 1000</a:t>
            </a:r>
          </a:p>
        </p:txBody>
      </p:sp>
      <p:sp>
        <p:nvSpPr>
          <p:cNvPr id="13346" name="Rectangle 34">
            <a:extLst>
              <a:ext uri="{FF2B5EF4-FFF2-40B4-BE49-F238E27FC236}">
                <a16:creationId xmlns:a16="http://schemas.microsoft.com/office/drawing/2014/main" id="{47807216-566D-447A-A640-A7E0A8DE0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9927" y="4755886"/>
            <a:ext cx="1201208" cy="240771"/>
          </a:xfrm>
          <a:prstGeom prst="rect">
            <a:avLst/>
          </a:prstGeom>
          <a:solidFill>
            <a:srgbClr val="FFCC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761970">
              <a:spcBef>
                <a:spcPct val="0"/>
              </a:spcBef>
              <a:buNone/>
            </a:pPr>
            <a:r>
              <a:rPr lang="en-US" altLang="zh-CN" sz="1500">
                <a:solidFill>
                  <a:prstClr val="white"/>
                </a:solidFill>
                <a:latin typeface="Arial" panose="020B0604020202020204" pitchFamily="34" charset="0"/>
              </a:rPr>
              <a:t>1111 0100</a:t>
            </a:r>
          </a:p>
        </p:txBody>
      </p:sp>
      <p:sp>
        <p:nvSpPr>
          <p:cNvPr id="13347" name="Text Box 35">
            <a:extLst>
              <a:ext uri="{FF2B5EF4-FFF2-40B4-BE49-F238E27FC236}">
                <a16:creationId xmlns:a16="http://schemas.microsoft.com/office/drawing/2014/main" id="{CA1C46F9-CE42-42AF-8163-9E056D63CD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2479" y="3315229"/>
            <a:ext cx="660136" cy="179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761970">
              <a:spcBef>
                <a:spcPct val="50000"/>
              </a:spcBef>
              <a:buNone/>
            </a:pPr>
            <a:r>
              <a:rPr lang="zh-CN" altLang="en-US" sz="1167">
                <a:solidFill>
                  <a:prstClr val="black"/>
                </a:solidFill>
                <a:latin typeface="Arial" panose="020B0604020202020204" pitchFamily="34" charset="0"/>
              </a:rPr>
              <a:t>内部总线</a:t>
            </a:r>
          </a:p>
        </p:txBody>
      </p:sp>
      <p:sp>
        <p:nvSpPr>
          <p:cNvPr id="13348" name="Text Box 36">
            <a:extLst>
              <a:ext uri="{FF2B5EF4-FFF2-40B4-BE49-F238E27FC236}">
                <a16:creationId xmlns:a16="http://schemas.microsoft.com/office/drawing/2014/main" id="{ADE7B33C-9C71-42F8-BFB9-0A1772BC1F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1083" y="3554678"/>
            <a:ext cx="478896" cy="179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761970">
              <a:spcBef>
                <a:spcPct val="50000"/>
              </a:spcBef>
              <a:buNone/>
            </a:pPr>
            <a:r>
              <a:rPr lang="zh-CN" altLang="en-US" sz="1167">
                <a:solidFill>
                  <a:prstClr val="black"/>
                </a:solidFill>
                <a:latin typeface="Arial" panose="020B0604020202020204" pitchFamily="34" charset="0"/>
              </a:rPr>
              <a:t>存储器</a:t>
            </a:r>
          </a:p>
        </p:txBody>
      </p:sp>
      <p:sp>
        <p:nvSpPr>
          <p:cNvPr id="13349" name="AutoShape 37">
            <a:extLst>
              <a:ext uri="{FF2B5EF4-FFF2-40B4-BE49-F238E27FC236}">
                <a16:creationId xmlns:a16="http://schemas.microsoft.com/office/drawing/2014/main" id="{3FD07EA0-D817-46AC-A37A-A8F7345DD88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2060443" y="3825214"/>
            <a:ext cx="600604" cy="1019968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0 w 21600"/>
              <a:gd name="T5" fmla="*/ 2147483646 h 21600"/>
              <a:gd name="T6" fmla="*/ 2147483646 w 21600"/>
              <a:gd name="T7" fmla="*/ 2147483646 h 21600"/>
              <a:gd name="T8" fmla="*/ 2147483646 w 21600"/>
              <a:gd name="T9" fmla="*/ 2147483646 h 21600"/>
              <a:gd name="T10" fmla="*/ 2147483646 w 21600"/>
              <a:gd name="T11" fmla="*/ 2147483646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16737 h 21600"/>
              <a:gd name="T20" fmla="*/ 17026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110" y="0"/>
                </a:moveTo>
                <a:lnTo>
                  <a:pt x="8619" y="7200"/>
                </a:lnTo>
                <a:lnTo>
                  <a:pt x="13193" y="7200"/>
                </a:lnTo>
                <a:lnTo>
                  <a:pt x="13193" y="16737"/>
                </a:lnTo>
                <a:lnTo>
                  <a:pt x="0" y="16737"/>
                </a:lnTo>
                <a:lnTo>
                  <a:pt x="0" y="21600"/>
                </a:lnTo>
                <a:lnTo>
                  <a:pt x="17026" y="21600"/>
                </a:lnTo>
                <a:lnTo>
                  <a:pt x="17026" y="7200"/>
                </a:lnTo>
                <a:lnTo>
                  <a:pt x="21600" y="7200"/>
                </a:lnTo>
                <a:lnTo>
                  <a:pt x="15110" y="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761970" eaLnBrk="0" hangingPunct="0"/>
            <a:endParaRPr kumimoji="1" lang="zh-CN" altLang="en-US" sz="20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350" name="Text Box 38">
            <a:extLst>
              <a:ext uri="{FF2B5EF4-FFF2-40B4-BE49-F238E27FC236}">
                <a16:creationId xmlns:a16="http://schemas.microsoft.com/office/drawing/2014/main" id="{7084CF39-4908-4AC5-BB9F-0EAEE80D2D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0479" y="3854979"/>
            <a:ext cx="179917" cy="1113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761970">
              <a:spcBef>
                <a:spcPct val="30000"/>
              </a:spcBef>
              <a:buNone/>
            </a:pPr>
            <a:r>
              <a:rPr lang="en-US" altLang="zh-CN" sz="1167" b="1">
                <a:solidFill>
                  <a:srgbClr val="085296"/>
                </a:solidFill>
                <a:latin typeface="Arial" panose="020B0604020202020204" pitchFamily="34" charset="0"/>
              </a:rPr>
              <a:t>0</a:t>
            </a:r>
          </a:p>
          <a:p>
            <a:pPr algn="ctr" defTabSz="761970">
              <a:spcBef>
                <a:spcPct val="30000"/>
              </a:spcBef>
              <a:buNone/>
            </a:pPr>
            <a:r>
              <a:rPr lang="en-US" altLang="zh-CN" sz="1167">
                <a:solidFill>
                  <a:prstClr val="black"/>
                </a:solidFill>
                <a:latin typeface="Arial" panose="020B0604020202020204" pitchFamily="34" charset="0"/>
              </a:rPr>
              <a:t>1</a:t>
            </a:r>
          </a:p>
          <a:p>
            <a:pPr algn="ctr" defTabSz="761970">
              <a:spcBef>
                <a:spcPct val="30000"/>
              </a:spcBef>
              <a:buNone/>
            </a:pPr>
            <a:r>
              <a:rPr lang="en-US" altLang="zh-CN" sz="1167">
                <a:solidFill>
                  <a:prstClr val="black"/>
                </a:solidFill>
                <a:latin typeface="Arial" panose="020B0604020202020204" pitchFamily="34" charset="0"/>
              </a:rPr>
              <a:t>2</a:t>
            </a:r>
          </a:p>
          <a:p>
            <a:pPr algn="ctr" defTabSz="761970">
              <a:spcBef>
                <a:spcPct val="30000"/>
              </a:spcBef>
              <a:buNone/>
            </a:pPr>
            <a:r>
              <a:rPr lang="en-US" altLang="zh-CN" sz="1167">
                <a:solidFill>
                  <a:prstClr val="black"/>
                </a:solidFill>
                <a:latin typeface="Arial" panose="020B0604020202020204" pitchFamily="34" charset="0"/>
              </a:rPr>
              <a:t>3</a:t>
            </a:r>
          </a:p>
          <a:p>
            <a:pPr algn="ctr" defTabSz="761970">
              <a:spcBef>
                <a:spcPct val="30000"/>
              </a:spcBef>
              <a:buNone/>
            </a:pPr>
            <a:r>
              <a:rPr lang="en-US" altLang="zh-CN" sz="1167">
                <a:solidFill>
                  <a:prstClr val="black"/>
                </a:solidFill>
                <a:latin typeface="Arial" panose="020B0604020202020204" pitchFamily="34" charset="0"/>
              </a:rPr>
              <a:t>4</a:t>
            </a:r>
          </a:p>
        </p:txBody>
      </p:sp>
      <p:sp>
        <p:nvSpPr>
          <p:cNvPr id="13351" name="AutoShape 39">
            <a:extLst>
              <a:ext uri="{FF2B5EF4-FFF2-40B4-BE49-F238E27FC236}">
                <a16:creationId xmlns:a16="http://schemas.microsoft.com/office/drawing/2014/main" id="{19FACBFD-7C3F-4AF5-87A6-BBD54DFBE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0761" y="3194845"/>
            <a:ext cx="240771" cy="600604"/>
          </a:xfrm>
          <a:prstGeom prst="downArrow">
            <a:avLst>
              <a:gd name="adj1" fmla="val 50000"/>
              <a:gd name="adj2" fmla="val 6236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761970">
              <a:buNone/>
            </a:pPr>
            <a:endParaRPr kumimoji="1" lang="zh-CN" altLang="en-US" sz="200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52" name="AutoShape 40">
            <a:extLst>
              <a:ext uri="{FF2B5EF4-FFF2-40B4-BE49-F238E27FC236}">
                <a16:creationId xmlns:a16="http://schemas.microsoft.com/office/drawing/2014/main" id="{DD4C94F5-A5C1-4AFE-A1ED-645DB9D68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1562" y="3048000"/>
            <a:ext cx="6660886" cy="239448"/>
          </a:xfrm>
          <a:prstGeom prst="leftRightArrow">
            <a:avLst>
              <a:gd name="adj1" fmla="val 59120"/>
              <a:gd name="adj2" fmla="val 9543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761970">
              <a:spcBef>
                <a:spcPct val="0"/>
              </a:spcBef>
              <a:buNone/>
            </a:pPr>
            <a:endParaRPr lang="zh-CN" altLang="zh-CN" sz="150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3353" name="AutoShape 41">
            <a:extLst>
              <a:ext uri="{FF2B5EF4-FFF2-40B4-BE49-F238E27FC236}">
                <a16:creationId xmlns:a16="http://schemas.microsoft.com/office/drawing/2014/main" id="{3FEC2144-9073-4DCE-A1D1-0120B65D04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0761" y="2655094"/>
            <a:ext cx="240771" cy="420688"/>
          </a:xfrm>
          <a:prstGeom prst="downArrow">
            <a:avLst>
              <a:gd name="adj1" fmla="val 50000"/>
              <a:gd name="adj2" fmla="val 4368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761970">
              <a:buNone/>
            </a:pPr>
            <a:endParaRPr kumimoji="1" lang="zh-CN" altLang="en-US" sz="200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54" name="Rectangle 42">
            <a:extLst>
              <a:ext uri="{FF2B5EF4-FFF2-40B4-BE49-F238E27FC236}">
                <a16:creationId xmlns:a16="http://schemas.microsoft.com/office/drawing/2014/main" id="{1E5B72E2-F217-4ECE-9D26-B9D6A11F14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1010" y="2415646"/>
            <a:ext cx="1381125" cy="239448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761970">
              <a:spcBef>
                <a:spcPct val="0"/>
              </a:spcBef>
              <a:buNone/>
            </a:pPr>
            <a:r>
              <a:rPr lang="zh-CN" altLang="en-US" sz="1500">
                <a:solidFill>
                  <a:prstClr val="white"/>
                </a:solidFill>
                <a:latin typeface="Arial" panose="020B0604020202020204" pitchFamily="34" charset="0"/>
              </a:rPr>
              <a:t>程序计数器</a:t>
            </a:r>
            <a:r>
              <a:rPr lang="en-US" altLang="zh-CN" sz="1500">
                <a:solidFill>
                  <a:prstClr val="white"/>
                </a:solidFill>
                <a:latin typeface="Arial" panose="020B0604020202020204" pitchFamily="34" charset="0"/>
              </a:rPr>
              <a:t>PC</a:t>
            </a:r>
          </a:p>
        </p:txBody>
      </p:sp>
      <p:sp>
        <p:nvSpPr>
          <p:cNvPr id="13355" name="Text Box 43">
            <a:extLst>
              <a:ext uri="{FF2B5EF4-FFF2-40B4-BE49-F238E27FC236}">
                <a16:creationId xmlns:a16="http://schemas.microsoft.com/office/drawing/2014/main" id="{D65E90FE-2A24-4848-92FE-74F8A68025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0948" y="3554678"/>
            <a:ext cx="298979" cy="179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761970">
              <a:spcBef>
                <a:spcPct val="50000"/>
              </a:spcBef>
              <a:buNone/>
            </a:pPr>
            <a:r>
              <a:rPr lang="zh-CN" altLang="en-US" sz="1167">
                <a:solidFill>
                  <a:prstClr val="black"/>
                </a:solidFill>
                <a:latin typeface="Arial" panose="020B0604020202020204" pitchFamily="34" charset="0"/>
              </a:rPr>
              <a:t>地址</a:t>
            </a:r>
          </a:p>
        </p:txBody>
      </p:sp>
      <p:sp>
        <p:nvSpPr>
          <p:cNvPr id="13356" name="AutoShape 44">
            <a:extLst>
              <a:ext uri="{FF2B5EF4-FFF2-40B4-BE49-F238E27FC236}">
                <a16:creationId xmlns:a16="http://schemas.microsoft.com/office/drawing/2014/main" id="{E66AC23C-0B7A-4EB5-8708-9D6E1BB07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1187" y="4034896"/>
            <a:ext cx="181240" cy="480219"/>
          </a:xfrm>
          <a:prstGeom prst="upArrow">
            <a:avLst>
              <a:gd name="adj1" fmla="val 50000"/>
              <a:gd name="adj2" fmla="val 6624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761970">
              <a:buNone/>
            </a:pPr>
            <a:endParaRPr kumimoji="1" lang="zh-CN" altLang="en-US" sz="200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57" name="AutoShape 45">
            <a:extLst>
              <a:ext uri="{FF2B5EF4-FFF2-40B4-BE49-F238E27FC236}">
                <a16:creationId xmlns:a16="http://schemas.microsoft.com/office/drawing/2014/main" id="{A9A8690C-415B-4DF1-8FC2-1D4768963C78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5308865" y="4057385"/>
            <a:ext cx="181240" cy="855928"/>
          </a:xfrm>
          <a:prstGeom prst="upArrow">
            <a:avLst>
              <a:gd name="adj1" fmla="val 50370"/>
              <a:gd name="adj2" fmla="val 6408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761970">
              <a:buNone/>
            </a:pPr>
            <a:endParaRPr kumimoji="1" lang="zh-CN" altLang="en-US" sz="200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358" name="Rectangle 46">
            <a:extLst>
              <a:ext uri="{FF2B5EF4-FFF2-40B4-BE49-F238E27FC236}">
                <a16:creationId xmlns:a16="http://schemas.microsoft.com/office/drawing/2014/main" id="{1F190384-A2F5-4583-A46D-23346BD482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4104" y="4406636"/>
            <a:ext cx="80698" cy="59531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761970">
              <a:buNone/>
            </a:pPr>
            <a:endParaRPr kumimoji="1" lang="zh-CN" altLang="en-US" sz="200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3631" name="Text Box 47">
            <a:extLst>
              <a:ext uri="{FF2B5EF4-FFF2-40B4-BE49-F238E27FC236}">
                <a16:creationId xmlns:a16="http://schemas.microsoft.com/office/drawing/2014/main" id="{6799AF84-71FE-4ADB-9065-56EEE31205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1187" y="3828521"/>
            <a:ext cx="1079500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761970">
              <a:spcBef>
                <a:spcPct val="0"/>
              </a:spcBef>
              <a:buNone/>
            </a:pPr>
            <a:r>
              <a:rPr lang="en-US" altLang="zh-CN" sz="1500">
                <a:solidFill>
                  <a:srgbClr val="FF3300"/>
                </a:solidFill>
                <a:latin typeface="Arial" panose="020B0604020202020204" pitchFamily="34" charset="0"/>
              </a:rPr>
              <a:t>MOV  A, 5</a:t>
            </a:r>
          </a:p>
          <a:p>
            <a:pPr defTabSz="761970">
              <a:spcBef>
                <a:spcPct val="0"/>
              </a:spcBef>
              <a:buNone/>
            </a:pPr>
            <a:r>
              <a:rPr lang="en-US" altLang="zh-CN" sz="1500">
                <a:solidFill>
                  <a:srgbClr val="00FFFF"/>
                </a:solidFill>
                <a:latin typeface="Arial" panose="020B0604020202020204" pitchFamily="34" charset="0"/>
              </a:rPr>
              <a:t>ADD   A, 8</a:t>
            </a:r>
          </a:p>
          <a:p>
            <a:pPr defTabSz="761970">
              <a:spcBef>
                <a:spcPct val="0"/>
              </a:spcBef>
              <a:buNone/>
            </a:pPr>
            <a:r>
              <a:rPr lang="en-US" altLang="zh-CN" sz="1500">
                <a:solidFill>
                  <a:prstClr val="black"/>
                </a:solidFill>
                <a:latin typeface="Arial" panose="020B0604020202020204" pitchFamily="34" charset="0"/>
              </a:rPr>
              <a:t>STOP</a:t>
            </a:r>
          </a:p>
        </p:txBody>
      </p:sp>
      <p:sp>
        <p:nvSpPr>
          <p:cNvPr id="13360" name="Line 48">
            <a:extLst>
              <a:ext uri="{FF2B5EF4-FFF2-40B4-BE49-F238E27FC236}">
                <a16:creationId xmlns:a16="http://schemas.microsoft.com/office/drawing/2014/main" id="{54F49722-554F-480C-B6CE-C989B8C5BE11}"/>
              </a:ext>
            </a:extLst>
          </p:cNvPr>
          <p:cNvSpPr>
            <a:spLocks noChangeShapeType="1"/>
          </p:cNvSpPr>
          <p:nvPr/>
        </p:nvSpPr>
        <p:spPr bwMode="auto">
          <a:xfrm>
            <a:off x="1490927" y="2115344"/>
            <a:ext cx="0" cy="30030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761970" eaLnBrk="0" hangingPunct="0"/>
            <a:endParaRPr kumimoji="1" lang="zh-CN" altLang="en-US" sz="20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361" name="Text Box 49">
            <a:extLst>
              <a:ext uri="{FF2B5EF4-FFF2-40B4-BE49-F238E27FC236}">
                <a16:creationId xmlns:a16="http://schemas.microsoft.com/office/drawing/2014/main" id="{8F55623A-D4AE-467D-AA0D-0800D8ABD0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0761" y="4575969"/>
            <a:ext cx="599281" cy="179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761970">
              <a:spcBef>
                <a:spcPct val="50000"/>
              </a:spcBef>
              <a:buNone/>
            </a:pPr>
            <a:r>
              <a:rPr lang="zh-CN" altLang="en-US" sz="1167">
                <a:solidFill>
                  <a:prstClr val="black"/>
                </a:solidFill>
                <a:latin typeface="Arial" panose="020B0604020202020204" pitchFamily="34" charset="0"/>
              </a:rPr>
              <a:t>地址总线</a:t>
            </a:r>
          </a:p>
        </p:txBody>
      </p:sp>
      <p:grpSp>
        <p:nvGrpSpPr>
          <p:cNvPr id="323634" name="Group 50">
            <a:extLst>
              <a:ext uri="{FF2B5EF4-FFF2-40B4-BE49-F238E27FC236}">
                <a16:creationId xmlns:a16="http://schemas.microsoft.com/office/drawing/2014/main" id="{BAFF3EAD-3FF9-4586-A15C-79DA0EFF6A85}"/>
              </a:ext>
            </a:extLst>
          </p:cNvPr>
          <p:cNvGrpSpPr>
            <a:grpSpLocks/>
          </p:cNvGrpSpPr>
          <p:nvPr/>
        </p:nvGrpSpPr>
        <p:grpSpPr bwMode="auto">
          <a:xfrm>
            <a:off x="2330979" y="1635127"/>
            <a:ext cx="239448" cy="469636"/>
            <a:chOff x="1156" y="1389"/>
            <a:chExt cx="181" cy="355"/>
          </a:xfrm>
        </p:grpSpPr>
        <p:sp>
          <p:nvSpPr>
            <p:cNvPr id="13412" name="Text Box 51">
              <a:extLst>
                <a:ext uri="{FF2B5EF4-FFF2-40B4-BE49-F238E27FC236}">
                  <a16:creationId xmlns:a16="http://schemas.microsoft.com/office/drawing/2014/main" id="{68F78401-B65C-4795-9ADF-A9559FD33A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6" y="1570"/>
              <a:ext cx="181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761970">
                <a:spcBef>
                  <a:spcPct val="50000"/>
                </a:spcBef>
                <a:buNone/>
              </a:pPr>
              <a:r>
                <a:rPr lang="en-US" altLang="zh-CN" sz="1500">
                  <a:solidFill>
                    <a:prstClr val="black"/>
                  </a:solidFill>
                  <a:latin typeface="Arial" panose="020B0604020202020204" pitchFamily="34" charset="0"/>
                </a:rPr>
                <a:t>+1</a:t>
              </a:r>
            </a:p>
          </p:txBody>
        </p:sp>
        <p:sp>
          <p:nvSpPr>
            <p:cNvPr id="13413" name="Text Box 52">
              <a:extLst>
                <a:ext uri="{FF2B5EF4-FFF2-40B4-BE49-F238E27FC236}">
                  <a16:creationId xmlns:a16="http://schemas.microsoft.com/office/drawing/2014/main" id="{AE2E1375-3C4E-4A17-907B-B3BF17969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6" y="1389"/>
              <a:ext cx="181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761970">
                <a:spcBef>
                  <a:spcPct val="50000"/>
                </a:spcBef>
                <a:buNone/>
              </a:pPr>
              <a:r>
                <a:rPr lang="en-US" altLang="zh-CN" sz="1500">
                  <a:solidFill>
                    <a:srgbClr val="085296"/>
                  </a:solidFill>
                  <a:latin typeface="Arial" panose="020B0604020202020204" pitchFamily="34" charset="0"/>
                </a:rPr>
                <a:t>③</a:t>
              </a:r>
            </a:p>
          </p:txBody>
        </p:sp>
      </p:grpSp>
      <p:sp>
        <p:nvSpPr>
          <p:cNvPr id="13363" name="Rectangle 53">
            <a:extLst>
              <a:ext uri="{FF2B5EF4-FFF2-40B4-BE49-F238E27FC236}">
                <a16:creationId xmlns:a16="http://schemas.microsoft.com/office/drawing/2014/main" id="{262A2F22-9B5D-4E50-82AB-42211773B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9563" y="3810000"/>
            <a:ext cx="298979" cy="1199886"/>
          </a:xfrm>
          <a:prstGeom prst="rect">
            <a:avLst/>
          </a:prstGeom>
          <a:solidFill>
            <a:srgbClr val="99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761970">
              <a:spcBef>
                <a:spcPct val="0"/>
              </a:spcBef>
              <a:buNone/>
            </a:pPr>
            <a:r>
              <a:rPr lang="zh-CN" altLang="en-US" sz="1500">
                <a:solidFill>
                  <a:prstClr val="white"/>
                </a:solidFill>
                <a:latin typeface="Arial" panose="020B0604020202020204" pitchFamily="34" charset="0"/>
              </a:rPr>
              <a:t>地</a:t>
            </a:r>
          </a:p>
          <a:p>
            <a:pPr algn="ctr" defTabSz="761970">
              <a:spcBef>
                <a:spcPct val="0"/>
              </a:spcBef>
              <a:buNone/>
            </a:pPr>
            <a:r>
              <a:rPr lang="zh-CN" altLang="en-US" sz="1500">
                <a:solidFill>
                  <a:prstClr val="white"/>
                </a:solidFill>
                <a:latin typeface="Arial" panose="020B0604020202020204" pitchFamily="34" charset="0"/>
              </a:rPr>
              <a:t>址</a:t>
            </a:r>
          </a:p>
          <a:p>
            <a:pPr algn="ctr" defTabSz="761970">
              <a:spcBef>
                <a:spcPct val="0"/>
              </a:spcBef>
              <a:buNone/>
            </a:pPr>
            <a:r>
              <a:rPr lang="zh-CN" altLang="en-US" sz="1500">
                <a:solidFill>
                  <a:prstClr val="white"/>
                </a:solidFill>
                <a:latin typeface="Arial" panose="020B0604020202020204" pitchFamily="34" charset="0"/>
              </a:rPr>
              <a:t>译</a:t>
            </a:r>
          </a:p>
          <a:p>
            <a:pPr algn="ctr" defTabSz="761970">
              <a:spcBef>
                <a:spcPct val="0"/>
              </a:spcBef>
              <a:buNone/>
            </a:pPr>
            <a:r>
              <a:rPr lang="zh-CN" altLang="en-US" sz="1500">
                <a:solidFill>
                  <a:prstClr val="white"/>
                </a:solidFill>
                <a:latin typeface="Arial" panose="020B0604020202020204" pitchFamily="34" charset="0"/>
              </a:rPr>
              <a:t>码</a:t>
            </a:r>
          </a:p>
          <a:p>
            <a:pPr algn="ctr" defTabSz="761970">
              <a:spcBef>
                <a:spcPct val="0"/>
              </a:spcBef>
              <a:buNone/>
            </a:pPr>
            <a:r>
              <a:rPr lang="zh-CN" altLang="en-US" sz="1500">
                <a:solidFill>
                  <a:prstClr val="white"/>
                </a:solidFill>
                <a:latin typeface="Arial" panose="020B0604020202020204" pitchFamily="34" charset="0"/>
              </a:rPr>
              <a:t>器</a:t>
            </a:r>
          </a:p>
        </p:txBody>
      </p:sp>
      <p:sp>
        <p:nvSpPr>
          <p:cNvPr id="13364" name="Line 54">
            <a:extLst>
              <a:ext uri="{FF2B5EF4-FFF2-40B4-BE49-F238E27FC236}">
                <a16:creationId xmlns:a16="http://schemas.microsoft.com/office/drawing/2014/main" id="{93632089-DDFF-438F-93B9-9EBA84F3553B}"/>
              </a:ext>
            </a:extLst>
          </p:cNvPr>
          <p:cNvSpPr>
            <a:spLocks noChangeShapeType="1"/>
          </p:cNvSpPr>
          <p:nvPr/>
        </p:nvSpPr>
        <p:spPr bwMode="auto">
          <a:xfrm>
            <a:off x="3171031" y="3915833"/>
            <a:ext cx="17991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761970" eaLnBrk="0" hangingPunct="0"/>
            <a:endParaRPr kumimoji="1" lang="zh-CN" altLang="en-US" sz="20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365" name="Line 55">
            <a:extLst>
              <a:ext uri="{FF2B5EF4-FFF2-40B4-BE49-F238E27FC236}">
                <a16:creationId xmlns:a16="http://schemas.microsoft.com/office/drawing/2014/main" id="{9231F382-61A7-4DF4-82EC-9103AB8F0307}"/>
              </a:ext>
            </a:extLst>
          </p:cNvPr>
          <p:cNvSpPr>
            <a:spLocks noChangeShapeType="1"/>
          </p:cNvSpPr>
          <p:nvPr/>
        </p:nvSpPr>
        <p:spPr bwMode="auto">
          <a:xfrm>
            <a:off x="3171031" y="4155282"/>
            <a:ext cx="17991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761970" eaLnBrk="0" hangingPunct="0"/>
            <a:endParaRPr kumimoji="1" lang="zh-CN" altLang="en-US" sz="20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366" name="Line 56">
            <a:extLst>
              <a:ext uri="{FF2B5EF4-FFF2-40B4-BE49-F238E27FC236}">
                <a16:creationId xmlns:a16="http://schemas.microsoft.com/office/drawing/2014/main" id="{6B35DF7C-BCF4-4963-9BB1-9CA6F45FD1FD}"/>
              </a:ext>
            </a:extLst>
          </p:cNvPr>
          <p:cNvSpPr>
            <a:spLocks noChangeShapeType="1"/>
          </p:cNvSpPr>
          <p:nvPr/>
        </p:nvSpPr>
        <p:spPr bwMode="auto">
          <a:xfrm>
            <a:off x="3171031" y="4394729"/>
            <a:ext cx="17991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761970" eaLnBrk="0" hangingPunct="0"/>
            <a:endParaRPr kumimoji="1" lang="zh-CN" altLang="en-US" sz="20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367" name="Line 57">
            <a:extLst>
              <a:ext uri="{FF2B5EF4-FFF2-40B4-BE49-F238E27FC236}">
                <a16:creationId xmlns:a16="http://schemas.microsoft.com/office/drawing/2014/main" id="{9AB69663-7D3F-48B8-8CFF-095FC1B481EC}"/>
              </a:ext>
            </a:extLst>
          </p:cNvPr>
          <p:cNvSpPr>
            <a:spLocks noChangeShapeType="1"/>
          </p:cNvSpPr>
          <p:nvPr/>
        </p:nvSpPr>
        <p:spPr bwMode="auto">
          <a:xfrm>
            <a:off x="3171031" y="4635500"/>
            <a:ext cx="17991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761970" eaLnBrk="0" hangingPunct="0"/>
            <a:endParaRPr kumimoji="1" lang="zh-CN" altLang="en-US" sz="20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368" name="Line 58">
            <a:extLst>
              <a:ext uri="{FF2B5EF4-FFF2-40B4-BE49-F238E27FC236}">
                <a16:creationId xmlns:a16="http://schemas.microsoft.com/office/drawing/2014/main" id="{E504E14E-415C-4412-A5B9-DD64F48F9FDC}"/>
              </a:ext>
            </a:extLst>
          </p:cNvPr>
          <p:cNvSpPr>
            <a:spLocks noChangeShapeType="1"/>
          </p:cNvSpPr>
          <p:nvPr/>
        </p:nvSpPr>
        <p:spPr bwMode="auto">
          <a:xfrm>
            <a:off x="3171031" y="4874948"/>
            <a:ext cx="17991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761970" eaLnBrk="0" hangingPunct="0"/>
            <a:endParaRPr kumimoji="1" lang="zh-CN" altLang="en-US" sz="20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369" name="Line 59">
            <a:extLst>
              <a:ext uri="{FF2B5EF4-FFF2-40B4-BE49-F238E27FC236}">
                <a16:creationId xmlns:a16="http://schemas.microsoft.com/office/drawing/2014/main" id="{15DE4AFC-F37C-44D5-8BA7-4055682B7A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51969" y="4995333"/>
            <a:ext cx="0" cy="17991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761970" eaLnBrk="0" hangingPunct="0"/>
            <a:endParaRPr kumimoji="1" lang="zh-CN" altLang="en-US" sz="20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370" name="Line 60">
            <a:extLst>
              <a:ext uri="{FF2B5EF4-FFF2-40B4-BE49-F238E27FC236}">
                <a16:creationId xmlns:a16="http://schemas.microsoft.com/office/drawing/2014/main" id="{9CC1FE14-2E51-4BAD-B6B1-7CE6402B30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51854" y="4995333"/>
            <a:ext cx="0" cy="17991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761970" eaLnBrk="0" hangingPunct="0"/>
            <a:endParaRPr kumimoji="1" lang="zh-CN" altLang="en-US" sz="20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371" name="Rectangle 61">
            <a:extLst>
              <a:ext uri="{FF2B5EF4-FFF2-40B4-BE49-F238E27FC236}">
                <a16:creationId xmlns:a16="http://schemas.microsoft.com/office/drawing/2014/main" id="{186B72E4-3813-4667-AA49-715DF1890D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9562" y="5143500"/>
            <a:ext cx="1979083" cy="260615"/>
          </a:xfrm>
          <a:prstGeom prst="rect">
            <a:avLst/>
          </a:prstGeom>
          <a:solidFill>
            <a:srgbClr val="99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tIns="0" bIns="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761970">
              <a:lnSpc>
                <a:spcPct val="80000"/>
              </a:lnSpc>
              <a:spcBef>
                <a:spcPct val="0"/>
              </a:spcBef>
              <a:buNone/>
            </a:pPr>
            <a:r>
              <a:rPr lang="zh-CN" altLang="en-US" sz="1500">
                <a:solidFill>
                  <a:prstClr val="white"/>
                </a:solidFill>
                <a:latin typeface="Arial" panose="020B0604020202020204" pitchFamily="34" charset="0"/>
              </a:rPr>
              <a:t>读写控制电路</a:t>
            </a:r>
          </a:p>
        </p:txBody>
      </p:sp>
      <p:sp>
        <p:nvSpPr>
          <p:cNvPr id="13372" name="Line 62">
            <a:extLst>
              <a:ext uri="{FF2B5EF4-FFF2-40B4-BE49-F238E27FC236}">
                <a16:creationId xmlns:a16="http://schemas.microsoft.com/office/drawing/2014/main" id="{E123F43C-2CAE-466A-9F3F-CB06F7EC9C0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1917" y="5234782"/>
            <a:ext cx="66013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761970" eaLnBrk="0" hangingPunct="0"/>
            <a:endParaRPr kumimoji="1" lang="zh-CN" altLang="en-US" sz="20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373" name="Line 63">
            <a:extLst>
              <a:ext uri="{FF2B5EF4-FFF2-40B4-BE49-F238E27FC236}">
                <a16:creationId xmlns:a16="http://schemas.microsoft.com/office/drawing/2014/main" id="{332A17CF-0C92-4A60-81F4-58262AF5B90F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1917" y="5355167"/>
            <a:ext cx="66013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761970" eaLnBrk="0" hangingPunct="0"/>
            <a:endParaRPr kumimoji="1" lang="zh-CN" altLang="en-US" sz="20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374" name="Line 64">
            <a:extLst>
              <a:ext uri="{FF2B5EF4-FFF2-40B4-BE49-F238E27FC236}">
                <a16:creationId xmlns:a16="http://schemas.microsoft.com/office/drawing/2014/main" id="{51C384B5-8292-4DDD-B1C5-09F39CEE35C5}"/>
              </a:ext>
            </a:extLst>
          </p:cNvPr>
          <p:cNvSpPr>
            <a:spLocks noChangeShapeType="1"/>
          </p:cNvSpPr>
          <p:nvPr/>
        </p:nvSpPr>
        <p:spPr bwMode="auto">
          <a:xfrm>
            <a:off x="2451365" y="3615532"/>
            <a:ext cx="0" cy="17991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761970" eaLnBrk="0" hangingPunct="0"/>
            <a:endParaRPr kumimoji="1" lang="zh-CN" altLang="en-US" sz="20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23649" name="Group 65">
            <a:extLst>
              <a:ext uri="{FF2B5EF4-FFF2-40B4-BE49-F238E27FC236}">
                <a16:creationId xmlns:a16="http://schemas.microsoft.com/office/drawing/2014/main" id="{B2379553-F9C0-4008-BDF1-1A1D231AF76C}"/>
              </a:ext>
            </a:extLst>
          </p:cNvPr>
          <p:cNvGrpSpPr>
            <a:grpSpLocks/>
          </p:cNvGrpSpPr>
          <p:nvPr/>
        </p:nvGrpSpPr>
        <p:grpSpPr bwMode="auto">
          <a:xfrm>
            <a:off x="2148416" y="3409161"/>
            <a:ext cx="842698" cy="230188"/>
            <a:chOff x="1018" y="2704"/>
            <a:chExt cx="637" cy="174"/>
          </a:xfrm>
        </p:grpSpPr>
        <p:sp>
          <p:nvSpPr>
            <p:cNvPr id="13410" name="Text Box 66">
              <a:extLst>
                <a:ext uri="{FF2B5EF4-FFF2-40B4-BE49-F238E27FC236}">
                  <a16:creationId xmlns:a16="http://schemas.microsoft.com/office/drawing/2014/main" id="{E53A6833-E555-4B98-80DA-5BC8DD44C1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4" y="2704"/>
              <a:ext cx="181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761970">
                <a:spcBef>
                  <a:spcPct val="50000"/>
                </a:spcBef>
                <a:buNone/>
              </a:pPr>
              <a:r>
                <a:rPr lang="en-US" altLang="zh-CN" sz="1500">
                  <a:solidFill>
                    <a:srgbClr val="085296"/>
                  </a:solidFill>
                  <a:latin typeface="Arial" panose="020B0604020202020204" pitchFamily="34" charset="0"/>
                </a:rPr>
                <a:t>④</a:t>
              </a:r>
            </a:p>
          </p:txBody>
        </p:sp>
        <p:sp>
          <p:nvSpPr>
            <p:cNvPr id="13411" name="Text Box 67">
              <a:extLst>
                <a:ext uri="{FF2B5EF4-FFF2-40B4-BE49-F238E27FC236}">
                  <a16:creationId xmlns:a16="http://schemas.microsoft.com/office/drawing/2014/main" id="{DAAB9B3A-7CAB-4B01-8DBC-81B203B372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8" y="2710"/>
              <a:ext cx="453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761970">
                <a:spcBef>
                  <a:spcPct val="50000"/>
                </a:spcBef>
                <a:buNone/>
              </a:pPr>
              <a:r>
                <a:rPr lang="zh-CN" altLang="en-US" sz="1167" b="1">
                  <a:solidFill>
                    <a:prstClr val="black"/>
                  </a:solidFill>
                  <a:latin typeface="Arial" panose="020B0604020202020204" pitchFamily="34" charset="0"/>
                </a:rPr>
                <a:t>输出地址</a:t>
              </a:r>
            </a:p>
          </p:txBody>
        </p:sp>
      </p:grpSp>
      <p:sp>
        <p:nvSpPr>
          <p:cNvPr id="13376" name="Line 68">
            <a:extLst>
              <a:ext uri="{FF2B5EF4-FFF2-40B4-BE49-F238E27FC236}">
                <a16:creationId xmlns:a16="http://schemas.microsoft.com/office/drawing/2014/main" id="{F236EBB5-74E2-41FF-90DC-1482E973758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71406" y="4034896"/>
            <a:ext cx="0" cy="3003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761970" eaLnBrk="0" hangingPunct="0"/>
            <a:endParaRPr kumimoji="1" lang="zh-CN" altLang="en-US" sz="20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377" name="Text Box 69">
            <a:extLst>
              <a:ext uri="{FF2B5EF4-FFF2-40B4-BE49-F238E27FC236}">
                <a16:creationId xmlns:a16="http://schemas.microsoft.com/office/drawing/2014/main" id="{271F4698-1D54-4219-A5FD-6665C3E159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1520" y="4155282"/>
            <a:ext cx="720990" cy="179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761970">
              <a:spcBef>
                <a:spcPct val="50000"/>
              </a:spcBef>
              <a:buNone/>
            </a:pPr>
            <a:r>
              <a:rPr lang="en-US" altLang="zh-CN" sz="1167">
                <a:solidFill>
                  <a:srgbClr val="085296"/>
                </a:solidFill>
                <a:latin typeface="Arial" panose="020B0604020202020204" pitchFamily="34" charset="0"/>
              </a:rPr>
              <a:t>1011 0000</a:t>
            </a:r>
          </a:p>
        </p:txBody>
      </p:sp>
      <p:sp>
        <p:nvSpPr>
          <p:cNvPr id="13378" name="Line 70">
            <a:extLst>
              <a:ext uri="{FF2B5EF4-FFF2-40B4-BE49-F238E27FC236}">
                <a16:creationId xmlns:a16="http://schemas.microsoft.com/office/drawing/2014/main" id="{B5AF959D-4854-4C63-998B-3ED3511F96E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71708" y="2714625"/>
            <a:ext cx="4206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761970" eaLnBrk="0" hangingPunct="0"/>
            <a:endParaRPr kumimoji="1" lang="zh-CN" altLang="en-US" sz="20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379" name="Line 71">
            <a:extLst>
              <a:ext uri="{FF2B5EF4-FFF2-40B4-BE49-F238E27FC236}">
                <a16:creationId xmlns:a16="http://schemas.microsoft.com/office/drawing/2014/main" id="{534E0F9B-3E74-4C00-A775-4B458EE9D1E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71708" y="2295261"/>
            <a:ext cx="4206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761970" eaLnBrk="0" hangingPunct="0"/>
            <a:endParaRPr kumimoji="1" lang="zh-CN" altLang="en-US" sz="20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23656" name="Group 72">
            <a:extLst>
              <a:ext uri="{FF2B5EF4-FFF2-40B4-BE49-F238E27FC236}">
                <a16:creationId xmlns:a16="http://schemas.microsoft.com/office/drawing/2014/main" id="{3F1D9F59-7E86-4EBE-9815-04B24D02629E}"/>
              </a:ext>
            </a:extLst>
          </p:cNvPr>
          <p:cNvGrpSpPr>
            <a:grpSpLocks/>
          </p:cNvGrpSpPr>
          <p:nvPr/>
        </p:nvGrpSpPr>
        <p:grpSpPr bwMode="auto">
          <a:xfrm>
            <a:off x="6924146" y="2595569"/>
            <a:ext cx="867833" cy="230188"/>
            <a:chOff x="4628" y="2115"/>
            <a:chExt cx="656" cy="174"/>
          </a:xfrm>
        </p:grpSpPr>
        <p:sp>
          <p:nvSpPr>
            <p:cNvPr id="13408" name="Text Box 73">
              <a:extLst>
                <a:ext uri="{FF2B5EF4-FFF2-40B4-BE49-F238E27FC236}">
                  <a16:creationId xmlns:a16="http://schemas.microsoft.com/office/drawing/2014/main" id="{64365B28-B253-496F-95A6-ED217E1E0B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3" y="2115"/>
              <a:ext cx="181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761970">
                <a:spcBef>
                  <a:spcPct val="50000"/>
                </a:spcBef>
                <a:buNone/>
              </a:pPr>
              <a:r>
                <a:rPr lang="en-US" altLang="zh-CN" sz="1500">
                  <a:solidFill>
                    <a:srgbClr val="085296"/>
                  </a:solidFill>
                  <a:latin typeface="Arial" panose="020B0604020202020204" pitchFamily="34" charset="0"/>
                </a:rPr>
                <a:t>⑦</a:t>
              </a:r>
            </a:p>
          </p:txBody>
        </p:sp>
        <p:sp>
          <p:nvSpPr>
            <p:cNvPr id="13409" name="Text Box 74">
              <a:extLst>
                <a:ext uri="{FF2B5EF4-FFF2-40B4-BE49-F238E27FC236}">
                  <a16:creationId xmlns:a16="http://schemas.microsoft.com/office/drawing/2014/main" id="{45280CE2-3A74-4BDF-9067-27C198ECF0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8" y="2131"/>
              <a:ext cx="453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761970">
                <a:spcBef>
                  <a:spcPct val="50000"/>
                </a:spcBef>
                <a:buNone/>
              </a:pPr>
              <a:r>
                <a:rPr lang="zh-CN" altLang="en-US" sz="1167" b="1">
                  <a:solidFill>
                    <a:prstClr val="black"/>
                  </a:solidFill>
                  <a:latin typeface="Arial" panose="020B0604020202020204" pitchFamily="34" charset="0"/>
                </a:rPr>
                <a:t>锁存指令</a:t>
              </a:r>
            </a:p>
          </p:txBody>
        </p:sp>
      </p:grpSp>
      <p:grpSp>
        <p:nvGrpSpPr>
          <p:cNvPr id="323659" name="Group 75">
            <a:extLst>
              <a:ext uri="{FF2B5EF4-FFF2-40B4-BE49-F238E27FC236}">
                <a16:creationId xmlns:a16="http://schemas.microsoft.com/office/drawing/2014/main" id="{D0A9A954-B208-4BD1-B5EA-D2D3B8A358E1}"/>
              </a:ext>
            </a:extLst>
          </p:cNvPr>
          <p:cNvGrpSpPr>
            <a:grpSpLocks/>
          </p:cNvGrpSpPr>
          <p:nvPr/>
        </p:nvGrpSpPr>
        <p:grpSpPr bwMode="auto">
          <a:xfrm>
            <a:off x="5893594" y="4373568"/>
            <a:ext cx="599281" cy="432594"/>
            <a:chOff x="3849" y="3459"/>
            <a:chExt cx="453" cy="327"/>
          </a:xfrm>
        </p:grpSpPr>
        <p:sp>
          <p:nvSpPr>
            <p:cNvPr id="13406" name="Text Box 76">
              <a:extLst>
                <a:ext uri="{FF2B5EF4-FFF2-40B4-BE49-F238E27FC236}">
                  <a16:creationId xmlns:a16="http://schemas.microsoft.com/office/drawing/2014/main" id="{99DC2C20-F625-410D-816C-111FAE784F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9" y="3459"/>
              <a:ext cx="453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761970">
                <a:spcBef>
                  <a:spcPct val="50000"/>
                </a:spcBef>
                <a:buNone/>
              </a:pPr>
              <a:r>
                <a:rPr lang="zh-CN" altLang="en-US" sz="1167" b="1">
                  <a:solidFill>
                    <a:prstClr val="black"/>
                  </a:solidFill>
                  <a:latin typeface="Arial" panose="020B0604020202020204" pitchFamily="34" charset="0"/>
                </a:rPr>
                <a:t>锁存数据</a:t>
              </a:r>
            </a:p>
          </p:txBody>
        </p:sp>
        <p:sp>
          <p:nvSpPr>
            <p:cNvPr id="13407" name="Text Box 77">
              <a:extLst>
                <a:ext uri="{FF2B5EF4-FFF2-40B4-BE49-F238E27FC236}">
                  <a16:creationId xmlns:a16="http://schemas.microsoft.com/office/drawing/2014/main" id="{88966123-975E-4358-BFBD-7DEA043C0E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9" y="3612"/>
              <a:ext cx="181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761970">
                <a:spcBef>
                  <a:spcPct val="50000"/>
                </a:spcBef>
                <a:buNone/>
              </a:pPr>
              <a:r>
                <a:rPr lang="en-US" altLang="zh-CN" sz="1500">
                  <a:solidFill>
                    <a:srgbClr val="085296"/>
                  </a:solidFill>
                  <a:latin typeface="Arial" panose="020B0604020202020204" pitchFamily="34" charset="0"/>
                </a:rPr>
                <a:t>⑥</a:t>
              </a:r>
            </a:p>
          </p:txBody>
        </p:sp>
      </p:grpSp>
      <p:grpSp>
        <p:nvGrpSpPr>
          <p:cNvPr id="323662" name="Group 78">
            <a:extLst>
              <a:ext uri="{FF2B5EF4-FFF2-40B4-BE49-F238E27FC236}">
                <a16:creationId xmlns:a16="http://schemas.microsoft.com/office/drawing/2014/main" id="{6A4E10BE-BA69-488D-B07D-BFDFE52FE0CB}"/>
              </a:ext>
            </a:extLst>
          </p:cNvPr>
          <p:cNvGrpSpPr>
            <a:grpSpLocks/>
          </p:cNvGrpSpPr>
          <p:nvPr/>
        </p:nvGrpSpPr>
        <p:grpSpPr bwMode="auto">
          <a:xfrm>
            <a:off x="1251479" y="1635123"/>
            <a:ext cx="478896" cy="419365"/>
            <a:chOff x="340" y="1389"/>
            <a:chExt cx="362" cy="317"/>
          </a:xfrm>
        </p:grpSpPr>
        <p:sp>
          <p:nvSpPr>
            <p:cNvPr id="13404" name="Text Box 79">
              <a:extLst>
                <a:ext uri="{FF2B5EF4-FFF2-40B4-BE49-F238E27FC236}">
                  <a16:creationId xmlns:a16="http://schemas.microsoft.com/office/drawing/2014/main" id="{CEE79B67-727D-484D-954B-FE97E7DF86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" y="1570"/>
              <a:ext cx="362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761970">
                <a:spcBef>
                  <a:spcPct val="50000"/>
                </a:spcBef>
                <a:buNone/>
              </a:pPr>
              <a:r>
                <a:rPr lang="zh-CN" altLang="en-US" sz="1167" b="1">
                  <a:solidFill>
                    <a:prstClr val="black"/>
                  </a:solidFill>
                  <a:latin typeface="Arial" panose="020B0604020202020204" pitchFamily="34" charset="0"/>
                </a:rPr>
                <a:t>置初值</a:t>
              </a:r>
            </a:p>
          </p:txBody>
        </p:sp>
        <p:sp>
          <p:nvSpPr>
            <p:cNvPr id="13405" name="Text Box 80">
              <a:extLst>
                <a:ext uri="{FF2B5EF4-FFF2-40B4-BE49-F238E27FC236}">
                  <a16:creationId xmlns:a16="http://schemas.microsoft.com/office/drawing/2014/main" id="{E30ED00E-0EF5-4DEB-B8B0-4F42FDE1C7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7" y="1389"/>
              <a:ext cx="181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761970">
                <a:spcBef>
                  <a:spcPct val="50000"/>
                </a:spcBef>
                <a:buNone/>
              </a:pPr>
              <a:r>
                <a:rPr lang="en-US" altLang="zh-CN" sz="1500">
                  <a:solidFill>
                    <a:srgbClr val="085296"/>
                  </a:solidFill>
                  <a:latin typeface="Arial" panose="020B0604020202020204" pitchFamily="34" charset="0"/>
                </a:rPr>
                <a:t>①</a:t>
              </a:r>
            </a:p>
          </p:txBody>
        </p:sp>
      </p:grpSp>
      <p:sp>
        <p:nvSpPr>
          <p:cNvPr id="13383" name="Line 81">
            <a:extLst>
              <a:ext uri="{FF2B5EF4-FFF2-40B4-BE49-F238E27FC236}">
                <a16:creationId xmlns:a16="http://schemas.microsoft.com/office/drawing/2014/main" id="{EE613693-3786-46E6-ADC4-DBFE17FD6392}"/>
              </a:ext>
            </a:extLst>
          </p:cNvPr>
          <p:cNvSpPr>
            <a:spLocks noChangeShapeType="1"/>
          </p:cNvSpPr>
          <p:nvPr/>
        </p:nvSpPr>
        <p:spPr bwMode="auto">
          <a:xfrm>
            <a:off x="1971145" y="2115344"/>
            <a:ext cx="0" cy="30030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761970" eaLnBrk="0" hangingPunct="0"/>
            <a:endParaRPr kumimoji="1" lang="zh-CN" altLang="en-US" sz="20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384" name="Line 82">
            <a:extLst>
              <a:ext uri="{FF2B5EF4-FFF2-40B4-BE49-F238E27FC236}">
                <a16:creationId xmlns:a16="http://schemas.microsoft.com/office/drawing/2014/main" id="{47454294-64C8-48F5-9FE8-EC9AFDCBBAC0}"/>
              </a:ext>
            </a:extLst>
          </p:cNvPr>
          <p:cNvSpPr>
            <a:spLocks noChangeShapeType="1"/>
          </p:cNvSpPr>
          <p:nvPr/>
        </p:nvSpPr>
        <p:spPr bwMode="auto">
          <a:xfrm>
            <a:off x="1551781" y="3615532"/>
            <a:ext cx="0" cy="17991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761970" eaLnBrk="0" hangingPunct="0"/>
            <a:endParaRPr kumimoji="1" lang="zh-CN" altLang="en-US" sz="20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23667" name="Group 83">
            <a:extLst>
              <a:ext uri="{FF2B5EF4-FFF2-40B4-BE49-F238E27FC236}">
                <a16:creationId xmlns:a16="http://schemas.microsoft.com/office/drawing/2014/main" id="{07C8D377-0BCF-45F1-B76F-BF1034BEEEF2}"/>
              </a:ext>
            </a:extLst>
          </p:cNvPr>
          <p:cNvGrpSpPr>
            <a:grpSpLocks/>
          </p:cNvGrpSpPr>
          <p:nvPr/>
        </p:nvGrpSpPr>
        <p:grpSpPr bwMode="auto">
          <a:xfrm>
            <a:off x="1791229" y="1476374"/>
            <a:ext cx="478896" cy="599282"/>
            <a:chOff x="748" y="1269"/>
            <a:chExt cx="362" cy="453"/>
          </a:xfrm>
        </p:grpSpPr>
        <p:sp>
          <p:nvSpPr>
            <p:cNvPr id="13402" name="Text Box 84">
              <a:extLst>
                <a:ext uri="{FF2B5EF4-FFF2-40B4-BE49-F238E27FC236}">
                  <a16:creationId xmlns:a16="http://schemas.microsoft.com/office/drawing/2014/main" id="{3482687D-FF8C-4374-89C5-40A3AFDE58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9" y="1269"/>
              <a:ext cx="181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761970">
                <a:spcBef>
                  <a:spcPct val="50000"/>
                </a:spcBef>
                <a:buNone/>
              </a:pPr>
              <a:r>
                <a:rPr lang="en-US" altLang="zh-CN" sz="1500">
                  <a:solidFill>
                    <a:srgbClr val="085296"/>
                  </a:solidFill>
                  <a:latin typeface="Arial" panose="020B0604020202020204" pitchFamily="34" charset="0"/>
                </a:rPr>
                <a:t>②</a:t>
              </a:r>
            </a:p>
          </p:txBody>
        </p:sp>
        <p:sp>
          <p:nvSpPr>
            <p:cNvPr id="13403" name="Text Box 85">
              <a:extLst>
                <a:ext uri="{FF2B5EF4-FFF2-40B4-BE49-F238E27FC236}">
                  <a16:creationId xmlns:a16="http://schemas.microsoft.com/office/drawing/2014/main" id="{02BC72AD-9EDE-4883-A0C5-7548E70EC7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8" y="1450"/>
              <a:ext cx="362" cy="2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761970">
                <a:spcBef>
                  <a:spcPct val="50000"/>
                </a:spcBef>
                <a:buNone/>
              </a:pPr>
              <a:r>
                <a:rPr lang="zh-CN" altLang="en-US" sz="1167" b="1">
                  <a:solidFill>
                    <a:prstClr val="black"/>
                  </a:solidFill>
                  <a:latin typeface="Arial" panose="020B0604020202020204" pitchFamily="34" charset="0"/>
                </a:rPr>
                <a:t>输出指令地址</a:t>
              </a:r>
            </a:p>
          </p:txBody>
        </p:sp>
      </p:grpSp>
      <p:grpSp>
        <p:nvGrpSpPr>
          <p:cNvPr id="323670" name="Group 86">
            <a:extLst>
              <a:ext uri="{FF2B5EF4-FFF2-40B4-BE49-F238E27FC236}">
                <a16:creationId xmlns:a16="http://schemas.microsoft.com/office/drawing/2014/main" id="{82E0B7D2-F2E7-4733-82FF-9F58E0496EAB}"/>
              </a:ext>
            </a:extLst>
          </p:cNvPr>
          <p:cNvGrpSpPr>
            <a:grpSpLocks/>
          </p:cNvGrpSpPr>
          <p:nvPr/>
        </p:nvGrpSpPr>
        <p:grpSpPr bwMode="auto">
          <a:xfrm>
            <a:off x="1010708" y="3374766"/>
            <a:ext cx="840053" cy="230188"/>
            <a:chOff x="158" y="2537"/>
            <a:chExt cx="635" cy="174"/>
          </a:xfrm>
        </p:grpSpPr>
        <p:sp>
          <p:nvSpPr>
            <p:cNvPr id="13400" name="Text Box 87">
              <a:extLst>
                <a:ext uri="{FF2B5EF4-FFF2-40B4-BE49-F238E27FC236}">
                  <a16:creationId xmlns:a16="http://schemas.microsoft.com/office/drawing/2014/main" id="{44041834-695C-420F-93FC-920A1E028B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" y="2559"/>
              <a:ext cx="453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761970">
                <a:spcBef>
                  <a:spcPct val="50000"/>
                </a:spcBef>
                <a:buNone/>
              </a:pPr>
              <a:r>
                <a:rPr lang="zh-CN" altLang="en-US" sz="1167" b="1">
                  <a:solidFill>
                    <a:prstClr val="black"/>
                  </a:solidFill>
                  <a:latin typeface="Arial" panose="020B0604020202020204" pitchFamily="34" charset="0"/>
                </a:rPr>
                <a:t>锁存地址</a:t>
              </a:r>
            </a:p>
          </p:txBody>
        </p:sp>
        <p:sp>
          <p:nvSpPr>
            <p:cNvPr id="13401" name="Text Box 88">
              <a:extLst>
                <a:ext uri="{FF2B5EF4-FFF2-40B4-BE49-F238E27FC236}">
                  <a16:creationId xmlns:a16="http://schemas.microsoft.com/office/drawing/2014/main" id="{9D127AB3-08E4-4B64-B7F2-C471BB8FE6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" y="2537"/>
              <a:ext cx="181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761970">
                <a:spcBef>
                  <a:spcPct val="50000"/>
                </a:spcBef>
                <a:buNone/>
              </a:pPr>
              <a:r>
                <a:rPr lang="en-US" altLang="zh-CN" sz="1500">
                  <a:solidFill>
                    <a:srgbClr val="085296"/>
                  </a:solidFill>
                  <a:latin typeface="Arial" panose="020B0604020202020204" pitchFamily="34" charset="0"/>
                </a:rPr>
                <a:t>②</a:t>
              </a:r>
            </a:p>
          </p:txBody>
        </p:sp>
      </p:grpSp>
      <p:grpSp>
        <p:nvGrpSpPr>
          <p:cNvPr id="323673" name="Group 89">
            <a:extLst>
              <a:ext uri="{FF2B5EF4-FFF2-40B4-BE49-F238E27FC236}">
                <a16:creationId xmlns:a16="http://schemas.microsoft.com/office/drawing/2014/main" id="{2D62735D-3DD2-4258-AC07-67C59F34878D}"/>
              </a:ext>
            </a:extLst>
          </p:cNvPr>
          <p:cNvGrpSpPr>
            <a:grpSpLocks/>
          </p:cNvGrpSpPr>
          <p:nvPr/>
        </p:nvGrpSpPr>
        <p:grpSpPr bwMode="auto">
          <a:xfrm>
            <a:off x="1311010" y="5143511"/>
            <a:ext cx="840052" cy="230188"/>
            <a:chOff x="385" y="4041"/>
            <a:chExt cx="635" cy="174"/>
          </a:xfrm>
        </p:grpSpPr>
        <p:sp>
          <p:nvSpPr>
            <p:cNvPr id="13398" name="Text Box 90">
              <a:extLst>
                <a:ext uri="{FF2B5EF4-FFF2-40B4-BE49-F238E27FC236}">
                  <a16:creationId xmlns:a16="http://schemas.microsoft.com/office/drawing/2014/main" id="{D2ABD24D-B560-4D56-B6A9-99C3895018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" y="4065"/>
              <a:ext cx="453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761970">
                <a:spcBef>
                  <a:spcPct val="50000"/>
                </a:spcBef>
                <a:buNone/>
              </a:pPr>
              <a:r>
                <a:rPr lang="zh-CN" altLang="en-US" sz="1167" b="1">
                  <a:solidFill>
                    <a:prstClr val="black"/>
                  </a:solidFill>
                  <a:latin typeface="Arial" panose="020B0604020202020204" pitchFamily="34" charset="0"/>
                </a:rPr>
                <a:t>读写命令</a:t>
              </a:r>
            </a:p>
          </p:txBody>
        </p:sp>
        <p:sp>
          <p:nvSpPr>
            <p:cNvPr id="13399" name="Text Box 91">
              <a:extLst>
                <a:ext uri="{FF2B5EF4-FFF2-40B4-BE49-F238E27FC236}">
                  <a16:creationId xmlns:a16="http://schemas.microsoft.com/office/drawing/2014/main" id="{035E4ACB-E85C-4757-9B40-5781369D88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" y="4041"/>
              <a:ext cx="181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761970">
                <a:spcBef>
                  <a:spcPct val="50000"/>
                </a:spcBef>
                <a:buNone/>
              </a:pPr>
              <a:r>
                <a:rPr lang="en-US" altLang="zh-CN" sz="1500">
                  <a:solidFill>
                    <a:srgbClr val="085296"/>
                  </a:solidFill>
                  <a:latin typeface="Arial" panose="020B0604020202020204" pitchFamily="34" charset="0"/>
                </a:rPr>
                <a:t>⑤</a:t>
              </a:r>
            </a:p>
          </p:txBody>
        </p:sp>
      </p:grpSp>
      <p:grpSp>
        <p:nvGrpSpPr>
          <p:cNvPr id="323676" name="Group 92">
            <a:extLst>
              <a:ext uri="{FF2B5EF4-FFF2-40B4-BE49-F238E27FC236}">
                <a16:creationId xmlns:a16="http://schemas.microsoft.com/office/drawing/2014/main" id="{2F15F874-AA3E-466E-932C-C1D826A0AED2}"/>
              </a:ext>
            </a:extLst>
          </p:cNvPr>
          <p:cNvGrpSpPr>
            <a:grpSpLocks/>
          </p:cNvGrpSpPr>
          <p:nvPr/>
        </p:nvGrpSpPr>
        <p:grpSpPr bwMode="auto">
          <a:xfrm>
            <a:off x="6924146" y="2192087"/>
            <a:ext cx="867833" cy="230188"/>
            <a:chOff x="4628" y="1810"/>
            <a:chExt cx="656" cy="174"/>
          </a:xfrm>
        </p:grpSpPr>
        <p:sp>
          <p:nvSpPr>
            <p:cNvPr id="13396" name="Text Box 93">
              <a:extLst>
                <a:ext uri="{FF2B5EF4-FFF2-40B4-BE49-F238E27FC236}">
                  <a16:creationId xmlns:a16="http://schemas.microsoft.com/office/drawing/2014/main" id="{143937C6-4A8E-451C-8DD8-60FDCD087E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3" y="1810"/>
              <a:ext cx="181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761970">
                <a:spcBef>
                  <a:spcPct val="50000"/>
                </a:spcBef>
                <a:buNone/>
              </a:pPr>
              <a:r>
                <a:rPr lang="en-US" altLang="zh-CN" sz="1500">
                  <a:solidFill>
                    <a:srgbClr val="085296"/>
                  </a:solidFill>
                  <a:latin typeface="Arial" panose="020B0604020202020204" pitchFamily="34" charset="0"/>
                </a:rPr>
                <a:t>⑧</a:t>
              </a:r>
            </a:p>
          </p:txBody>
        </p:sp>
        <p:sp>
          <p:nvSpPr>
            <p:cNvPr id="13397" name="Text Box 94">
              <a:extLst>
                <a:ext uri="{FF2B5EF4-FFF2-40B4-BE49-F238E27FC236}">
                  <a16:creationId xmlns:a16="http://schemas.microsoft.com/office/drawing/2014/main" id="{9E59318F-88D0-40B1-A50B-FB6FAEF390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8" y="1826"/>
              <a:ext cx="453" cy="1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1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15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defTabSz="761970">
                <a:spcBef>
                  <a:spcPct val="50000"/>
                </a:spcBef>
                <a:buNone/>
              </a:pPr>
              <a:r>
                <a:rPr lang="zh-CN" altLang="en-US" sz="1167" b="1">
                  <a:solidFill>
                    <a:prstClr val="black"/>
                  </a:solidFill>
                  <a:latin typeface="Arial" panose="020B0604020202020204" pitchFamily="34" charset="0"/>
                </a:rPr>
                <a:t>指令译码</a:t>
              </a:r>
            </a:p>
          </p:txBody>
        </p:sp>
      </p:grpSp>
      <p:sp>
        <p:nvSpPr>
          <p:cNvPr id="13389" name="Line 95">
            <a:extLst>
              <a:ext uri="{FF2B5EF4-FFF2-40B4-BE49-F238E27FC236}">
                <a16:creationId xmlns:a16="http://schemas.microsoft.com/office/drawing/2014/main" id="{153DC72F-8BE9-425D-AEA0-697A5797B85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31886" y="2667000"/>
            <a:ext cx="1190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761970" eaLnBrk="0" hangingPunct="0"/>
            <a:endParaRPr kumimoji="1" lang="zh-CN" altLang="en-US" sz="20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390" name="Line 96">
            <a:extLst>
              <a:ext uri="{FF2B5EF4-FFF2-40B4-BE49-F238E27FC236}">
                <a16:creationId xmlns:a16="http://schemas.microsoft.com/office/drawing/2014/main" id="{A3679227-001B-41AA-8F5C-B1B24F24A7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31885" y="2546615"/>
            <a:ext cx="0" cy="12038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761970" eaLnBrk="0" hangingPunct="0"/>
            <a:endParaRPr kumimoji="1" lang="zh-CN" altLang="en-US" sz="20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23681" name="Text Box 97">
            <a:extLst>
              <a:ext uri="{FF2B5EF4-FFF2-40B4-BE49-F238E27FC236}">
                <a16:creationId xmlns:a16="http://schemas.microsoft.com/office/drawing/2014/main" id="{CE07DEA2-272F-4217-A87B-3A6076C514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9750" y="2894542"/>
            <a:ext cx="298979" cy="161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761970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sz="1167">
                <a:solidFill>
                  <a:prstClr val="black"/>
                </a:solidFill>
                <a:latin typeface="Arial" panose="020B0604020202020204" pitchFamily="34" charset="0"/>
              </a:rPr>
              <a:t>锁存</a:t>
            </a:r>
          </a:p>
        </p:txBody>
      </p:sp>
      <p:sp>
        <p:nvSpPr>
          <p:cNvPr id="13392" name="Line 98">
            <a:extLst>
              <a:ext uri="{FF2B5EF4-FFF2-40B4-BE49-F238E27FC236}">
                <a16:creationId xmlns:a16="http://schemas.microsoft.com/office/drawing/2014/main" id="{3A6D4F9A-17D5-434E-B0CD-944680D448F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31886" y="2775479"/>
            <a:ext cx="1190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761970" eaLnBrk="0" hangingPunct="0"/>
            <a:endParaRPr kumimoji="1" lang="zh-CN" altLang="en-US" sz="20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393" name="Line 99">
            <a:extLst>
              <a:ext uri="{FF2B5EF4-FFF2-40B4-BE49-F238E27FC236}">
                <a16:creationId xmlns:a16="http://schemas.microsoft.com/office/drawing/2014/main" id="{19973177-D79A-4B45-9C18-EBC6F082BC9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231885" y="2775480"/>
            <a:ext cx="0" cy="12038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761970" eaLnBrk="0" hangingPunct="0"/>
            <a:endParaRPr kumimoji="1" lang="zh-CN" altLang="en-US" sz="200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23684" name="Text Box 100">
            <a:extLst>
              <a:ext uri="{FF2B5EF4-FFF2-40B4-BE49-F238E27FC236}">
                <a16:creationId xmlns:a16="http://schemas.microsoft.com/office/drawing/2014/main" id="{23A47E3E-AFBD-4CF7-A31B-C27DE2E4BD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79750" y="2354792"/>
            <a:ext cx="298979" cy="161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761970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 sz="1167">
                <a:solidFill>
                  <a:prstClr val="black"/>
                </a:solidFill>
                <a:latin typeface="Arial" panose="020B0604020202020204" pitchFamily="34" charset="0"/>
              </a:rPr>
              <a:t>输出</a:t>
            </a:r>
          </a:p>
        </p:txBody>
      </p:sp>
      <p:sp>
        <p:nvSpPr>
          <p:cNvPr id="13395" name="Rectangle 101">
            <a:extLst>
              <a:ext uri="{FF2B5EF4-FFF2-40B4-BE49-F238E27FC236}">
                <a16:creationId xmlns:a16="http://schemas.microsoft.com/office/drawing/2014/main" id="{AF208DEC-9FC0-4541-9FA4-DC06139A4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562" y="3810000"/>
            <a:ext cx="1381125" cy="239448"/>
          </a:xfrm>
          <a:prstGeom prst="rect">
            <a:avLst/>
          </a:prstGeom>
          <a:solidFill>
            <a:srgbClr val="80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761970">
              <a:spcBef>
                <a:spcPct val="0"/>
              </a:spcBef>
              <a:buNone/>
            </a:pPr>
            <a:r>
              <a:rPr lang="zh-CN" altLang="en-US" sz="1500">
                <a:solidFill>
                  <a:prstClr val="white"/>
                </a:solidFill>
                <a:latin typeface="Arial" panose="020B0604020202020204" pitchFamily="34" charset="0"/>
              </a:rPr>
              <a:t>地址寄存器</a:t>
            </a:r>
            <a:r>
              <a:rPr lang="en-US" altLang="zh-CN" sz="1500">
                <a:solidFill>
                  <a:prstClr val="white"/>
                </a:solidFill>
                <a:latin typeface="Arial" panose="020B0604020202020204" pitchFamily="34" charset="0"/>
              </a:rPr>
              <a:t>AR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3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23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23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23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23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23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23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23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323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23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23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23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23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613" grpId="0" autoUpdateAnimBg="0"/>
      <p:bldP spid="323631" grpId="0" autoUpdateAnimBg="0"/>
      <p:bldP spid="323681" grpId="0" autoUpdateAnimBg="0"/>
      <p:bldP spid="323684" grpId="0" autoUpdateAnimBg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fld id="{2E0A16A2-564D-4D2D-824A-CF08347CBF2A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/>
              <a:t>70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93675"/>
            <a:ext cx="7670800" cy="661988"/>
          </a:xfrm>
        </p:spPr>
        <p:txBody>
          <a:bodyPr/>
          <a:lstStyle/>
          <a:p>
            <a:pPr eaLnBrk="1" hangingPunct="1"/>
            <a:r>
              <a:rPr lang="zh-CN" altLang="en-US">
                <a:cs typeface="隶书" pitchFamily="49" charset="-122"/>
              </a:rPr>
              <a:t>例：</a:t>
            </a:r>
            <a:endParaRPr lang="zh-CN" altLang="en-US" b="0">
              <a:cs typeface="隶书" pitchFamily="49" charset="-122"/>
            </a:endParaRP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4213" y="1344613"/>
            <a:ext cx="7234237" cy="2413000"/>
          </a:xfrm>
        </p:spPr>
        <p:txBody>
          <a:bodyPr/>
          <a:lstStyle/>
          <a:p>
            <a:pPr eaLnBrk="1" hangingPunct="1">
              <a:spcAft>
                <a:spcPct val="0"/>
              </a:spcAft>
            </a:pPr>
            <a:r>
              <a:rPr lang="zh-CN" altLang="en-US">
                <a:latin typeface="宋体" charset="-122"/>
              </a:rPr>
              <a:t>如果有：</a:t>
            </a:r>
            <a:endParaRPr lang="en-US" altLang="zh-CN">
              <a:latin typeface="宋体" charset="-122"/>
            </a:endParaRPr>
          </a:p>
          <a:p>
            <a:pPr lvl="1" eaLnBrk="1" hangingPunct="1">
              <a:spcAft>
                <a:spcPct val="0"/>
              </a:spcAft>
            </a:pPr>
            <a:r>
              <a:rPr lang="en-US" altLang="zh-CN">
                <a:latin typeface="宋体" charset="-122"/>
              </a:rPr>
              <a:t>#WR=1，#RD=0，IO/#M=0</a:t>
            </a:r>
            <a:endParaRPr lang="zh-CN" altLang="en-US">
              <a:latin typeface="宋体" charset="-122"/>
            </a:endParaRPr>
          </a:p>
          <a:p>
            <a:pPr eaLnBrk="1" hangingPunct="1">
              <a:spcAft>
                <a:spcPct val="0"/>
              </a:spcAft>
            </a:pPr>
            <a:r>
              <a:rPr lang="zh-CN" altLang="en-US">
                <a:latin typeface="宋体" charset="-122"/>
              </a:rPr>
              <a:t>表示：</a:t>
            </a:r>
            <a:endParaRPr lang="en-US" altLang="zh-CN">
              <a:latin typeface="宋体" charset="-122"/>
            </a:endParaRPr>
          </a:p>
          <a:p>
            <a:pPr lvl="1" eaLnBrk="1" hangingPunct="1">
              <a:spcAft>
                <a:spcPct val="0"/>
              </a:spcAft>
            </a:pPr>
            <a:r>
              <a:rPr lang="en-US" altLang="zh-CN">
                <a:latin typeface="宋体" charset="-122"/>
              </a:rPr>
              <a:t>CPU</a:t>
            </a:r>
            <a:r>
              <a:rPr lang="zh-CN" altLang="en-US">
                <a:latin typeface="宋体" charset="-122"/>
              </a:rPr>
              <a:t>当前正在进行</a:t>
            </a:r>
            <a:r>
              <a:rPr lang="zh-CN" altLang="en-US" u="sng">
                <a:latin typeface="宋体" charset="-122"/>
              </a:rPr>
              <a:t>读存储器</a:t>
            </a:r>
            <a:r>
              <a:rPr lang="zh-CN" altLang="en-US">
                <a:latin typeface="宋体" charset="-122"/>
              </a:rPr>
              <a:t>操作</a:t>
            </a:r>
            <a:endParaRPr lang="zh-CN" altLang="en-US" sz="2000"/>
          </a:p>
        </p:txBody>
      </p:sp>
    </p:spTree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71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7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7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fld id="{E0AA9FE7-DC93-4A1F-8EEB-70B4CC1793A8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/>
              <a:t>71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93675"/>
            <a:ext cx="7670800" cy="863600"/>
          </a:xfrm>
        </p:spPr>
        <p:txBody>
          <a:bodyPr/>
          <a:lstStyle/>
          <a:p>
            <a:pPr eaLnBrk="1" hangingPunct="1"/>
            <a:r>
              <a:rPr lang="en-US" altLang="zh-CN" dirty="0">
                <a:cs typeface="隶书" pitchFamily="49" charset="-122"/>
              </a:rPr>
              <a:t>READY</a:t>
            </a:r>
            <a:r>
              <a:rPr lang="zh-CN" altLang="en-US" dirty="0">
                <a:cs typeface="隶书" pitchFamily="49" charset="-122"/>
              </a:rPr>
              <a:t>信号</a:t>
            </a:r>
            <a:endParaRPr lang="zh-CN" altLang="en-US" sz="2000" dirty="0">
              <a:cs typeface="隶书" pitchFamily="49" charset="-122"/>
            </a:endParaRPr>
          </a:p>
        </p:txBody>
      </p:sp>
      <p:graphicFrame>
        <p:nvGraphicFramePr>
          <p:cNvPr id="22532" name="Object 11"/>
          <p:cNvGraphicFramePr>
            <a:graphicFrameLocks noGrp="1" noChangeAspect="1"/>
          </p:cNvGraphicFramePr>
          <p:nvPr>
            <p:ph type="body" idx="1"/>
          </p:nvPr>
        </p:nvGraphicFramePr>
        <p:xfrm>
          <a:off x="0" y="1993900"/>
          <a:ext cx="9001125" cy="165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15" name="VISIO" r:id="rId4" imgW="2792160" imgH="479880" progId="">
                  <p:embed/>
                </p:oleObj>
              </mc:Choice>
              <mc:Fallback>
                <p:oleObj name="VISIO" r:id="rId4" imgW="2792160" imgH="479880" progId="">
                  <p:embed/>
                  <p:pic>
                    <p:nvPicPr>
                      <p:cNvPr id="0" name="Object 1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lum bright="70000" contrast="-7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993900"/>
                        <a:ext cx="9001125" cy="1657350"/>
                      </a:xfrm>
                      <a:prstGeom prst="rect">
                        <a:avLst/>
                      </a:prstGeom>
                      <a:solidFill>
                        <a:srgbClr val="0000FF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blinds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4213" y="1344613"/>
            <a:ext cx="7993062" cy="3889375"/>
          </a:xfrm>
        </p:spPr>
        <p:txBody>
          <a:bodyPr/>
          <a:lstStyle/>
          <a:p>
            <a:pPr>
              <a:spcAft>
                <a:spcPct val="0"/>
              </a:spcAft>
            </a:pPr>
            <a:r>
              <a:rPr lang="en-US" altLang="zh-CN" dirty="0"/>
              <a:t>CPU</a:t>
            </a:r>
            <a:r>
              <a:rPr lang="zh-CN" altLang="en-US" dirty="0"/>
              <a:t>完成一次访问内存或</a:t>
            </a:r>
            <a:r>
              <a:rPr lang="en-US" altLang="zh-CN" dirty="0"/>
              <a:t>I/O</a:t>
            </a:r>
            <a:r>
              <a:rPr lang="zh-CN" altLang="en-US" dirty="0"/>
              <a:t>接口需要</a:t>
            </a:r>
            <a:r>
              <a:rPr lang="en-US" altLang="zh-CN" dirty="0"/>
              <a:t>:</a:t>
            </a:r>
            <a:endParaRPr lang="zh-CN" altLang="en-US" dirty="0"/>
          </a:p>
          <a:p>
            <a:pPr lvl="1">
              <a:spcAft>
                <a:spcPct val="0"/>
              </a:spcAft>
            </a:pPr>
            <a:r>
              <a:rPr lang="zh-CN" altLang="en-US" dirty="0"/>
              <a:t>地址信号</a:t>
            </a:r>
            <a:endParaRPr lang="en-US" altLang="zh-CN" dirty="0"/>
          </a:p>
          <a:p>
            <a:pPr lvl="2">
              <a:spcBef>
                <a:spcPts val="0"/>
              </a:spcBef>
              <a:spcAft>
                <a:spcPct val="0"/>
              </a:spcAft>
            </a:pPr>
            <a:r>
              <a:rPr lang="zh-CN" altLang="en-US" dirty="0"/>
              <a:t>内存地址，接口地址</a:t>
            </a:r>
            <a:endParaRPr lang="en-US" altLang="zh-CN" dirty="0"/>
          </a:p>
          <a:p>
            <a:pPr lvl="1">
              <a:spcBef>
                <a:spcPts val="1200"/>
              </a:spcBef>
              <a:spcAft>
                <a:spcPct val="0"/>
              </a:spcAft>
            </a:pPr>
            <a:r>
              <a:rPr lang="zh-CN" altLang="en-US" dirty="0"/>
              <a:t>数据信号</a:t>
            </a:r>
            <a:endParaRPr lang="en-US" altLang="zh-CN" dirty="0"/>
          </a:p>
          <a:p>
            <a:pPr lvl="2">
              <a:spcBef>
                <a:spcPts val="0"/>
              </a:spcBef>
              <a:spcAft>
                <a:spcPct val="0"/>
              </a:spcAft>
            </a:pPr>
            <a:r>
              <a:rPr lang="en-US" altLang="zh-CN" dirty="0"/>
              <a:t>8</a:t>
            </a:r>
            <a:r>
              <a:rPr lang="zh-CN" altLang="en-US" dirty="0"/>
              <a:t>位数据线，与地址低</a:t>
            </a:r>
            <a:r>
              <a:rPr lang="en-US" altLang="zh-CN" dirty="0"/>
              <a:t>8</a:t>
            </a:r>
            <a:r>
              <a:rPr lang="zh-CN" altLang="en-US" dirty="0"/>
              <a:t>位分时复用</a:t>
            </a:r>
            <a:endParaRPr lang="en-US" altLang="zh-CN" dirty="0"/>
          </a:p>
          <a:p>
            <a:pPr lvl="1">
              <a:spcBef>
                <a:spcPts val="1200"/>
              </a:spcBef>
              <a:spcAft>
                <a:spcPct val="0"/>
              </a:spcAft>
            </a:pPr>
            <a:r>
              <a:rPr lang="zh-CN" altLang="en-US" dirty="0"/>
              <a:t>各种控制信号</a:t>
            </a:r>
            <a:endParaRPr lang="en-US" altLang="zh-CN" dirty="0"/>
          </a:p>
          <a:p>
            <a:pPr lvl="2">
              <a:spcBef>
                <a:spcPts val="0"/>
              </a:spcBef>
              <a:spcAft>
                <a:spcPct val="0"/>
              </a:spcAft>
            </a:pPr>
            <a:r>
              <a:rPr lang="zh-CN" altLang="en-US" dirty="0"/>
              <a:t>读、写、读写允许、收发器方向控制，地址锁存，访存</a:t>
            </a:r>
            <a:r>
              <a:rPr lang="en-US" altLang="zh-CN" dirty="0"/>
              <a:t>/</a:t>
            </a:r>
            <a:r>
              <a:rPr lang="zh-CN" altLang="en-US" dirty="0"/>
              <a:t>访接口控制</a:t>
            </a:r>
          </a:p>
        </p:txBody>
      </p:sp>
      <p:sp>
        <p:nvSpPr>
          <p:cNvPr id="23555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fld id="{A1871B15-2807-4D6B-AE11-F2716DCD2C4D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/>
              <a:t>72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93675"/>
            <a:ext cx="8064500" cy="863600"/>
          </a:xfrm>
        </p:spPr>
        <p:txBody>
          <a:bodyPr/>
          <a:lstStyle/>
          <a:p>
            <a:pPr eaLnBrk="1" hangingPunct="1"/>
            <a:r>
              <a:rPr lang="en-US" altLang="zh-CN" dirty="0">
                <a:cs typeface="隶书" pitchFamily="49" charset="-122"/>
              </a:rPr>
              <a:t>CPU</a:t>
            </a:r>
            <a:r>
              <a:rPr lang="zh-CN" altLang="en-US" dirty="0">
                <a:cs typeface="隶书" pitchFamily="49" charset="-122"/>
              </a:rPr>
              <a:t>访问一次内存或接口的主要信号</a:t>
            </a:r>
          </a:p>
        </p:txBody>
      </p:sp>
    </p:spTree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fld id="{C2155150-AE24-44F9-9244-DF8851D0D785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/>
              <a:t>73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93675"/>
            <a:ext cx="7670800" cy="661988"/>
          </a:xfrm>
        </p:spPr>
        <p:txBody>
          <a:bodyPr/>
          <a:lstStyle/>
          <a:p>
            <a:pPr eaLnBrk="1" hangingPunct="1"/>
            <a:r>
              <a:rPr lang="zh-CN" altLang="en-US">
                <a:cs typeface="隶书" pitchFamily="49" charset="-122"/>
              </a:rPr>
              <a:t>中断请求和响应信号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8675" y="1417638"/>
            <a:ext cx="7232650" cy="2667000"/>
          </a:xfrm>
        </p:spPr>
        <p:txBody>
          <a:bodyPr/>
          <a:lstStyle/>
          <a:p>
            <a:pPr eaLnBrk="1" hangingPunct="1">
              <a:spcAft>
                <a:spcPct val="0"/>
              </a:spcAft>
            </a:pPr>
            <a:r>
              <a:rPr lang="en-US" altLang="zh-CN" dirty="0"/>
              <a:t>INTR：  </a:t>
            </a:r>
            <a:r>
              <a:rPr lang="zh-CN" altLang="en-US" dirty="0"/>
              <a:t>可屏蔽中断请求输入端</a:t>
            </a:r>
          </a:p>
          <a:p>
            <a:pPr eaLnBrk="1" hangingPunct="1">
              <a:spcAft>
                <a:spcPct val="0"/>
              </a:spcAft>
            </a:pPr>
            <a:r>
              <a:rPr lang="en-US" altLang="zh-CN" dirty="0"/>
              <a:t>NMI：   </a:t>
            </a:r>
            <a:r>
              <a:rPr lang="zh-CN" altLang="en-US" dirty="0"/>
              <a:t>非屏蔽中断请求输入端</a:t>
            </a:r>
          </a:p>
          <a:p>
            <a:pPr eaLnBrk="1" hangingPunct="1">
              <a:spcAft>
                <a:spcPct val="0"/>
              </a:spcAft>
            </a:pPr>
            <a:r>
              <a:rPr lang="en-US" altLang="zh-CN" dirty="0"/>
              <a:t>#INTA：</a:t>
            </a:r>
            <a:r>
              <a:rPr lang="zh-CN" altLang="en-US" dirty="0"/>
              <a:t>中断响应输出端</a:t>
            </a:r>
            <a:endParaRPr lang="zh-CN" altLang="zh-CN" dirty="0"/>
          </a:p>
        </p:txBody>
      </p:sp>
    </p:spTree>
  </p:cSld>
  <p:clrMapOvr>
    <a:masterClrMapping/>
  </p:clrMapOvr>
  <p:transition spd="slow">
    <p:blinds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fld id="{6986FC57-F374-46B1-AE2E-E5D755B742DF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/>
              <a:t>74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93675"/>
            <a:ext cx="7670800" cy="661988"/>
          </a:xfrm>
        </p:spPr>
        <p:txBody>
          <a:bodyPr/>
          <a:lstStyle/>
          <a:p>
            <a:pPr eaLnBrk="1" hangingPunct="1"/>
            <a:r>
              <a:rPr lang="zh-CN" altLang="en-US">
                <a:cs typeface="隶书" pitchFamily="49" charset="-122"/>
              </a:rPr>
              <a:t>总线保持信号</a:t>
            </a:r>
          </a:p>
        </p:txBody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0122" y="1128713"/>
            <a:ext cx="7993384" cy="3429000"/>
          </a:xfrm>
        </p:spPr>
        <p:txBody>
          <a:bodyPr/>
          <a:lstStyle/>
          <a:p>
            <a:pPr eaLnBrk="1" hangingPunct="1">
              <a:spcAft>
                <a:spcPct val="0"/>
              </a:spcAft>
            </a:pPr>
            <a:r>
              <a:rPr lang="en-US" altLang="zh-CN" dirty="0"/>
              <a:t>HOLD：</a:t>
            </a:r>
          </a:p>
          <a:p>
            <a:pPr lvl="1" eaLnBrk="1" hangingPunct="1">
              <a:spcBef>
                <a:spcPts val="0"/>
              </a:spcBef>
              <a:spcAft>
                <a:spcPct val="0"/>
              </a:spcAft>
            </a:pPr>
            <a:r>
              <a:rPr lang="zh-CN" altLang="en-US" dirty="0"/>
              <a:t>总线保持请求信号输入端。当</a:t>
            </a:r>
            <a:r>
              <a:rPr lang="en-US" altLang="zh-CN" dirty="0"/>
              <a:t>CPU</a:t>
            </a:r>
            <a:r>
              <a:rPr lang="zh-CN" altLang="en-US" dirty="0"/>
              <a:t>以外的其他设备要求占用总线时，通过该引脚向</a:t>
            </a:r>
            <a:r>
              <a:rPr lang="en-US" altLang="zh-CN" dirty="0"/>
              <a:t>CPU</a:t>
            </a:r>
            <a:r>
              <a:rPr lang="zh-CN" altLang="en-US" dirty="0"/>
              <a:t>发出请求。</a:t>
            </a:r>
          </a:p>
          <a:p>
            <a:pPr eaLnBrk="1" hangingPunct="1">
              <a:spcBef>
                <a:spcPts val="1200"/>
              </a:spcBef>
              <a:spcAft>
                <a:spcPct val="0"/>
              </a:spcAft>
            </a:pPr>
            <a:r>
              <a:rPr lang="en-US" altLang="zh-CN" dirty="0"/>
              <a:t>HLDA：</a:t>
            </a:r>
          </a:p>
          <a:p>
            <a:pPr lvl="1" eaLnBrk="1" hangingPunct="1">
              <a:spcBef>
                <a:spcPts val="0"/>
              </a:spcBef>
              <a:spcAft>
                <a:spcPct val="0"/>
              </a:spcAft>
            </a:pPr>
            <a:r>
              <a:rPr lang="zh-CN" altLang="en-US" dirty="0"/>
              <a:t>总线保持响应信号输出端。</a:t>
            </a:r>
            <a:r>
              <a:rPr lang="en-US" altLang="zh-CN" dirty="0"/>
              <a:t>CPU</a:t>
            </a:r>
            <a:r>
              <a:rPr lang="zh-CN" altLang="en-US" dirty="0"/>
              <a:t>对</a:t>
            </a:r>
            <a:r>
              <a:rPr lang="en-US" altLang="zh-CN" dirty="0"/>
              <a:t>HOLD</a:t>
            </a:r>
            <a:r>
              <a:rPr lang="zh-CN" altLang="en-US" dirty="0"/>
              <a:t>信号的响应信号</a:t>
            </a:r>
            <a:endParaRPr lang="zh-CN" altLang="en-US" sz="2800" dirty="0"/>
          </a:p>
        </p:txBody>
      </p:sp>
    </p:spTree>
  </p:cSld>
  <p:clrMapOvr>
    <a:masterClrMapping/>
  </p:clrMapOvr>
  <p:transition spd="slow">
    <p:blinds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7" name="Rectangle 4"/>
          <p:cNvSpPr>
            <a:spLocks noGrp="1" noChangeArrowheads="1"/>
          </p:cNvSpPr>
          <p:nvPr>
            <p:ph type="ctrTitle"/>
          </p:nvPr>
        </p:nvSpPr>
        <p:spPr>
          <a:xfrm>
            <a:off x="756146" y="1633364"/>
            <a:ext cx="7496175" cy="1219200"/>
          </a:xfrm>
        </p:spPr>
        <p:txBody>
          <a:bodyPr/>
          <a:lstStyle/>
          <a:p>
            <a:pPr algn="ctr" eaLnBrk="1" hangingPunct="1"/>
            <a:r>
              <a:rPr lang="zh-CN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隶书" pitchFamily="49" charset="-122"/>
              </a:rPr>
              <a:t>六、</a:t>
            </a:r>
            <a:r>
              <a:rPr lang="en-US" altLang="zh-CN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隶书" pitchFamily="49" charset="-122"/>
              </a:rPr>
              <a:t>8088</a:t>
            </a:r>
            <a:r>
              <a:rPr lang="zh-CN" alt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隶书" pitchFamily="49" charset="-122"/>
              </a:rPr>
              <a:t>总线时序</a:t>
            </a:r>
          </a:p>
        </p:txBody>
      </p:sp>
    </p:spTree>
    <p:extLst>
      <p:ext uri="{BB962C8B-B14F-4D97-AF65-F5344CB8AC3E}">
        <p14:creationId xmlns:p14="http://schemas.microsoft.com/office/powerpoint/2010/main" val="3978032482"/>
      </p:ext>
    </p:extLst>
  </p:cSld>
  <p:clrMapOvr>
    <a:masterClrMapping/>
  </p:clrMapOvr>
  <p:transition spd="slow">
    <p:blinds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93675"/>
            <a:ext cx="7670800" cy="661988"/>
          </a:xfrm>
        </p:spPr>
        <p:txBody>
          <a:bodyPr/>
          <a:lstStyle/>
          <a:p>
            <a:pPr eaLnBrk="1" hangingPunct="1"/>
            <a:r>
              <a:rPr lang="zh-CN" altLang="en-US">
                <a:cs typeface="隶书" pitchFamily="49" charset="-122"/>
              </a:rPr>
              <a:t>时序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6106" y="913284"/>
            <a:ext cx="7856537" cy="2376264"/>
          </a:xfrm>
        </p:spPr>
        <p:txBody>
          <a:bodyPr/>
          <a:lstStyle/>
          <a:p>
            <a:pPr eaLnBrk="1" hangingPunct="1">
              <a:lnSpc>
                <a:spcPct val="115000"/>
              </a:lnSpc>
            </a:pPr>
            <a:r>
              <a:rPr lang="zh-CN" altLang="en-US" sz="2400" dirty="0"/>
              <a:t>时序：</a:t>
            </a:r>
          </a:p>
          <a:p>
            <a:pPr lvl="1" eaLnBrk="1" hangingPunct="1">
              <a:lnSpc>
                <a:spcPct val="115000"/>
              </a:lnSpc>
              <a:spcBef>
                <a:spcPct val="5000"/>
              </a:spcBef>
              <a:spcAft>
                <a:spcPct val="40000"/>
              </a:spcAft>
            </a:pPr>
            <a:r>
              <a:rPr lang="en-US" altLang="zh-CN" sz="2000" dirty="0"/>
              <a:t>CPU</a:t>
            </a:r>
            <a:r>
              <a:rPr lang="zh-CN" altLang="en-US" sz="2000" dirty="0"/>
              <a:t>各引脚信号在时间上的关系</a:t>
            </a:r>
          </a:p>
          <a:p>
            <a:pPr eaLnBrk="1" hangingPunct="1">
              <a:lnSpc>
                <a:spcPct val="115000"/>
              </a:lnSpc>
              <a:spcAft>
                <a:spcPct val="0"/>
              </a:spcAft>
            </a:pPr>
            <a:r>
              <a:rPr lang="zh-CN" altLang="en-US" sz="2400" dirty="0"/>
              <a:t>总线周期：</a:t>
            </a:r>
          </a:p>
          <a:p>
            <a:pPr lvl="1" eaLnBrk="1" hangingPunct="1">
              <a:lnSpc>
                <a:spcPct val="115000"/>
              </a:lnSpc>
              <a:spcAft>
                <a:spcPct val="0"/>
              </a:spcAft>
            </a:pPr>
            <a:r>
              <a:rPr lang="en-US" altLang="zh-CN" sz="2000" dirty="0"/>
              <a:t>CPU</a:t>
            </a:r>
            <a:r>
              <a:rPr lang="zh-CN" altLang="en-US" sz="2000" dirty="0"/>
              <a:t>完成一次访问内存（或接口）操作所需要的时间。</a:t>
            </a:r>
          </a:p>
          <a:p>
            <a:pPr lvl="1" eaLnBrk="1" hangingPunct="1">
              <a:lnSpc>
                <a:spcPct val="115000"/>
              </a:lnSpc>
              <a:spcAft>
                <a:spcPct val="0"/>
              </a:spcAft>
            </a:pPr>
            <a:r>
              <a:rPr lang="zh-CN" altLang="en-US" sz="2000" dirty="0"/>
              <a:t>一个总线周期至少包括4个时钟周期。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9000369"/>
              </p:ext>
            </p:extLst>
          </p:nvPr>
        </p:nvGraphicFramePr>
        <p:xfrm>
          <a:off x="756146" y="3361556"/>
          <a:ext cx="6984776" cy="20882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19" name="Visio" r:id="rId4" imgW="6002655" imgH="1945767" progId="Visio.Drawing.11">
                  <p:embed/>
                </p:oleObj>
              </mc:Choice>
              <mc:Fallback>
                <p:oleObj name="Visio" r:id="rId4" imgW="6002655" imgH="194576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6146" y="3361556"/>
                        <a:ext cx="6984776" cy="20882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任意多边形 2"/>
          <p:cNvSpPr/>
          <p:nvPr/>
        </p:nvSpPr>
        <p:spPr bwMode="auto">
          <a:xfrm>
            <a:off x="7196158" y="2020028"/>
            <a:ext cx="955963" cy="3034146"/>
          </a:xfrm>
          <a:custGeom>
            <a:avLst/>
            <a:gdLst>
              <a:gd name="connsiteX0" fmla="*/ 0 w 955963"/>
              <a:gd name="connsiteY0" fmla="*/ 3034146 h 3034146"/>
              <a:gd name="connsiteX1" fmla="*/ 69273 w 955963"/>
              <a:gd name="connsiteY1" fmla="*/ 3006437 h 3034146"/>
              <a:gd name="connsiteX2" fmla="*/ 152400 w 955963"/>
              <a:gd name="connsiteY2" fmla="*/ 2951019 h 3034146"/>
              <a:gd name="connsiteX3" fmla="*/ 263236 w 955963"/>
              <a:gd name="connsiteY3" fmla="*/ 2867891 h 3034146"/>
              <a:gd name="connsiteX4" fmla="*/ 304800 w 955963"/>
              <a:gd name="connsiteY4" fmla="*/ 2840182 h 3034146"/>
              <a:gd name="connsiteX5" fmla="*/ 401782 w 955963"/>
              <a:gd name="connsiteY5" fmla="*/ 2784764 h 3034146"/>
              <a:gd name="connsiteX6" fmla="*/ 443345 w 955963"/>
              <a:gd name="connsiteY6" fmla="*/ 2743200 h 3034146"/>
              <a:gd name="connsiteX7" fmla="*/ 484909 w 955963"/>
              <a:gd name="connsiteY7" fmla="*/ 2715491 h 3034146"/>
              <a:gd name="connsiteX8" fmla="*/ 512618 w 955963"/>
              <a:gd name="connsiteY8" fmla="*/ 2673928 h 3034146"/>
              <a:gd name="connsiteX9" fmla="*/ 581891 w 955963"/>
              <a:gd name="connsiteY9" fmla="*/ 2632364 h 3034146"/>
              <a:gd name="connsiteX10" fmla="*/ 678873 w 955963"/>
              <a:gd name="connsiteY10" fmla="*/ 2535382 h 3034146"/>
              <a:gd name="connsiteX11" fmla="*/ 720436 w 955963"/>
              <a:gd name="connsiteY11" fmla="*/ 2493819 h 3034146"/>
              <a:gd name="connsiteX12" fmla="*/ 817418 w 955963"/>
              <a:gd name="connsiteY12" fmla="*/ 2396837 h 3034146"/>
              <a:gd name="connsiteX13" fmla="*/ 886691 w 955963"/>
              <a:gd name="connsiteY13" fmla="*/ 2286000 h 3034146"/>
              <a:gd name="connsiteX14" fmla="*/ 955963 w 955963"/>
              <a:gd name="connsiteY14" fmla="*/ 2189019 h 3034146"/>
              <a:gd name="connsiteX15" fmla="*/ 942109 w 955963"/>
              <a:gd name="connsiteY15" fmla="*/ 1884219 h 3034146"/>
              <a:gd name="connsiteX16" fmla="*/ 914400 w 955963"/>
              <a:gd name="connsiteY16" fmla="*/ 1842655 h 3034146"/>
              <a:gd name="connsiteX17" fmla="*/ 872836 w 955963"/>
              <a:gd name="connsiteY17" fmla="*/ 1759528 h 3034146"/>
              <a:gd name="connsiteX18" fmla="*/ 872836 w 955963"/>
              <a:gd name="connsiteY18" fmla="*/ 1884219 h 3034146"/>
              <a:gd name="connsiteX19" fmla="*/ 900545 w 955963"/>
              <a:gd name="connsiteY19" fmla="*/ 1856509 h 3034146"/>
              <a:gd name="connsiteX20" fmla="*/ 872836 w 955963"/>
              <a:gd name="connsiteY20" fmla="*/ 1482437 h 3034146"/>
              <a:gd name="connsiteX21" fmla="*/ 845127 w 955963"/>
              <a:gd name="connsiteY21" fmla="*/ 1427019 h 3034146"/>
              <a:gd name="connsiteX22" fmla="*/ 831273 w 955963"/>
              <a:gd name="connsiteY22" fmla="*/ 1385455 h 3034146"/>
              <a:gd name="connsiteX23" fmla="*/ 803563 w 955963"/>
              <a:gd name="connsiteY23" fmla="*/ 1233055 h 3034146"/>
              <a:gd name="connsiteX24" fmla="*/ 775854 w 955963"/>
              <a:gd name="connsiteY24" fmla="*/ 1122219 h 3034146"/>
              <a:gd name="connsiteX25" fmla="*/ 762000 w 955963"/>
              <a:gd name="connsiteY25" fmla="*/ 983673 h 3034146"/>
              <a:gd name="connsiteX26" fmla="*/ 734291 w 955963"/>
              <a:gd name="connsiteY26" fmla="*/ 429491 h 3034146"/>
              <a:gd name="connsiteX27" fmla="*/ 720436 w 955963"/>
              <a:gd name="connsiteY27" fmla="*/ 277091 h 3034146"/>
              <a:gd name="connsiteX28" fmla="*/ 706582 w 955963"/>
              <a:gd name="connsiteY28" fmla="*/ 152400 h 3034146"/>
              <a:gd name="connsiteX29" fmla="*/ 692727 w 955963"/>
              <a:gd name="connsiteY29" fmla="*/ 0 h 303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955963" h="3034146">
                <a:moveTo>
                  <a:pt x="0" y="3034146"/>
                </a:moveTo>
                <a:cubicBezTo>
                  <a:pt x="23091" y="3024910"/>
                  <a:pt x="47440" y="3018346"/>
                  <a:pt x="69273" y="3006437"/>
                </a:cubicBezTo>
                <a:cubicBezTo>
                  <a:pt x="98509" y="2990490"/>
                  <a:pt x="125758" y="2971000"/>
                  <a:pt x="152400" y="2951019"/>
                </a:cubicBezTo>
                <a:cubicBezTo>
                  <a:pt x="189345" y="2923310"/>
                  <a:pt x="224810" y="2893508"/>
                  <a:pt x="263236" y="2867891"/>
                </a:cubicBezTo>
                <a:cubicBezTo>
                  <a:pt x="277091" y="2858655"/>
                  <a:pt x="291250" y="2849860"/>
                  <a:pt x="304800" y="2840182"/>
                </a:cubicBezTo>
                <a:cubicBezTo>
                  <a:pt x="378192" y="2787760"/>
                  <a:pt x="334333" y="2807247"/>
                  <a:pt x="401782" y="2784764"/>
                </a:cubicBezTo>
                <a:cubicBezTo>
                  <a:pt x="415636" y="2770909"/>
                  <a:pt x="428293" y="2755743"/>
                  <a:pt x="443345" y="2743200"/>
                </a:cubicBezTo>
                <a:cubicBezTo>
                  <a:pt x="456137" y="2732540"/>
                  <a:pt x="473135" y="2727265"/>
                  <a:pt x="484909" y="2715491"/>
                </a:cubicBezTo>
                <a:cubicBezTo>
                  <a:pt x="496683" y="2703717"/>
                  <a:pt x="499976" y="2684764"/>
                  <a:pt x="512618" y="2673928"/>
                </a:cubicBezTo>
                <a:cubicBezTo>
                  <a:pt x="533064" y="2656403"/>
                  <a:pt x="561204" y="2649603"/>
                  <a:pt x="581891" y="2632364"/>
                </a:cubicBezTo>
                <a:cubicBezTo>
                  <a:pt x="617012" y="2603096"/>
                  <a:pt x="646546" y="2567709"/>
                  <a:pt x="678873" y="2535382"/>
                </a:cubicBezTo>
                <a:cubicBezTo>
                  <a:pt x="692727" y="2521528"/>
                  <a:pt x="708196" y="2509119"/>
                  <a:pt x="720436" y="2493819"/>
                </a:cubicBezTo>
                <a:cubicBezTo>
                  <a:pt x="786256" y="2411544"/>
                  <a:pt x="751249" y="2440949"/>
                  <a:pt x="817418" y="2396837"/>
                </a:cubicBezTo>
                <a:cubicBezTo>
                  <a:pt x="840509" y="2359891"/>
                  <a:pt x="860550" y="2320855"/>
                  <a:pt x="886691" y="2286000"/>
                </a:cubicBezTo>
                <a:cubicBezTo>
                  <a:pt x="938244" y="2217261"/>
                  <a:pt x="915445" y="2249795"/>
                  <a:pt x="955963" y="2189019"/>
                </a:cubicBezTo>
                <a:cubicBezTo>
                  <a:pt x="951345" y="2087419"/>
                  <a:pt x="954226" y="1985199"/>
                  <a:pt x="942109" y="1884219"/>
                </a:cubicBezTo>
                <a:cubicBezTo>
                  <a:pt x="940125" y="1867686"/>
                  <a:pt x="921847" y="1857548"/>
                  <a:pt x="914400" y="1842655"/>
                </a:cubicBezTo>
                <a:cubicBezTo>
                  <a:pt x="857042" y="1727940"/>
                  <a:pt x="952242" y="1878635"/>
                  <a:pt x="872836" y="1759528"/>
                </a:cubicBezTo>
                <a:cubicBezTo>
                  <a:pt x="859199" y="1800439"/>
                  <a:pt x="839076" y="1839204"/>
                  <a:pt x="872836" y="1884219"/>
                </a:cubicBezTo>
                <a:cubicBezTo>
                  <a:pt x="880673" y="1894669"/>
                  <a:pt x="891309" y="1865746"/>
                  <a:pt x="900545" y="1856509"/>
                </a:cubicBezTo>
                <a:cubicBezTo>
                  <a:pt x="900310" y="1852051"/>
                  <a:pt x="890990" y="1555051"/>
                  <a:pt x="872836" y="1482437"/>
                </a:cubicBezTo>
                <a:cubicBezTo>
                  <a:pt x="867827" y="1462401"/>
                  <a:pt x="853263" y="1446002"/>
                  <a:pt x="845127" y="1427019"/>
                </a:cubicBezTo>
                <a:cubicBezTo>
                  <a:pt x="839374" y="1413596"/>
                  <a:pt x="834815" y="1399623"/>
                  <a:pt x="831273" y="1385455"/>
                </a:cubicBezTo>
                <a:cubicBezTo>
                  <a:pt x="811234" y="1305298"/>
                  <a:pt x="822094" y="1319534"/>
                  <a:pt x="803563" y="1233055"/>
                </a:cubicBezTo>
                <a:cubicBezTo>
                  <a:pt x="795584" y="1195818"/>
                  <a:pt x="775854" y="1122219"/>
                  <a:pt x="775854" y="1122219"/>
                </a:cubicBezTo>
                <a:cubicBezTo>
                  <a:pt x="771236" y="1076037"/>
                  <a:pt x="764061" y="1030040"/>
                  <a:pt x="762000" y="983673"/>
                </a:cubicBezTo>
                <a:cubicBezTo>
                  <a:pt x="737097" y="423344"/>
                  <a:pt x="781367" y="664882"/>
                  <a:pt x="734291" y="429491"/>
                </a:cubicBezTo>
                <a:cubicBezTo>
                  <a:pt x="729673" y="378691"/>
                  <a:pt x="725512" y="327847"/>
                  <a:pt x="720436" y="277091"/>
                </a:cubicBezTo>
                <a:cubicBezTo>
                  <a:pt x="716275" y="235479"/>
                  <a:pt x="710743" y="194012"/>
                  <a:pt x="706582" y="152400"/>
                </a:cubicBezTo>
                <a:cubicBezTo>
                  <a:pt x="701506" y="101644"/>
                  <a:pt x="692727" y="0"/>
                  <a:pt x="692727" y="0"/>
                </a:cubicBezTo>
              </a:path>
            </a:pathLst>
          </a:custGeom>
          <a:noFill/>
          <a:ln w="12700" cap="sq" cmpd="sng" algn="ctr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82878" y="1650696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总线信号</a:t>
            </a:r>
          </a:p>
        </p:txBody>
      </p:sp>
    </p:spTree>
    <p:extLst>
      <p:ext uri="{BB962C8B-B14F-4D97-AF65-F5344CB8AC3E}">
        <p14:creationId xmlns:p14="http://schemas.microsoft.com/office/powerpoint/2010/main" val="456841060"/>
      </p:ext>
    </p:extLst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253DDA2-8539-43FB-BE31-3CE471081F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506" y="265212"/>
            <a:ext cx="4807860" cy="505159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7B8BAC3-93CF-42C3-80A8-C3D5A4E6B2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202" y="96219"/>
            <a:ext cx="1947877" cy="381858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2BD0B71-7C83-477D-A95E-C8114353F5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099" y="4081636"/>
            <a:ext cx="1947877" cy="147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84653"/>
      </p:ext>
    </p:extLst>
  </p:cSld>
  <p:clrMapOvr>
    <a:masterClrMapping/>
  </p:clrMapOvr>
  <p:transition spd="slow">
    <p:blinds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4D2BDB2-0C1B-46F7-B683-373205C07A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426" y="0"/>
            <a:ext cx="4521630" cy="5715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1F1744B-C6D0-4D8E-B763-5FCB70DECB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14" y="3937620"/>
            <a:ext cx="2138378" cy="11953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20D6367-A02D-4525-95FA-42372769410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4" y="841276"/>
            <a:ext cx="2988142" cy="223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86804"/>
      </p:ext>
    </p:extLst>
  </p:cSld>
  <p:clrMapOvr>
    <a:masterClrMapping/>
  </p:clrMapOvr>
  <p:transition spd="slow">
    <p:blinds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D8256E-C42E-4CDD-B4BA-53A4F6BB5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CBB4C9-A9DF-42D2-BE77-D7D4685F610B}" type="slidenum">
              <a:rPr lang="zh-CN" altLang="en-US" smtClean="0"/>
              <a:pPr>
                <a:defRPr/>
              </a:pPr>
              <a:t>79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1293061-E71C-40A9-B389-9C31DB5CB9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490" y="27946"/>
            <a:ext cx="4812938" cy="3693650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701CCD24-B954-488E-BB4D-9CFDD0759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8434" y="3776851"/>
            <a:ext cx="5544616" cy="19102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-apple-system"/>
              </a:rPr>
              <a:t>引脚关键信号说明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Ubuntu"/>
              </a:rPr>
              <a:t>AD0-AD7（地址/数据总线复用）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Ubuntu"/>
              </a:rPr>
              <a:t>：T1阶段为地址低8位（A0-A7），随后为数据。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Ubuntu"/>
              </a:rPr>
              <a:t>A8-A15（专用地址线）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Ubuntu"/>
              </a:rPr>
              <a:t>：输出地址高8位。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Ubuntu"/>
              </a:rPr>
              <a:t>ALE（Address Latch Enable）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Ubuntu"/>
              </a:rPr>
              <a:t>：地址锁存使能（高电平有效，下降沿触发锁存）。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Ubuntu"/>
              </a:rPr>
              <a:t>IO/M#（I/O或存储器选择）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Ubuntu"/>
              </a:rPr>
              <a:t>：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Ubuntu"/>
              </a:rPr>
              <a:t>低电平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Ubuntu"/>
              </a:rPr>
              <a:t>：访问存储器（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Ubuntu"/>
              </a:rPr>
              <a:t>MOV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Ubuntu"/>
              </a:rPr>
              <a:t>）。</a:t>
            </a: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Ubuntu"/>
              </a:rPr>
              <a:t>高电平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Ubuntu"/>
              </a:rPr>
              <a:t>：访问I/O端口（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scadia Code" panose="020B0609020000020004" pitchFamily="49" charset="0"/>
                <a:ea typeface="Ubuntu"/>
              </a:rPr>
              <a:t>IN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Ubuntu"/>
              </a:rPr>
              <a:t>）。</a:t>
            </a:r>
            <a:endParaRPr kumimoji="0" lang="zh-CN" altLang="zh-CN" sz="105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Ubuntu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Ubuntu"/>
              </a:rPr>
              <a:t>RD#（Read）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Ubuntu"/>
              </a:rPr>
              <a:t>：读信号（低电平有效）。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Ubuntu"/>
              </a:rPr>
              <a:t>DT/R#（数据方向控制）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Ubuntu"/>
              </a:rPr>
              <a:t>：低电平表示总线方向为“外设→CPU”（读）。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05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Ubuntu"/>
              </a:rPr>
              <a:t>DEN#（Data Enable）</a:t>
            </a:r>
            <a:r>
              <a:rPr kumimoji="0" lang="zh-CN" altLang="zh-CN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Ubuntu"/>
              </a:rPr>
              <a:t>：数据使能（低电平激活，允许外部收发器传输数据）。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97EBF25-2EC1-485A-8BFE-90D943CA75AF}"/>
              </a:ext>
            </a:extLst>
          </p:cNvPr>
          <p:cNvSpPr/>
          <p:nvPr/>
        </p:nvSpPr>
        <p:spPr>
          <a:xfrm>
            <a:off x="36066" y="553244"/>
            <a:ext cx="3902030" cy="170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000000"/>
                </a:solidFill>
                <a:latin typeface="-apple-system"/>
              </a:rPr>
              <a:t>T1</a:t>
            </a:r>
            <a:r>
              <a:rPr lang="zh-CN" altLang="en-US" b="1" dirty="0">
                <a:solidFill>
                  <a:srgbClr val="000000"/>
                </a:solidFill>
                <a:latin typeface="-apple-system"/>
              </a:rPr>
              <a:t>状态：地址输出与锁存</a:t>
            </a:r>
            <a:endParaRPr lang="en-US" altLang="zh-CN" b="1" dirty="0">
              <a:solidFill>
                <a:srgbClr val="000000"/>
              </a:solidFill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000000"/>
                </a:solidFill>
                <a:latin typeface="-apple-system"/>
              </a:rPr>
              <a:t>T2</a:t>
            </a:r>
            <a:r>
              <a:rPr lang="zh-CN" altLang="en-US" b="1" dirty="0">
                <a:solidFill>
                  <a:srgbClr val="000000"/>
                </a:solidFill>
                <a:latin typeface="-apple-system"/>
              </a:rPr>
              <a:t>状态：读信号生效与外设驱动数据</a:t>
            </a:r>
            <a:endParaRPr lang="en-US" altLang="zh-CN" b="1" dirty="0">
              <a:solidFill>
                <a:srgbClr val="000000"/>
              </a:solidFill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000000"/>
                </a:solidFill>
                <a:latin typeface="-apple-system"/>
              </a:rPr>
              <a:t>T3</a:t>
            </a:r>
            <a:r>
              <a:rPr lang="zh-CN" altLang="en-US" b="1" dirty="0">
                <a:solidFill>
                  <a:srgbClr val="000000"/>
                </a:solidFill>
                <a:latin typeface="-apple-system"/>
              </a:rPr>
              <a:t>状态：数据稳定与采样</a:t>
            </a:r>
            <a:endParaRPr lang="en-US" altLang="zh-CN" b="1" dirty="0">
              <a:solidFill>
                <a:srgbClr val="000000"/>
              </a:solidFill>
              <a:latin typeface="-apple-system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000000"/>
                </a:solidFill>
                <a:latin typeface="-apple-system"/>
              </a:rPr>
              <a:t>T4</a:t>
            </a:r>
            <a:r>
              <a:rPr lang="zh-CN" altLang="en-US" b="1" dirty="0">
                <a:solidFill>
                  <a:srgbClr val="000000"/>
                </a:solidFill>
                <a:latin typeface="-apple-system"/>
              </a:rPr>
              <a:t>状态：总线恢复</a:t>
            </a:r>
          </a:p>
        </p:txBody>
      </p:sp>
    </p:spTree>
    <p:extLst>
      <p:ext uri="{BB962C8B-B14F-4D97-AF65-F5344CB8AC3E}">
        <p14:creationId xmlns:p14="http://schemas.microsoft.com/office/powerpoint/2010/main" val="3506780614"/>
      </p:ext>
    </p:extLst>
  </p:cSld>
  <p:clrMapOvr>
    <a:masterClrMapping/>
  </p:clrMapOvr>
  <p:transition spd="slow">
    <p:blinds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C01DBEBF-FECF-475E-BF7E-64B5E411EE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2062" y="190500"/>
            <a:ext cx="6477000" cy="566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6729" tIns="38365" rIns="76729" bIns="38365" anchor="b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761970">
              <a:spcBef>
                <a:spcPct val="0"/>
              </a:spcBef>
              <a:buNone/>
            </a:pPr>
            <a:r>
              <a:rPr kumimoji="1" lang="en-US" altLang="zh-CN" sz="3667">
                <a:solidFill>
                  <a:srgbClr val="6E747A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2</a:t>
            </a:r>
            <a:r>
              <a:rPr kumimoji="1" lang="zh-CN" altLang="en-US" sz="3667">
                <a:solidFill>
                  <a:srgbClr val="6E747A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、核心级</a:t>
            </a:r>
            <a:r>
              <a:rPr kumimoji="1" lang="en-US" altLang="zh-CN" sz="3667">
                <a:solidFill>
                  <a:srgbClr val="6E747A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——</a:t>
            </a:r>
            <a:r>
              <a:rPr kumimoji="1" lang="zh-CN" altLang="en-US" sz="4000" b="1">
                <a:solidFill>
                  <a:srgbClr val="6E747A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微处理器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E9B79ED4-9601-453C-8136-7DDC4C63B3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2062" y="1537229"/>
            <a:ext cx="6731000" cy="3849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6729" tIns="38365" rIns="76729" bIns="38365"/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1079500" algn="l"/>
                <a:tab pos="1528763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1079500" algn="l"/>
                <a:tab pos="1528763" algn="l"/>
              </a:tabLst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1079500" algn="l"/>
                <a:tab pos="1528763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1079500" algn="l"/>
                <a:tab pos="1528763" algn="l"/>
              </a:tabLst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1079500" algn="l"/>
                <a:tab pos="1528763" algn="l"/>
              </a:tabLst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1079500" algn="l"/>
                <a:tab pos="1528763" algn="l"/>
              </a:tabLst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1079500" algn="l"/>
                <a:tab pos="1528763" algn="l"/>
              </a:tabLst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1079500" algn="l"/>
                <a:tab pos="1528763" algn="l"/>
              </a:tabLst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1079500" algn="l"/>
                <a:tab pos="1528763" algn="l"/>
              </a:tabLst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39" indent="-285739" defTabSz="761970">
              <a:lnSpc>
                <a:spcPct val="90000"/>
              </a:lnSpc>
              <a:buBlip>
                <a:blip r:embed="rId2"/>
              </a:buBlip>
              <a:tabLst>
                <a:tab pos="899547" algn="l"/>
                <a:tab pos="1273918" algn="l"/>
              </a:tabLst>
            </a:pPr>
            <a:r>
              <a:rPr kumimoji="1" lang="zh-CN" altLang="en-US" sz="3000" dirty="0">
                <a:solidFill>
                  <a:prstClr val="black"/>
                </a:solidFill>
                <a:latin typeface="Times New Roman" panose="02020603050405020304" pitchFamily="18" charset="0"/>
              </a:rPr>
              <a:t>微处理器简称</a:t>
            </a:r>
            <a:r>
              <a:rPr kumimoji="1"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</a:rPr>
              <a:t>CPU</a:t>
            </a:r>
            <a:r>
              <a:rPr kumimoji="1" lang="zh-CN" altLang="en-US" sz="3000" dirty="0">
                <a:solidFill>
                  <a:prstClr val="black"/>
                </a:solidFill>
                <a:latin typeface="Times New Roman" panose="02020603050405020304" pitchFamily="18" charset="0"/>
              </a:rPr>
              <a:t>，是计算机的核心，主要包括：</a:t>
            </a:r>
          </a:p>
          <a:p>
            <a:pPr marL="285739" indent="-285739" defTabSz="761970">
              <a:lnSpc>
                <a:spcPct val="90000"/>
              </a:lnSpc>
              <a:buNone/>
              <a:tabLst>
                <a:tab pos="899547" algn="l"/>
                <a:tab pos="1273918" algn="l"/>
              </a:tabLst>
            </a:pPr>
            <a:r>
              <a:rPr kumimoji="1" lang="zh-CN" altLang="en-US" sz="3000" b="1" dirty="0">
                <a:solidFill>
                  <a:prstClr val="black"/>
                </a:solidFill>
                <a:latin typeface="Times New Roman" panose="02020603050405020304" pitchFamily="18" charset="0"/>
              </a:rPr>
              <a:t>        </a:t>
            </a:r>
            <a:r>
              <a:rPr kumimoji="1" lang="zh-CN" altLang="zh-CN" sz="3000" b="1" dirty="0">
                <a:solidFill>
                  <a:prstClr val="black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3000" dirty="0">
                <a:solidFill>
                  <a:prstClr val="black"/>
                </a:solidFill>
                <a:latin typeface="宋体" panose="02010600030101010101" pitchFamily="2" charset="-122"/>
              </a:rPr>
              <a:t>运算器</a:t>
            </a:r>
            <a:endParaRPr kumimoji="1" lang="zh-CN" altLang="en-US" sz="300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marL="285739" indent="-285739" defTabSz="761970">
              <a:lnSpc>
                <a:spcPct val="90000"/>
              </a:lnSpc>
              <a:buNone/>
              <a:tabLst>
                <a:tab pos="899547" algn="l"/>
                <a:tab pos="1273918" algn="l"/>
              </a:tabLst>
            </a:pPr>
            <a:r>
              <a:rPr kumimoji="1" lang="zh-CN" altLang="en-US" sz="3000" dirty="0">
                <a:solidFill>
                  <a:prstClr val="black"/>
                </a:solidFill>
                <a:latin typeface="Times New Roman" panose="02020603050405020304" pitchFamily="18" charset="0"/>
              </a:rPr>
              <a:t>         </a:t>
            </a:r>
            <a:r>
              <a:rPr kumimoji="1" lang="zh-CN" altLang="en-US" sz="3000" dirty="0">
                <a:solidFill>
                  <a:prstClr val="black"/>
                </a:solidFill>
                <a:latin typeface="宋体" panose="02010600030101010101" pitchFamily="2" charset="-122"/>
              </a:rPr>
              <a:t>控制器</a:t>
            </a:r>
            <a:endParaRPr kumimoji="1" lang="zh-CN" altLang="en-US" sz="3000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marL="285739" indent="-285739" defTabSz="761970">
              <a:lnSpc>
                <a:spcPct val="90000"/>
              </a:lnSpc>
              <a:buNone/>
              <a:tabLst>
                <a:tab pos="899547" algn="l"/>
                <a:tab pos="1273918" algn="l"/>
              </a:tabLst>
            </a:pPr>
            <a:r>
              <a:rPr kumimoji="1" lang="zh-CN" altLang="en-US" sz="3000" dirty="0">
                <a:solidFill>
                  <a:prstClr val="black"/>
                </a:solidFill>
                <a:latin typeface="宋体" panose="02010600030101010101" pitchFamily="2" charset="-122"/>
              </a:rPr>
              <a:t>     寄存器组</a:t>
            </a:r>
            <a:r>
              <a:rPr kumimoji="1"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</a:rPr>
              <a:t>Registers</a:t>
            </a:r>
          </a:p>
          <a:p>
            <a:pPr marL="285739" indent="-285739" defTabSz="761970">
              <a:lnSpc>
                <a:spcPct val="90000"/>
              </a:lnSpc>
              <a:buBlip>
                <a:blip r:embed="rId2"/>
              </a:buBlip>
              <a:tabLst>
                <a:tab pos="899547" algn="l"/>
                <a:tab pos="1273918" algn="l"/>
              </a:tabLst>
            </a:pPr>
            <a:r>
              <a:rPr kumimoji="1" lang="en-US" altLang="zh-CN" sz="3000" dirty="0">
                <a:solidFill>
                  <a:prstClr val="black"/>
                </a:solidFill>
                <a:latin typeface="Times New Roman" panose="02020603050405020304" pitchFamily="18" charset="0"/>
              </a:rPr>
              <a:t>CPU</a:t>
            </a:r>
            <a:r>
              <a:rPr kumimoji="1" lang="zh-CN" altLang="en-US" sz="2667" dirty="0">
                <a:solidFill>
                  <a:prstClr val="black"/>
                </a:solidFill>
                <a:latin typeface="Times New Roman" panose="02020603050405020304" pitchFamily="18" charset="0"/>
              </a:rPr>
              <a:t>实现了运算功能和控制功能</a:t>
            </a:r>
          </a:p>
          <a:p>
            <a:pPr marL="619100" lvl="1" indent="-238115" defTabSz="761970">
              <a:lnSpc>
                <a:spcPct val="90000"/>
              </a:lnSpc>
              <a:buClr>
                <a:srgbClr val="ED7D31"/>
              </a:buClr>
              <a:buBlip>
                <a:blip r:embed="rId3"/>
              </a:buBlip>
              <a:tabLst>
                <a:tab pos="899547" algn="l"/>
                <a:tab pos="1273918" algn="l"/>
              </a:tabLst>
            </a:pPr>
            <a:r>
              <a:rPr kumimoji="1" lang="zh-CN" altLang="en-US" sz="2333" dirty="0">
                <a:solidFill>
                  <a:prstClr val="black"/>
                </a:solidFill>
                <a:latin typeface="Times New Roman" panose="02020603050405020304" pitchFamily="18" charset="0"/>
              </a:rPr>
              <a:t>运算（算术、逻辑）</a:t>
            </a:r>
            <a:r>
              <a:rPr kumimoji="1" lang="zh-CN" altLang="en-US" sz="2333" dirty="0">
                <a:solidFill>
                  <a:prstClr val="black"/>
                </a:solidFill>
                <a:latin typeface="宋体" panose="02010600030101010101" pitchFamily="2" charset="-122"/>
              </a:rPr>
              <a:t>→</a:t>
            </a:r>
            <a:r>
              <a:rPr kumimoji="1" lang="zh-CN" altLang="en-US" sz="2333" dirty="0">
                <a:solidFill>
                  <a:prstClr val="black"/>
                </a:solidFill>
                <a:latin typeface="Times New Roman" panose="02020603050405020304" pitchFamily="18" charset="0"/>
              </a:rPr>
              <a:t>运算器     </a:t>
            </a:r>
            <a:r>
              <a:rPr kumimoji="1" lang="en-US" altLang="zh-CN" sz="2333" dirty="0">
                <a:solidFill>
                  <a:prstClr val="black"/>
                </a:solidFill>
                <a:latin typeface="Times New Roman" panose="02020603050405020304" pitchFamily="18" charset="0"/>
              </a:rPr>
              <a:t>(ALU)</a:t>
            </a:r>
            <a:endParaRPr kumimoji="1" lang="zh-CN" altLang="en-US" sz="2333" dirty="0">
              <a:solidFill>
                <a:prstClr val="black"/>
              </a:solidFill>
              <a:latin typeface="Times New Roman" panose="02020603050405020304" pitchFamily="18" charset="0"/>
            </a:endParaRPr>
          </a:p>
          <a:p>
            <a:pPr marL="619100" lvl="1" indent="-238115" defTabSz="761970">
              <a:lnSpc>
                <a:spcPct val="90000"/>
              </a:lnSpc>
              <a:buClr>
                <a:srgbClr val="ED7D31"/>
              </a:buClr>
              <a:buBlip>
                <a:blip r:embed="rId3"/>
              </a:buBlip>
              <a:tabLst>
                <a:tab pos="899547" algn="l"/>
                <a:tab pos="1273918" algn="l"/>
              </a:tabLst>
            </a:pPr>
            <a:r>
              <a:rPr kumimoji="1" lang="zh-CN" altLang="en-US" sz="2333" dirty="0">
                <a:solidFill>
                  <a:prstClr val="black"/>
                </a:solidFill>
                <a:latin typeface="Times New Roman" panose="02020603050405020304" pitchFamily="18" charset="0"/>
              </a:rPr>
              <a:t>控制程序的执行</a:t>
            </a:r>
            <a:r>
              <a:rPr kumimoji="1" lang="en-US" altLang="zh-CN" sz="2333" dirty="0">
                <a:solidFill>
                  <a:prstClr val="black"/>
                </a:solidFill>
                <a:latin typeface="宋体" panose="02010600030101010101" pitchFamily="2" charset="-122"/>
              </a:rPr>
              <a:t>→</a:t>
            </a:r>
            <a:r>
              <a:rPr kumimoji="1" lang="zh-CN" altLang="en-US" sz="2333" dirty="0">
                <a:solidFill>
                  <a:prstClr val="black"/>
                </a:solidFill>
                <a:latin typeface="Times New Roman" panose="02020603050405020304" pitchFamily="18" charset="0"/>
              </a:rPr>
              <a:t>控制器</a:t>
            </a:r>
          </a:p>
          <a:p>
            <a:pPr marL="619100" lvl="1" indent="-238115" defTabSz="761970">
              <a:lnSpc>
                <a:spcPct val="90000"/>
              </a:lnSpc>
              <a:buClr>
                <a:srgbClr val="ED7D31"/>
              </a:buClr>
              <a:buBlip>
                <a:blip r:embed="rId3"/>
              </a:buBlip>
              <a:tabLst>
                <a:tab pos="899547" algn="l"/>
                <a:tab pos="1273918" algn="l"/>
              </a:tabLst>
            </a:pPr>
            <a:r>
              <a:rPr kumimoji="1" lang="zh-CN" altLang="en-US" sz="2333" dirty="0">
                <a:solidFill>
                  <a:prstClr val="black"/>
                </a:solidFill>
                <a:latin typeface="Times New Roman" panose="02020603050405020304" pitchFamily="18" charset="0"/>
              </a:rPr>
              <a:t>暂存数据和执行状态</a:t>
            </a:r>
            <a:r>
              <a:rPr kumimoji="1" lang="en-US" altLang="zh-CN" sz="2333" dirty="0">
                <a:solidFill>
                  <a:prstClr val="black"/>
                </a:solidFill>
                <a:latin typeface="宋体" panose="02010600030101010101" pitchFamily="2" charset="-122"/>
              </a:rPr>
              <a:t>→</a:t>
            </a:r>
            <a:r>
              <a:rPr kumimoji="1" lang="zh-CN" altLang="en-US" sz="2333" dirty="0">
                <a:solidFill>
                  <a:prstClr val="black"/>
                </a:solidFill>
                <a:latin typeface="Times New Roman" panose="02020603050405020304" pitchFamily="18" charset="0"/>
              </a:rPr>
              <a:t>寄存器</a:t>
            </a:r>
          </a:p>
        </p:txBody>
      </p:sp>
      <p:sp>
        <p:nvSpPr>
          <p:cNvPr id="14340" name="AutoShape 4">
            <a:extLst>
              <a:ext uri="{FF2B5EF4-FFF2-40B4-BE49-F238E27FC236}">
                <a16:creationId xmlns:a16="http://schemas.microsoft.com/office/drawing/2014/main" id="{8696A382-C905-4BF7-B1B8-8015FB9F4814}"/>
              </a:ext>
            </a:extLst>
          </p:cNvPr>
          <p:cNvSpPr>
            <a:spLocks/>
          </p:cNvSpPr>
          <p:nvPr/>
        </p:nvSpPr>
        <p:spPr bwMode="auto">
          <a:xfrm>
            <a:off x="2024062" y="2603500"/>
            <a:ext cx="120386" cy="1199886"/>
          </a:xfrm>
          <a:prstGeom prst="leftBrace">
            <a:avLst>
              <a:gd name="adj1" fmla="val 83058"/>
              <a:gd name="adj2" fmla="val 50000"/>
            </a:avLst>
          </a:prstGeom>
          <a:noFill/>
          <a:ln w="25400" cap="sq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761970">
              <a:buNone/>
            </a:pPr>
            <a:endParaRPr kumimoji="1" lang="zh-CN" altLang="en-US" sz="200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41" name="AutoShape 5">
            <a:extLst>
              <a:ext uri="{FF2B5EF4-FFF2-40B4-BE49-F238E27FC236}">
                <a16:creationId xmlns:a16="http://schemas.microsoft.com/office/drawing/2014/main" id="{C58860E6-8EBD-4CEF-924A-C71F8D4982F0}"/>
              </a:ext>
            </a:extLst>
          </p:cNvPr>
          <p:cNvSpPr>
            <a:spLocks/>
          </p:cNvSpPr>
          <p:nvPr/>
        </p:nvSpPr>
        <p:spPr bwMode="auto">
          <a:xfrm>
            <a:off x="6342062" y="4953000"/>
            <a:ext cx="635000" cy="5080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761970">
              <a:buNone/>
            </a:pPr>
            <a:endParaRPr kumimoji="1" lang="zh-CN" altLang="en-US" sz="200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342" name="Text Box 6">
            <a:extLst>
              <a:ext uri="{FF2B5EF4-FFF2-40B4-BE49-F238E27FC236}">
                <a16:creationId xmlns:a16="http://schemas.microsoft.com/office/drawing/2014/main" id="{9D5E6E36-4563-4E53-B866-FA357D5466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77062" y="5080000"/>
            <a:ext cx="19879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761970">
              <a:spcBef>
                <a:spcPct val="50000"/>
              </a:spcBef>
              <a:buNone/>
            </a:pPr>
            <a:r>
              <a:rPr kumimoji="1" lang="zh-CN" altLang="en-US" sz="2000" dirty="0">
                <a:solidFill>
                  <a:prstClr val="black"/>
                </a:solidFill>
                <a:latin typeface="Times New Roman" panose="02020603050405020304" pitchFamily="18" charset="0"/>
              </a:rPr>
              <a:t>总线接口    </a:t>
            </a:r>
            <a:r>
              <a:rPr kumimoji="1" lang="en-US" altLang="zh-CN" sz="2000" dirty="0">
                <a:solidFill>
                  <a:prstClr val="black"/>
                </a:solidFill>
                <a:latin typeface="Times New Roman" panose="02020603050405020304" pitchFamily="18" charset="0"/>
              </a:rPr>
              <a:t>(BIU)</a:t>
            </a:r>
            <a:endParaRPr kumimoji="1" lang="zh-CN" altLang="en-US" sz="2000" dirty="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8152A5C-24E3-4F05-9A72-91892FAB8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266" y="409228"/>
            <a:ext cx="6062707" cy="458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01586"/>
      </p:ext>
    </p:extLst>
  </p:cSld>
  <p:clrMapOvr>
    <a:masterClrMapping/>
  </p:clrMapOvr>
  <p:transition spd="slow">
    <p:blinds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6"/>
          <p:cNvSpPr>
            <a:spLocks noGrp="1" noChangeArrowheads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fld id="{F9ADF92F-577E-4351-BCC5-64A5876C1D00}" type="slidenum">
              <a:rPr lang="zh-CN" altLang="en-US" sz="1400" b="0" smtClean="0">
                <a:solidFill>
                  <a:schemeClr val="bg2"/>
                </a:solidFill>
                <a:ea typeface="宋体" charset="-122"/>
              </a:rPr>
              <a:pPr/>
              <a:t>81</a:t>
            </a:fld>
            <a:endParaRPr lang="en-US" altLang="zh-CN" sz="1400" b="0">
              <a:solidFill>
                <a:schemeClr val="bg2"/>
              </a:solidFill>
              <a:ea typeface="宋体" charset="-122"/>
            </a:endParaRPr>
          </a:p>
        </p:txBody>
      </p:sp>
      <p:sp>
        <p:nvSpPr>
          <p:cNvPr id="48131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68114" y="1398588"/>
            <a:ext cx="8136904" cy="1458912"/>
          </a:xfrm>
        </p:spPr>
        <p:txBody>
          <a:bodyPr/>
          <a:lstStyle/>
          <a:p>
            <a:pPr algn="ctr" eaLnBrk="1" hangingPunct="1"/>
            <a:r>
              <a:rPr lang="zh-CN" altLang="en-US" sz="36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隶书" pitchFamily="49" charset="-122"/>
              </a:rPr>
              <a:t>七、</a:t>
            </a:r>
            <a:r>
              <a:rPr lang="en-US" altLang="zh-CN" sz="36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Pentium 4</a:t>
            </a:r>
            <a:r>
              <a:rPr lang="zh-CN" altLang="zh-CN" sz="36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sz="36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Core 2</a:t>
            </a:r>
            <a:r>
              <a:rPr lang="zh-CN" altLang="zh-CN" sz="3600" dirty="0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微处理器</a:t>
            </a:r>
            <a:endParaRPr lang="zh-CN" altLang="en-US" sz="3600" dirty="0">
              <a:solidFill>
                <a:srgbClr val="8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隶书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2323711"/>
      </p:ext>
    </p:extLst>
  </p:cSld>
  <p:clrMapOvr>
    <a:masterClrMapping/>
  </p:clrMapOvr>
  <p:transition spd="slow">
    <p:blinds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主要特点：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6106" y="1129308"/>
            <a:ext cx="8208912" cy="1656184"/>
          </a:xfrm>
        </p:spPr>
        <p:txBody>
          <a:bodyPr/>
          <a:lstStyle/>
          <a:p>
            <a:r>
              <a:rPr lang="zh-CN" altLang="zh-CN" dirty="0"/>
              <a:t>采用了多级、多流水线的超标量结构等，并将内部高速缓存分为数据缓存和指令缓存，数据总线宽度从</a:t>
            </a:r>
            <a:r>
              <a:rPr lang="en-GB" altLang="zh-CN" dirty="0"/>
              <a:t>32</a:t>
            </a:r>
            <a:r>
              <a:rPr lang="zh-CN" altLang="zh-CN" dirty="0"/>
              <a:t>位增加到</a:t>
            </a:r>
            <a:r>
              <a:rPr lang="en-GB" altLang="zh-CN" dirty="0"/>
              <a:t>64</a:t>
            </a:r>
            <a:r>
              <a:rPr lang="zh-CN" altLang="zh-CN" dirty="0"/>
              <a:t>位。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CBB4C9-A9DF-42D2-BE77-D7D4685F610B}" type="slidenum">
              <a:rPr lang="zh-CN" altLang="en-US" smtClean="0"/>
              <a:pPr>
                <a:defRPr/>
              </a:pPr>
              <a:t>82</a:t>
            </a:fld>
            <a:endParaRPr lang="en-US" altLang="zh-CN"/>
          </a:p>
        </p:txBody>
      </p:sp>
      <p:pic>
        <p:nvPicPr>
          <p:cNvPr id="5" name="Picture 5494" descr="P4_BACK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5553" y="2901590"/>
            <a:ext cx="1659890" cy="1689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495" descr="P4-PIC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742" y="2938102"/>
            <a:ext cx="1724660" cy="1616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0311678"/>
      </p:ext>
    </p:extLst>
  </p:cSld>
  <p:clrMapOvr>
    <a:masterClrMapping/>
  </p:clrMapOvr>
  <p:transition spd="slow">
    <p:blinds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4098" y="337220"/>
            <a:ext cx="2880320" cy="661888"/>
          </a:xfrm>
        </p:spPr>
        <p:txBody>
          <a:bodyPr/>
          <a:lstStyle/>
          <a:p>
            <a:r>
              <a:rPr lang="zh-CN" altLang="en-US" dirty="0"/>
              <a:t>主要新技术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114" y="1201316"/>
            <a:ext cx="8208912" cy="4032448"/>
          </a:xfrm>
        </p:spPr>
        <p:txBody>
          <a:bodyPr/>
          <a:lstStyle/>
          <a:p>
            <a:r>
              <a:rPr lang="zh-CN" altLang="en-US" sz="2200" dirty="0"/>
              <a:t>高执行吞吐量</a:t>
            </a:r>
            <a:endParaRPr lang="en-US" altLang="zh-CN" sz="2200" dirty="0"/>
          </a:p>
          <a:p>
            <a:r>
              <a:rPr lang="zh-CN" altLang="zh-CN" sz="2200" dirty="0"/>
              <a:t>超长流水线</a:t>
            </a:r>
            <a:endParaRPr lang="en-US" altLang="zh-CN" sz="2200" dirty="0"/>
          </a:p>
          <a:p>
            <a:r>
              <a:rPr lang="zh-CN" altLang="zh-CN" sz="2200" dirty="0"/>
              <a:t>高速缓存子系统</a:t>
            </a:r>
            <a:endParaRPr lang="en-US" altLang="zh-CN" sz="2200" dirty="0"/>
          </a:p>
          <a:p>
            <a:r>
              <a:rPr lang="zh-CN" altLang="zh-CN" sz="2200" dirty="0"/>
              <a:t>增强动态执行结构</a:t>
            </a:r>
            <a:r>
              <a:rPr lang="zh-CN" altLang="en-US" sz="2200" dirty="0"/>
              <a:t>，</a:t>
            </a:r>
            <a:r>
              <a:rPr lang="zh-CN" altLang="zh-CN" sz="2200" dirty="0"/>
              <a:t>可对更多的指令进行转移预测处理，有效地避免因发生程序转移使流水线停顿的现象</a:t>
            </a:r>
            <a:r>
              <a:rPr lang="zh-CN" altLang="en-US" sz="2200" dirty="0"/>
              <a:t>；</a:t>
            </a:r>
            <a:endParaRPr lang="en-US" altLang="zh-CN" sz="2200" dirty="0"/>
          </a:p>
          <a:p>
            <a:r>
              <a:rPr lang="zh-CN" altLang="zh-CN" sz="2200" dirty="0"/>
              <a:t>单指令多数据流式扩展</a:t>
            </a:r>
            <a:r>
              <a:rPr lang="zh-CN" altLang="en-US" sz="2200" dirty="0"/>
              <a:t>技术（</a:t>
            </a:r>
            <a:r>
              <a:rPr lang="en-US" altLang="zh-CN" sz="2200" dirty="0"/>
              <a:t>SIMD</a:t>
            </a:r>
            <a:r>
              <a:rPr lang="zh-CN" altLang="en-US" sz="2200" dirty="0"/>
              <a:t>）</a:t>
            </a:r>
            <a:endParaRPr lang="en-US" altLang="zh-CN" sz="2200" dirty="0"/>
          </a:p>
          <a:p>
            <a:r>
              <a:rPr lang="zh-CN" altLang="en-US" sz="2200" dirty="0"/>
              <a:t>指令集功能扩充</a:t>
            </a:r>
            <a:endParaRPr lang="en-US" altLang="zh-CN" sz="2200" dirty="0"/>
          </a:p>
          <a:p>
            <a:r>
              <a:rPr lang="zh-CN" altLang="en-US" sz="2200" dirty="0"/>
              <a:t>。。。。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CBB4C9-A9DF-42D2-BE77-D7D4685F610B}" type="slidenum">
              <a:rPr lang="zh-CN" altLang="en-US" smtClean="0"/>
              <a:pPr>
                <a:defRPr/>
              </a:pPr>
              <a:t>83</a:t>
            </a:fld>
            <a:endParaRPr lang="en-US" altLang="zh-CN"/>
          </a:p>
        </p:txBody>
      </p:sp>
      <p:sp>
        <p:nvSpPr>
          <p:cNvPr id="5" name="TextBox 4"/>
          <p:cNvSpPr txBox="1"/>
          <p:nvPr/>
        </p:nvSpPr>
        <p:spPr>
          <a:xfrm>
            <a:off x="3564458" y="255360"/>
            <a:ext cx="5256584" cy="190821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wrap="square" rtlCol="0">
            <a:spAutoFit/>
          </a:bodyPr>
          <a:lstStyle/>
          <a:p>
            <a:pPr hangingPunct="0">
              <a:spcAft>
                <a:spcPts val="600"/>
              </a:spcAft>
            </a:pPr>
            <a:r>
              <a:rPr lang="zh-CN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流水线技术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：</a:t>
            </a:r>
            <a:r>
              <a:rPr lang="zh-CN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将一条指令分解为多个步骤，并使各步操作重叠，从而实现多条指令并行处理的技术。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 hangingPunct="0">
              <a:spcAft>
                <a:spcPts val="600"/>
              </a:spcAft>
            </a:pPr>
            <a:r>
              <a:rPr lang="zh-CN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超流水线技术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：</a:t>
            </a:r>
            <a:r>
              <a:rPr lang="zh-CN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增加流水线级数，以达到在相同时间内执行更多的机器指令。</a:t>
            </a:r>
          </a:p>
          <a:p>
            <a:pPr hangingPunct="0">
              <a:spcAft>
                <a:spcPts val="600"/>
              </a:spcAft>
            </a:pPr>
            <a:r>
              <a:rPr lang="zh-CN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超标</a:t>
            </a: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量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r>
              <a:rPr lang="zh-CN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指在处理器中有一条以上的流水线，并且每时钟周期内可以完成</a:t>
            </a:r>
            <a:r>
              <a:rPr lang="en-GB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1</a:t>
            </a:r>
            <a:r>
              <a:rPr lang="zh-CN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条以上的指令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075630785"/>
      </p:ext>
    </p:extLst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sz="3200" dirty="0"/>
              <a:t>P6</a:t>
            </a:r>
            <a:r>
              <a:rPr lang="zh-CN" altLang="zh-CN" sz="3200" dirty="0"/>
              <a:t>微体系结构</a:t>
            </a:r>
            <a:endParaRPr lang="zh-CN" altLang="en-US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CBB4C9-A9DF-42D2-BE77-D7D4685F610B}" type="slidenum">
              <a:rPr lang="zh-CN" altLang="en-US" smtClean="0"/>
              <a:pPr>
                <a:defRPr/>
              </a:pPr>
              <a:t>84</a:t>
            </a:fld>
            <a:endParaRPr lang="en-US" altLang="zh-CN"/>
          </a:p>
        </p:txBody>
      </p:sp>
      <p:grpSp>
        <p:nvGrpSpPr>
          <p:cNvPr id="5" name="Group 5498"/>
          <p:cNvGrpSpPr>
            <a:grpSpLocks/>
          </p:cNvGrpSpPr>
          <p:nvPr/>
        </p:nvGrpSpPr>
        <p:grpSpPr bwMode="auto">
          <a:xfrm>
            <a:off x="1531973" y="1034060"/>
            <a:ext cx="5632885" cy="4343719"/>
            <a:chOff x="2517" y="9900"/>
            <a:chExt cx="6120" cy="4860"/>
          </a:xfrm>
        </p:grpSpPr>
        <p:sp>
          <p:nvSpPr>
            <p:cNvPr id="6" name="Text Box 5499"/>
            <p:cNvSpPr txBox="1">
              <a:spLocks noChangeArrowheads="1"/>
            </p:cNvSpPr>
            <p:nvPr/>
          </p:nvSpPr>
          <p:spPr bwMode="auto">
            <a:xfrm>
              <a:off x="3237" y="9900"/>
              <a:ext cx="1080" cy="3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rot="0" vert="horz" wrap="square" lIns="0" tIns="36000" rIns="0" bIns="0" anchor="t" anchorCtr="0" upright="1">
              <a:noAutofit/>
            </a:bodyPr>
            <a:lstStyle/>
            <a:p>
              <a:pPr algn="ctr" hangingPunct="0">
                <a:spcAft>
                  <a:spcPts val="0"/>
                </a:spcAft>
              </a:pPr>
              <a:r>
                <a:rPr lang="zh-CN" sz="1200" b="1" dirty="0">
                  <a:solidFill>
                    <a:srgbClr val="000000"/>
                  </a:solidFill>
                  <a:effectLst/>
                  <a:latin typeface="Times New Roman"/>
                  <a:ea typeface="宋体"/>
                  <a:cs typeface="宋体"/>
                </a:rPr>
                <a:t>系统总线</a:t>
              </a:r>
              <a:endParaRPr lang="zh-CN" sz="2000" b="1" dirty="0">
                <a:solidFill>
                  <a:srgbClr val="000000"/>
                </a:solidFill>
                <a:effectLst/>
                <a:latin typeface="Times New Roman"/>
                <a:ea typeface="楷体_GB2312"/>
                <a:cs typeface="宋体"/>
              </a:endParaRPr>
            </a:p>
          </p:txBody>
        </p:sp>
        <p:sp>
          <p:nvSpPr>
            <p:cNvPr id="7" name="Text Box 5500"/>
            <p:cNvSpPr txBox="1">
              <a:spLocks noChangeArrowheads="1"/>
            </p:cNvSpPr>
            <p:nvPr/>
          </p:nvSpPr>
          <p:spPr bwMode="auto">
            <a:xfrm>
              <a:off x="6117" y="14130"/>
              <a:ext cx="1440" cy="3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rot="0" vert="horz" wrap="square" lIns="0" tIns="36000" rIns="0" bIns="0" anchor="t" anchorCtr="0" upright="1">
              <a:noAutofit/>
            </a:bodyPr>
            <a:lstStyle/>
            <a:p>
              <a:pPr algn="ctr" hangingPunct="0">
                <a:spcAft>
                  <a:spcPts val="0"/>
                </a:spcAft>
              </a:pPr>
              <a:r>
                <a:rPr lang="zh-CN" sz="1050" b="1" dirty="0">
                  <a:solidFill>
                    <a:srgbClr val="000000"/>
                  </a:solidFill>
                  <a:effectLst/>
                  <a:latin typeface="华文楷体" panose="02010600040101010101" pitchFamily="2" charset="-122"/>
                  <a:ea typeface="华文楷体" panose="02010600040101010101" pitchFamily="2" charset="-122"/>
                  <a:cs typeface="宋体"/>
                </a:rPr>
                <a:t>分支历史更新</a:t>
              </a:r>
              <a:endParaRPr lang="zh-CN" sz="1600" b="1" dirty="0">
                <a:solidFill>
                  <a:srgbClr val="000000"/>
                </a:solidFill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宋体"/>
              </a:endParaRPr>
            </a:p>
          </p:txBody>
        </p:sp>
        <p:sp>
          <p:nvSpPr>
            <p:cNvPr id="8" name="Rectangle 5501"/>
            <p:cNvSpPr>
              <a:spLocks noChangeArrowheads="1"/>
            </p:cNvSpPr>
            <p:nvPr/>
          </p:nvSpPr>
          <p:spPr bwMode="auto">
            <a:xfrm>
              <a:off x="3867" y="12600"/>
              <a:ext cx="1440" cy="144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prstDash val="dash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9" name="Text Box 5502"/>
            <p:cNvSpPr txBox="1">
              <a:spLocks noChangeArrowheads="1"/>
            </p:cNvSpPr>
            <p:nvPr/>
          </p:nvSpPr>
          <p:spPr bwMode="auto">
            <a:xfrm>
              <a:off x="2697" y="10800"/>
              <a:ext cx="2340" cy="540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rot="0" vert="horz" wrap="square" lIns="0" tIns="72000" rIns="0" bIns="0" anchor="ctr" anchorCtr="1" upright="1">
              <a:noAutofit/>
            </a:bodyPr>
            <a:lstStyle/>
            <a:p>
              <a:pPr algn="ctr" hangingPunct="0">
                <a:spcAft>
                  <a:spcPts val="0"/>
                </a:spcAft>
              </a:pPr>
              <a:r>
                <a:rPr lang="zh-CN" sz="1200" b="1" dirty="0">
                  <a:solidFill>
                    <a:srgbClr val="000000"/>
                  </a:solidFill>
                  <a:effectLst/>
                  <a:latin typeface="Times New Roman"/>
                  <a:ea typeface="宋体"/>
                  <a:cs typeface="宋体"/>
                </a:rPr>
                <a:t>总线单元</a:t>
              </a:r>
              <a:endParaRPr lang="zh-CN" sz="1200" b="1" dirty="0">
                <a:solidFill>
                  <a:srgbClr val="000000"/>
                </a:solidFill>
                <a:effectLst/>
                <a:latin typeface="Times New Roman"/>
                <a:ea typeface="楷体_GB2312"/>
                <a:cs typeface="宋体"/>
              </a:endParaRPr>
            </a:p>
          </p:txBody>
        </p:sp>
        <p:sp>
          <p:nvSpPr>
            <p:cNvPr id="10" name="Text Box 5503"/>
            <p:cNvSpPr txBox="1">
              <a:spLocks noChangeArrowheads="1"/>
            </p:cNvSpPr>
            <p:nvPr/>
          </p:nvSpPr>
          <p:spPr bwMode="auto">
            <a:xfrm>
              <a:off x="2697" y="11880"/>
              <a:ext cx="2340" cy="540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rot="0" vert="horz" wrap="square" lIns="0" tIns="72000" rIns="0" bIns="0" anchor="ctr" anchorCtr="1" upright="1">
              <a:noAutofit/>
            </a:bodyPr>
            <a:lstStyle/>
            <a:p>
              <a:pPr algn="ctr" hangingPunct="0">
                <a:spcAft>
                  <a:spcPts val="0"/>
                </a:spcAft>
              </a:pPr>
              <a:r>
                <a:rPr lang="en-GB" sz="1200" b="1">
                  <a:solidFill>
                    <a:srgbClr val="000000"/>
                  </a:solidFill>
                  <a:effectLst/>
                  <a:latin typeface="Times New Roman"/>
                  <a:ea typeface="宋体"/>
                  <a:cs typeface="宋体"/>
                </a:rPr>
                <a:t>L2</a:t>
              </a:r>
              <a:r>
                <a:rPr lang="zh-CN" sz="1200" b="1">
                  <a:solidFill>
                    <a:srgbClr val="000000"/>
                  </a:solidFill>
                  <a:effectLst/>
                  <a:latin typeface="Times New Roman"/>
                  <a:ea typeface="宋体"/>
                  <a:cs typeface="宋体"/>
                </a:rPr>
                <a:t>缓存</a:t>
              </a:r>
              <a:endParaRPr lang="zh-CN" sz="1200" b="1">
                <a:solidFill>
                  <a:srgbClr val="000000"/>
                </a:solidFill>
                <a:effectLst/>
                <a:latin typeface="Times New Roman"/>
                <a:ea typeface="楷体_GB2312"/>
                <a:cs typeface="宋体"/>
              </a:endParaRPr>
            </a:p>
          </p:txBody>
        </p:sp>
        <p:sp>
          <p:nvSpPr>
            <p:cNvPr id="11" name="Text Box 5504"/>
            <p:cNvSpPr txBox="1">
              <a:spLocks noChangeArrowheads="1"/>
            </p:cNvSpPr>
            <p:nvPr/>
          </p:nvSpPr>
          <p:spPr bwMode="auto">
            <a:xfrm>
              <a:off x="2697" y="13140"/>
              <a:ext cx="900" cy="540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rot="0" vert="horz" wrap="square" lIns="0" tIns="36000" rIns="0" bIns="0" anchor="ctr" anchorCtr="1" upright="1">
              <a:noAutofit/>
            </a:bodyPr>
            <a:lstStyle/>
            <a:p>
              <a:pPr algn="ctr" hangingPunct="0">
                <a:spcAft>
                  <a:spcPts val="0"/>
                </a:spcAft>
              </a:pPr>
              <a:r>
                <a:rPr lang="en-GB" sz="1200" b="1">
                  <a:solidFill>
                    <a:srgbClr val="000000"/>
                  </a:solidFill>
                  <a:effectLst/>
                  <a:latin typeface="Times New Roman"/>
                  <a:ea typeface="宋体"/>
                  <a:cs typeface="宋体"/>
                </a:rPr>
                <a:t>L1</a:t>
              </a:r>
              <a:r>
                <a:rPr lang="zh-CN" sz="1200" b="1">
                  <a:solidFill>
                    <a:srgbClr val="000000"/>
                  </a:solidFill>
                  <a:effectLst/>
                  <a:latin typeface="Times New Roman"/>
                  <a:ea typeface="宋体"/>
                  <a:cs typeface="宋体"/>
                </a:rPr>
                <a:t>指令</a:t>
              </a:r>
              <a:endParaRPr lang="zh-CN" sz="1200" b="1">
                <a:solidFill>
                  <a:srgbClr val="000000"/>
                </a:solidFill>
                <a:effectLst/>
                <a:latin typeface="Times New Roman"/>
                <a:ea typeface="楷体_GB2312"/>
                <a:cs typeface="宋体"/>
              </a:endParaRPr>
            </a:p>
            <a:p>
              <a:pPr algn="ctr" hangingPunct="0">
                <a:spcAft>
                  <a:spcPts val="0"/>
                </a:spcAft>
              </a:pPr>
              <a:r>
                <a:rPr lang="zh-CN" sz="1200" b="1">
                  <a:solidFill>
                    <a:srgbClr val="000000"/>
                  </a:solidFill>
                  <a:effectLst/>
                  <a:latin typeface="Times New Roman"/>
                  <a:ea typeface="宋体"/>
                  <a:cs typeface="宋体"/>
                </a:rPr>
                <a:t>缓存</a:t>
              </a:r>
              <a:endParaRPr lang="zh-CN" sz="1200" b="1">
                <a:solidFill>
                  <a:srgbClr val="000000"/>
                </a:solidFill>
                <a:effectLst/>
                <a:latin typeface="Times New Roman"/>
                <a:ea typeface="楷体_GB2312"/>
                <a:cs typeface="宋体"/>
              </a:endParaRPr>
            </a:p>
          </p:txBody>
        </p:sp>
        <p:sp>
          <p:nvSpPr>
            <p:cNvPr id="12" name="Text Box 5505"/>
            <p:cNvSpPr txBox="1">
              <a:spLocks noChangeArrowheads="1"/>
            </p:cNvSpPr>
            <p:nvPr/>
          </p:nvSpPr>
          <p:spPr bwMode="auto">
            <a:xfrm>
              <a:off x="4137" y="13140"/>
              <a:ext cx="900" cy="540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rot="0" vert="horz" wrap="square" lIns="0" tIns="72000" rIns="0" bIns="0" anchor="ctr" anchorCtr="1" upright="1">
              <a:noAutofit/>
            </a:bodyPr>
            <a:lstStyle/>
            <a:p>
              <a:pPr algn="ctr" hangingPunct="0">
                <a:spcAft>
                  <a:spcPts val="0"/>
                </a:spcAft>
              </a:pPr>
              <a:r>
                <a:rPr lang="zh-CN" sz="1200" b="1">
                  <a:solidFill>
                    <a:srgbClr val="000000"/>
                  </a:solidFill>
                  <a:effectLst/>
                  <a:latin typeface="Times New Roman"/>
                  <a:ea typeface="宋体"/>
                  <a:cs typeface="宋体"/>
                </a:rPr>
                <a:t>取指</a:t>
              </a:r>
              <a:r>
                <a:rPr lang="en-GB" sz="1200" b="1">
                  <a:solidFill>
                    <a:srgbClr val="000000"/>
                  </a:solidFill>
                  <a:effectLst/>
                  <a:latin typeface="Times New Roman"/>
                  <a:ea typeface="宋体"/>
                  <a:cs typeface="宋体"/>
                </a:rPr>
                <a:t>/</a:t>
              </a:r>
              <a:r>
                <a:rPr lang="zh-CN" sz="1200" b="1">
                  <a:solidFill>
                    <a:srgbClr val="000000"/>
                  </a:solidFill>
                  <a:effectLst/>
                  <a:latin typeface="Times New Roman"/>
                  <a:ea typeface="宋体"/>
                  <a:cs typeface="宋体"/>
                </a:rPr>
                <a:t>译码</a:t>
              </a:r>
              <a:endParaRPr lang="zh-CN" sz="1200" b="1">
                <a:solidFill>
                  <a:srgbClr val="000000"/>
                </a:solidFill>
                <a:effectLst/>
                <a:latin typeface="Times New Roman"/>
                <a:ea typeface="楷体_GB2312"/>
                <a:cs typeface="宋体"/>
              </a:endParaRPr>
            </a:p>
          </p:txBody>
        </p:sp>
        <p:sp>
          <p:nvSpPr>
            <p:cNvPr id="13" name="Text Box 5506"/>
            <p:cNvSpPr txBox="1">
              <a:spLocks noChangeArrowheads="1"/>
            </p:cNvSpPr>
            <p:nvPr/>
          </p:nvSpPr>
          <p:spPr bwMode="auto">
            <a:xfrm>
              <a:off x="2697" y="14220"/>
              <a:ext cx="2340" cy="540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rot="0" vert="horz" wrap="square" lIns="0" tIns="72000" rIns="0" bIns="0" anchor="ctr" anchorCtr="1" upright="1">
              <a:noAutofit/>
            </a:bodyPr>
            <a:lstStyle/>
            <a:p>
              <a:pPr algn="ctr" hangingPunct="0">
                <a:spcAft>
                  <a:spcPts val="0"/>
                </a:spcAft>
              </a:pPr>
              <a:r>
                <a:rPr lang="en-GB" sz="1200" b="1" dirty="0">
                  <a:solidFill>
                    <a:srgbClr val="000000"/>
                  </a:solidFill>
                  <a:effectLst/>
                  <a:latin typeface="Times New Roman"/>
                  <a:ea typeface="宋体"/>
                  <a:cs typeface="宋体"/>
                </a:rPr>
                <a:t>BTBs/</a:t>
              </a:r>
              <a:r>
                <a:rPr lang="zh-CN" sz="1200" b="1" dirty="0">
                  <a:solidFill>
                    <a:srgbClr val="000000"/>
                  </a:solidFill>
                  <a:effectLst/>
                  <a:latin typeface="Times New Roman"/>
                  <a:ea typeface="宋体"/>
                  <a:cs typeface="宋体"/>
                </a:rPr>
                <a:t>分支预测</a:t>
              </a:r>
              <a:endParaRPr lang="zh-CN" sz="1200" b="1" dirty="0">
                <a:solidFill>
                  <a:srgbClr val="000000"/>
                </a:solidFill>
                <a:effectLst/>
                <a:latin typeface="Times New Roman"/>
                <a:ea typeface="楷体_GB2312"/>
                <a:cs typeface="宋体"/>
              </a:endParaRPr>
            </a:p>
          </p:txBody>
        </p:sp>
        <p:sp>
          <p:nvSpPr>
            <p:cNvPr id="14" name="Text Box 5507"/>
            <p:cNvSpPr txBox="1">
              <a:spLocks noChangeArrowheads="1"/>
            </p:cNvSpPr>
            <p:nvPr/>
          </p:nvSpPr>
          <p:spPr bwMode="auto">
            <a:xfrm>
              <a:off x="5937" y="11880"/>
              <a:ext cx="1080" cy="540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rot="0" vert="horz" wrap="square" lIns="0" tIns="36000" rIns="0" bIns="0" anchor="ctr" anchorCtr="1" upright="1">
              <a:noAutofit/>
            </a:bodyPr>
            <a:lstStyle/>
            <a:p>
              <a:pPr algn="ctr" hangingPunct="0">
                <a:spcAft>
                  <a:spcPts val="0"/>
                </a:spcAft>
              </a:pPr>
              <a:r>
                <a:rPr lang="en-GB" sz="1200" b="1">
                  <a:solidFill>
                    <a:srgbClr val="000000"/>
                  </a:solidFill>
                  <a:effectLst/>
                  <a:latin typeface="Times New Roman"/>
                  <a:ea typeface="宋体"/>
                  <a:cs typeface="宋体"/>
                </a:rPr>
                <a:t>L1</a:t>
              </a:r>
              <a:r>
                <a:rPr lang="zh-CN" sz="1200" b="1">
                  <a:solidFill>
                    <a:srgbClr val="000000"/>
                  </a:solidFill>
                  <a:effectLst/>
                  <a:latin typeface="Times New Roman"/>
                  <a:ea typeface="宋体"/>
                  <a:cs typeface="宋体"/>
                </a:rPr>
                <a:t>数据</a:t>
              </a:r>
              <a:endParaRPr lang="zh-CN" sz="1200" b="1">
                <a:solidFill>
                  <a:srgbClr val="000000"/>
                </a:solidFill>
                <a:effectLst/>
                <a:latin typeface="Times New Roman"/>
                <a:ea typeface="楷体_GB2312"/>
                <a:cs typeface="宋体"/>
              </a:endParaRPr>
            </a:p>
            <a:p>
              <a:pPr algn="ctr" hangingPunct="0">
                <a:spcAft>
                  <a:spcPts val="0"/>
                </a:spcAft>
              </a:pPr>
              <a:r>
                <a:rPr lang="zh-CN" sz="1200" b="1">
                  <a:solidFill>
                    <a:srgbClr val="000000"/>
                  </a:solidFill>
                  <a:effectLst/>
                  <a:latin typeface="Times New Roman"/>
                  <a:ea typeface="宋体"/>
                  <a:cs typeface="宋体"/>
                </a:rPr>
                <a:t>缓存</a:t>
              </a:r>
              <a:endParaRPr lang="zh-CN" sz="1200" b="1">
                <a:solidFill>
                  <a:srgbClr val="000000"/>
                </a:solidFill>
                <a:effectLst/>
                <a:latin typeface="Times New Roman"/>
                <a:ea typeface="楷体_GB2312"/>
                <a:cs typeface="宋体"/>
              </a:endParaRPr>
            </a:p>
          </p:txBody>
        </p:sp>
        <p:sp>
          <p:nvSpPr>
            <p:cNvPr id="15" name="Text Box 5508"/>
            <p:cNvSpPr txBox="1">
              <a:spLocks noChangeArrowheads="1"/>
            </p:cNvSpPr>
            <p:nvPr/>
          </p:nvSpPr>
          <p:spPr bwMode="auto">
            <a:xfrm>
              <a:off x="5937" y="13140"/>
              <a:ext cx="1080" cy="540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rot="0" vert="horz" wrap="square" lIns="0" tIns="18000" rIns="0" bIns="0" anchor="ctr" anchorCtr="0" upright="1">
              <a:noAutofit/>
            </a:bodyPr>
            <a:lstStyle/>
            <a:p>
              <a:pPr algn="ctr" hangingPunct="0">
                <a:spcAft>
                  <a:spcPts val="0"/>
                </a:spcAft>
              </a:pPr>
              <a:r>
                <a:rPr lang="zh-CN" sz="1200" b="1" dirty="0">
                  <a:solidFill>
                    <a:srgbClr val="000000"/>
                  </a:solidFill>
                  <a:effectLst/>
                  <a:latin typeface="Times New Roman"/>
                  <a:ea typeface="宋体"/>
                  <a:cs typeface="宋体"/>
                </a:rPr>
                <a:t>执行</a:t>
              </a:r>
              <a:endParaRPr lang="zh-CN" sz="1200" b="1" dirty="0">
                <a:solidFill>
                  <a:srgbClr val="000000"/>
                </a:solidFill>
                <a:effectLst/>
                <a:latin typeface="Times New Roman"/>
                <a:ea typeface="楷体_GB2312"/>
                <a:cs typeface="宋体"/>
              </a:endParaRPr>
            </a:p>
            <a:p>
              <a:pPr algn="ctr" hangingPunct="0">
                <a:spcAft>
                  <a:spcPts val="0"/>
                </a:spcAft>
              </a:pPr>
              <a:r>
                <a:rPr lang="en-GB" sz="1200" b="1" dirty="0">
                  <a:solidFill>
                    <a:srgbClr val="000000"/>
                  </a:solidFill>
                  <a:effectLst/>
                  <a:latin typeface="Times New Roman"/>
                  <a:ea typeface="宋体"/>
                  <a:cs typeface="宋体"/>
                </a:rPr>
                <a:t>(</a:t>
              </a:r>
              <a:r>
                <a:rPr lang="zh-CN" sz="1200" b="1" dirty="0">
                  <a:solidFill>
                    <a:srgbClr val="000000"/>
                  </a:solidFill>
                  <a:effectLst/>
                  <a:latin typeface="Times New Roman"/>
                  <a:ea typeface="宋体"/>
                  <a:cs typeface="宋体"/>
                </a:rPr>
                <a:t>乱序内核</a:t>
              </a:r>
              <a:r>
                <a:rPr lang="en-GB" sz="1200" b="1" dirty="0">
                  <a:solidFill>
                    <a:srgbClr val="000000"/>
                  </a:solidFill>
                  <a:effectLst/>
                  <a:latin typeface="Times New Roman"/>
                  <a:ea typeface="宋体"/>
                  <a:cs typeface="宋体"/>
                </a:rPr>
                <a:t>)</a:t>
              </a:r>
              <a:endParaRPr lang="zh-CN" sz="1200" b="1" dirty="0">
                <a:solidFill>
                  <a:srgbClr val="000000"/>
                </a:solidFill>
                <a:effectLst/>
                <a:latin typeface="Times New Roman"/>
                <a:ea typeface="楷体_GB2312"/>
                <a:cs typeface="宋体"/>
              </a:endParaRPr>
            </a:p>
          </p:txBody>
        </p:sp>
        <p:sp>
          <p:nvSpPr>
            <p:cNvPr id="16" name="Text Box 5509"/>
            <p:cNvSpPr txBox="1">
              <a:spLocks noChangeArrowheads="1"/>
            </p:cNvSpPr>
            <p:nvPr/>
          </p:nvSpPr>
          <p:spPr bwMode="auto">
            <a:xfrm>
              <a:off x="7557" y="13140"/>
              <a:ext cx="1080" cy="540"/>
            </a:xfrm>
            <a:prstGeom prst="rect">
              <a:avLst/>
            </a:prstGeom>
            <a:solidFill>
              <a:srgbClr val="EAEAEA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rot="0" vert="horz" wrap="square" lIns="0" tIns="72000" rIns="0" bIns="0" anchor="ctr" anchorCtr="1" upright="1">
              <a:noAutofit/>
            </a:bodyPr>
            <a:lstStyle/>
            <a:p>
              <a:pPr algn="ctr" hangingPunct="0">
                <a:spcAft>
                  <a:spcPts val="0"/>
                </a:spcAft>
              </a:pPr>
              <a:r>
                <a:rPr lang="zh-CN" sz="1200" b="1">
                  <a:solidFill>
                    <a:srgbClr val="000000"/>
                  </a:solidFill>
                  <a:effectLst/>
                  <a:latin typeface="Times New Roman"/>
                  <a:ea typeface="宋体"/>
                  <a:cs typeface="宋体"/>
                </a:rPr>
                <a:t>卸出</a:t>
              </a:r>
              <a:endParaRPr lang="zh-CN" sz="1200" b="1">
                <a:solidFill>
                  <a:srgbClr val="000000"/>
                </a:solidFill>
                <a:effectLst/>
                <a:latin typeface="Times New Roman"/>
                <a:ea typeface="楷体_GB2312"/>
                <a:cs typeface="宋体"/>
              </a:endParaRPr>
            </a:p>
          </p:txBody>
        </p:sp>
        <p:cxnSp>
          <p:nvCxnSpPr>
            <p:cNvPr id="17" name="Line 5510"/>
            <p:cNvCxnSpPr/>
            <p:nvPr/>
          </p:nvCxnSpPr>
          <p:spPr bwMode="auto">
            <a:xfrm>
              <a:off x="2517" y="10260"/>
              <a:ext cx="27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8" name="Line 5511"/>
            <p:cNvCxnSpPr/>
            <p:nvPr/>
          </p:nvCxnSpPr>
          <p:spPr bwMode="auto">
            <a:xfrm flipV="1">
              <a:off x="3777" y="10260"/>
              <a:ext cx="0" cy="54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sm" len="med"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19" name="Line 5512"/>
            <p:cNvCxnSpPr/>
            <p:nvPr/>
          </p:nvCxnSpPr>
          <p:spPr bwMode="auto">
            <a:xfrm flipV="1">
              <a:off x="3777" y="11340"/>
              <a:ext cx="0" cy="54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sm" len="med"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0" name="Line 5513"/>
            <p:cNvCxnSpPr/>
            <p:nvPr/>
          </p:nvCxnSpPr>
          <p:spPr bwMode="auto">
            <a:xfrm>
              <a:off x="3147" y="12420"/>
              <a:ext cx="0" cy="72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1" name="Line 5514"/>
            <p:cNvCxnSpPr/>
            <p:nvPr/>
          </p:nvCxnSpPr>
          <p:spPr bwMode="auto">
            <a:xfrm>
              <a:off x="3594" y="13320"/>
              <a:ext cx="54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2" name="Line 5515"/>
            <p:cNvCxnSpPr/>
            <p:nvPr/>
          </p:nvCxnSpPr>
          <p:spPr bwMode="auto">
            <a:xfrm flipH="1" flipV="1">
              <a:off x="3594" y="13500"/>
              <a:ext cx="54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3" name="Line 5516"/>
            <p:cNvCxnSpPr/>
            <p:nvPr/>
          </p:nvCxnSpPr>
          <p:spPr bwMode="auto">
            <a:xfrm flipH="1" flipV="1">
              <a:off x="4617" y="13680"/>
              <a:ext cx="0" cy="54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4" name="Line 5517"/>
            <p:cNvCxnSpPr/>
            <p:nvPr/>
          </p:nvCxnSpPr>
          <p:spPr bwMode="auto">
            <a:xfrm>
              <a:off x="5037" y="13395"/>
              <a:ext cx="9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5" name="Line 5518"/>
            <p:cNvCxnSpPr/>
            <p:nvPr/>
          </p:nvCxnSpPr>
          <p:spPr bwMode="auto">
            <a:xfrm flipH="1" flipV="1">
              <a:off x="6477" y="12420"/>
              <a:ext cx="0" cy="72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sm" len="med"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6" name="Line 5519"/>
            <p:cNvCxnSpPr/>
            <p:nvPr/>
          </p:nvCxnSpPr>
          <p:spPr bwMode="auto">
            <a:xfrm>
              <a:off x="7017" y="13395"/>
              <a:ext cx="54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7" name="Line 5520"/>
            <p:cNvCxnSpPr/>
            <p:nvPr/>
          </p:nvCxnSpPr>
          <p:spPr bwMode="auto">
            <a:xfrm flipH="1" flipV="1">
              <a:off x="8097" y="13680"/>
              <a:ext cx="0" cy="83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8" name="Line 5521"/>
            <p:cNvCxnSpPr/>
            <p:nvPr/>
          </p:nvCxnSpPr>
          <p:spPr bwMode="auto">
            <a:xfrm flipH="1" flipV="1">
              <a:off x="5037" y="14490"/>
              <a:ext cx="306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cxnSp>
          <p:nvCxnSpPr>
            <p:cNvPr id="29" name="Line 5522"/>
            <p:cNvCxnSpPr/>
            <p:nvPr/>
          </p:nvCxnSpPr>
          <p:spPr bwMode="auto">
            <a:xfrm>
              <a:off x="5037" y="12165"/>
              <a:ext cx="9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triangle" w="sm" len="med"/>
              <a:tailEnd type="triangle" w="sm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  <p:sp>
          <p:nvSpPr>
            <p:cNvPr id="30" name="Text Box 5523"/>
            <p:cNvSpPr txBox="1">
              <a:spLocks noChangeArrowheads="1"/>
            </p:cNvSpPr>
            <p:nvPr/>
          </p:nvSpPr>
          <p:spPr bwMode="auto">
            <a:xfrm>
              <a:off x="4197" y="12720"/>
              <a:ext cx="720" cy="36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rot="0" vert="horz" wrap="square" lIns="0" tIns="36000" rIns="0" bIns="0" anchor="t" anchorCtr="0" upright="1">
              <a:noAutofit/>
            </a:bodyPr>
            <a:lstStyle/>
            <a:p>
              <a:pPr algn="ctr" hangingPunct="0">
                <a:spcAft>
                  <a:spcPts val="0"/>
                </a:spcAft>
              </a:pPr>
              <a:r>
                <a:rPr lang="zh-CN" sz="900">
                  <a:solidFill>
                    <a:srgbClr val="000000"/>
                  </a:solidFill>
                  <a:effectLst/>
                  <a:latin typeface="Times New Roman"/>
                  <a:ea typeface="宋体"/>
                  <a:cs typeface="宋体"/>
                </a:rPr>
                <a:t>前端</a:t>
              </a:r>
              <a:endParaRPr lang="zh-CN" sz="1200">
                <a:solidFill>
                  <a:srgbClr val="000000"/>
                </a:solidFill>
                <a:effectLst/>
                <a:latin typeface="Times New Roman"/>
                <a:ea typeface="楷体_GB2312"/>
                <a:cs typeface="宋体"/>
              </a:endParaRPr>
            </a:p>
          </p:txBody>
        </p:sp>
      </p:grpSp>
      <p:sp>
        <p:nvSpPr>
          <p:cNvPr id="34" name="圆角矩形 33"/>
          <p:cNvSpPr/>
          <p:nvPr/>
        </p:nvSpPr>
        <p:spPr bwMode="auto">
          <a:xfrm>
            <a:off x="4500562" y="2562405"/>
            <a:ext cx="1421747" cy="884832"/>
          </a:xfrm>
          <a:prstGeom prst="roundRect">
            <a:avLst/>
          </a:prstGeom>
          <a:noFill/>
          <a:ln w="1270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35" name="圆角矩形 34"/>
          <p:cNvSpPr/>
          <p:nvPr/>
        </p:nvSpPr>
        <p:spPr bwMode="auto">
          <a:xfrm>
            <a:off x="1412135" y="3726133"/>
            <a:ext cx="1292497" cy="804393"/>
          </a:xfrm>
          <a:prstGeom prst="roundRect">
            <a:avLst/>
          </a:prstGeom>
          <a:noFill/>
          <a:ln w="1270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047062" y="438069"/>
            <a:ext cx="3636467" cy="140038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lvl="0" hangingPunct="0">
              <a:spcAft>
                <a:spcPts val="600"/>
              </a:spcAft>
            </a:pPr>
            <a:r>
              <a:rPr lang="zh-CN" altLang="en-U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核心特点：</a:t>
            </a:r>
            <a:endParaRPr lang="en-GB" altLang="zh-CN" sz="2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lvl="0" indent="-342900" hangingPunct="0">
              <a:buFont typeface="Wingdings" panose="05000000000000000000" pitchFamily="2" charset="2"/>
              <a:buChar char="Ø"/>
            </a:pPr>
            <a:r>
              <a:rPr lang="en-GB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Deep branch prediction</a:t>
            </a:r>
            <a:endParaRPr lang="zh-CN" altLang="zh-C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hangingPunct="0">
              <a:buFont typeface="Wingdings" panose="05000000000000000000" pitchFamily="2" charset="2"/>
              <a:buChar char="Ø"/>
            </a:pPr>
            <a:r>
              <a:rPr lang="en-GB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Dynamic data flow analysis</a:t>
            </a:r>
            <a:endParaRPr lang="zh-CN" altLang="zh-C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GB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Speculative execution</a:t>
            </a:r>
            <a:endPara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919940"/>
      </p:ext>
    </p:extLst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000" y="133435"/>
            <a:ext cx="3961506" cy="661888"/>
          </a:xfrm>
        </p:spPr>
        <p:txBody>
          <a:bodyPr/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Pentium </a:t>
            </a:r>
            <a:r>
              <a:rPr lang="en-US" altLang="zh-CN" sz="2800" dirty="0"/>
              <a:t>4</a:t>
            </a:r>
            <a:r>
              <a:rPr lang="zh-CN" altLang="en-US" sz="2800" dirty="0"/>
              <a:t>处理器结构</a:t>
            </a:r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436" y="337221"/>
            <a:ext cx="5019590" cy="5187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圆角矩形 4"/>
          <p:cNvSpPr/>
          <p:nvPr/>
        </p:nvSpPr>
        <p:spPr bwMode="auto">
          <a:xfrm>
            <a:off x="5292650" y="4009628"/>
            <a:ext cx="960739" cy="792088"/>
          </a:xfrm>
          <a:prstGeom prst="roundRect">
            <a:avLst/>
          </a:prstGeom>
          <a:noFill/>
          <a:ln w="1270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0162" y="2065412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IA-32</a:t>
            </a:r>
            <a:r>
              <a:rPr lang="zh-CN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结构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43552927"/>
      </p:ext>
    </p:extLst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多核处理器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在一枚处理器（</a:t>
            </a:r>
            <a:r>
              <a:rPr lang="en-GB" altLang="zh-CN" dirty="0"/>
              <a:t>CPU</a:t>
            </a:r>
            <a:r>
              <a:rPr lang="zh-CN" altLang="zh-CN" dirty="0"/>
              <a:t>）上集成两个或多个完整的计算引擎</a:t>
            </a:r>
            <a:r>
              <a:rPr lang="en-GB" altLang="zh-CN" dirty="0"/>
              <a:t>(</a:t>
            </a:r>
            <a:r>
              <a:rPr lang="zh-CN" altLang="zh-CN" dirty="0"/>
              <a:t>运算核</a:t>
            </a:r>
            <a:r>
              <a:rPr lang="en-GB" altLang="zh-CN" dirty="0"/>
              <a:t>)</a:t>
            </a:r>
            <a:r>
              <a:rPr lang="zh-CN" altLang="zh-CN" dirty="0"/>
              <a:t>，每个运算核执行程序中一个单独的任务，从而使整个处理器可同时执行</a:t>
            </a:r>
            <a:r>
              <a:rPr lang="zh-CN" altLang="en-US" dirty="0"/>
              <a:t>数倍于</a:t>
            </a:r>
            <a:r>
              <a:rPr lang="zh-CN" altLang="zh-CN" dirty="0"/>
              <a:t>单</a:t>
            </a:r>
            <a:r>
              <a:rPr lang="zh-CN" altLang="en-US" dirty="0"/>
              <a:t>核</a:t>
            </a:r>
            <a:r>
              <a:rPr lang="zh-CN" altLang="zh-CN" dirty="0"/>
              <a:t>处理器的任务数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多核处理器可</a:t>
            </a:r>
            <a:r>
              <a:rPr lang="zh-CN" altLang="zh-CN" dirty="0"/>
              <a:t>极大地提升处理器的并行性能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CBB4C9-A9DF-42D2-BE77-D7D4685F610B}" type="slidenum">
              <a:rPr lang="zh-CN" altLang="en-US" smtClean="0"/>
              <a:pPr>
                <a:defRPr/>
              </a:pPr>
              <a:t>86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5889887"/>
      </p:ext>
    </p:extLst>
  </p:cSld>
  <p:clrMapOvr>
    <a:masterClrMapping/>
  </p:clrMapOvr>
  <p:transition spd="slow">
    <p:blinds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fld id="{688AE770-BC61-4B00-B635-CC32F7695C8E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/>
              <a:t>87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68611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93675"/>
            <a:ext cx="7670800" cy="661988"/>
          </a:xfrm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rgbClr val="990000"/>
                </a:solidFill>
                <a:cs typeface="隶书" pitchFamily="49" charset="-122"/>
              </a:rPr>
              <a:t>保护模式的存储器管理</a:t>
            </a:r>
          </a:p>
        </p:txBody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2130" y="1057300"/>
            <a:ext cx="7920880" cy="3576638"/>
          </a:xfrm>
        </p:spPr>
        <p:txBody>
          <a:bodyPr/>
          <a:lstStyle/>
          <a:p>
            <a:pPr eaLnBrk="1" hangingPunct="1">
              <a:spcAft>
                <a:spcPct val="0"/>
              </a:spcAft>
            </a:pPr>
            <a:r>
              <a:rPr lang="zh-CN" altLang="en-US" sz="2400" dirty="0"/>
              <a:t>保护模式：</a:t>
            </a:r>
          </a:p>
          <a:p>
            <a:pPr lvl="1" eaLnBrk="1" hangingPunct="1">
              <a:spcAft>
                <a:spcPct val="0"/>
              </a:spcAft>
            </a:pPr>
            <a:r>
              <a:rPr lang="zh-CN" altLang="en-US" sz="2000" dirty="0"/>
              <a:t>支持多任务的工作模式，提供了多任务保护机制；</a:t>
            </a:r>
          </a:p>
          <a:p>
            <a:pPr lvl="1" eaLnBrk="1" hangingPunct="1">
              <a:spcAft>
                <a:spcPct val="0"/>
              </a:spcAft>
            </a:pPr>
            <a:r>
              <a:rPr lang="zh-CN" altLang="en-US" sz="2000" dirty="0"/>
              <a:t>内存段的访问受到限制，不能再随意存取数据段。 </a:t>
            </a:r>
          </a:p>
          <a:p>
            <a:pPr eaLnBrk="1" hangingPunct="1">
              <a:spcBef>
                <a:spcPts val="1200"/>
              </a:spcBef>
              <a:spcAft>
                <a:spcPct val="0"/>
              </a:spcAft>
            </a:pPr>
            <a:r>
              <a:rPr lang="zh-CN" altLang="en-US" sz="2400" dirty="0"/>
              <a:t>保护模式下的内存访问</a:t>
            </a:r>
          </a:p>
          <a:p>
            <a:pPr lvl="1" eaLnBrk="1" hangingPunct="1">
              <a:spcAft>
                <a:spcPct val="0"/>
              </a:spcAft>
            </a:pPr>
            <a:r>
              <a:rPr lang="zh-CN" altLang="en-US" sz="2000" dirty="0"/>
              <a:t>不再直接从段寄存器中获得段基地址，</a:t>
            </a:r>
            <a:r>
              <a:rPr lang="zh-CN" altLang="en-US" sz="2000" dirty="0">
                <a:solidFill>
                  <a:srgbClr val="C00000"/>
                </a:solidFill>
              </a:rPr>
              <a:t>段基地址存放在内存的段描述符表中</a:t>
            </a:r>
            <a:r>
              <a:rPr lang="zh-CN" altLang="en-US" sz="2000" dirty="0"/>
              <a:t>，由段描述符寄存器给出段描述符表的基地址，段寄存器中仅存放段选择符。</a:t>
            </a:r>
          </a:p>
        </p:txBody>
      </p:sp>
    </p:spTree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2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72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 b="1">
                <a:solidFill>
                  <a:schemeClr val="tx2"/>
                </a:solidFill>
                <a:latin typeface="Tahoma" pitchFamily="34" charset="0"/>
                <a:ea typeface="楷体_GB2312" pitchFamily="49" charset="-122"/>
              </a:defRPr>
            </a:lvl1pPr>
            <a:lvl2pPr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>
              <a:defRPr sz="2000" b="1">
                <a:solidFill>
                  <a:srgbClr val="FF0000"/>
                </a:solidFill>
                <a:latin typeface="Tahoma" pitchFamily="34" charset="0"/>
                <a:ea typeface="宋体" charset="-122"/>
              </a:defRPr>
            </a:lvl3pPr>
            <a:lvl4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4pPr>
            <a:lvl5pPr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Tahoma" pitchFamily="34" charset="0"/>
                <a:ea typeface="宋体" charset="-122"/>
              </a:defRPr>
            </a:lvl9pPr>
          </a:lstStyle>
          <a:p>
            <a:fld id="{A8252DBF-46F5-4D0E-A7F4-BBF0451E312A}" type="slidenum">
              <a:rPr lang="zh-CN" altLang="en-US" sz="1400" b="0" smtClean="0">
                <a:solidFill>
                  <a:schemeClr val="tx1"/>
                </a:solidFill>
                <a:ea typeface="宋体" charset="-122"/>
              </a:rPr>
              <a:pPr/>
              <a:t>88</a:t>
            </a:fld>
            <a:endParaRPr lang="en-US" altLang="zh-CN" sz="1400" b="0">
              <a:solidFill>
                <a:schemeClr val="tx1"/>
              </a:solidFill>
              <a:ea typeface="宋体" charset="-122"/>
            </a:endParaRPr>
          </a:p>
        </p:txBody>
      </p:sp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193675"/>
            <a:ext cx="7670800" cy="661988"/>
          </a:xfrm>
        </p:spPr>
        <p:txBody>
          <a:bodyPr/>
          <a:lstStyle/>
          <a:p>
            <a:pPr eaLnBrk="1" hangingPunct="1"/>
            <a:r>
              <a:rPr lang="zh-CN" altLang="en-US">
                <a:cs typeface="隶书" pitchFamily="49" charset="-122"/>
              </a:rPr>
              <a:t>保护模式下的存储器地址变换</a:t>
            </a:r>
          </a:p>
        </p:txBody>
      </p:sp>
      <p:graphicFrame>
        <p:nvGraphicFramePr>
          <p:cNvPr id="69636" name="Object 11"/>
          <p:cNvGraphicFramePr>
            <a:graphicFrameLocks noGrp="1" noChangeAspect="1"/>
          </p:cNvGraphicFramePr>
          <p:nvPr>
            <p:ph idx="1"/>
          </p:nvPr>
        </p:nvGraphicFramePr>
        <p:xfrm>
          <a:off x="612775" y="1633538"/>
          <a:ext cx="7920038" cy="302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20" name="Visio" r:id="rId3" imgW="6780848" imgH="2430132" progId="">
                  <p:embed/>
                </p:oleObj>
              </mc:Choice>
              <mc:Fallback>
                <p:oleObj name="Visio" r:id="rId3" imgW="6780848" imgH="2430132" progId="">
                  <p:embed/>
                  <p:pic>
                    <p:nvPicPr>
                      <p:cNvPr id="0" name="Object 1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775" y="1633538"/>
                        <a:ext cx="7920038" cy="302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椭圆 1"/>
          <p:cNvSpPr>
            <a:spLocks noChangeArrowheads="1"/>
          </p:cNvSpPr>
          <p:nvPr/>
        </p:nvSpPr>
        <p:spPr bwMode="auto">
          <a:xfrm>
            <a:off x="3132138" y="3649663"/>
            <a:ext cx="2663825" cy="863600"/>
          </a:xfrm>
          <a:prstGeom prst="ellipse">
            <a:avLst/>
          </a:prstGeom>
          <a:noFill/>
          <a:ln w="12700" cap="sq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2130" y="2065412"/>
            <a:ext cx="7670800" cy="661888"/>
          </a:xfrm>
        </p:spPr>
        <p:txBody>
          <a:bodyPr/>
          <a:lstStyle/>
          <a:p>
            <a:pPr algn="ctr"/>
            <a:r>
              <a:rPr lang="zh-CN" altLang="en-US" sz="3600" dirty="0"/>
              <a:t>八、</a:t>
            </a:r>
            <a:r>
              <a:rPr lang="en-US" altLang="zh-CN" sz="3600" dirty="0"/>
              <a:t>ARM</a:t>
            </a:r>
            <a:r>
              <a:rPr lang="zh-CN" altLang="en-US" sz="3600" dirty="0"/>
              <a:t>处理器概述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CBB4C9-A9DF-42D2-BE77-D7D4685F610B}" type="slidenum">
              <a:rPr lang="zh-CN" altLang="en-US" smtClean="0"/>
              <a:pPr>
                <a:defRPr/>
              </a:pPr>
              <a:t>89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95225743"/>
      </p:ext>
    </p:extLst>
  </p:cSld>
  <p:clrMapOvr>
    <a:masterClrMapping/>
  </p:clrMapOvr>
  <p:transition spd="slow">
    <p:blinds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AutoShape 2" descr="背景3">
            <a:extLst>
              <a:ext uri="{FF2B5EF4-FFF2-40B4-BE49-F238E27FC236}">
                <a16:creationId xmlns:a16="http://schemas.microsoft.com/office/drawing/2014/main" id="{F830B1B1-C87E-468A-9E0B-2416F8E26F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90562" y="0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761970">
              <a:buNone/>
            </a:pPr>
            <a:endParaRPr kumimoji="1" lang="zh-CN" altLang="en-US" sz="2000">
              <a:solidFill>
                <a:prstClr val="black"/>
              </a:solidFill>
              <a:latin typeface="Times New Roman" panose="02020603050405020304" pitchFamily="18" charset="0"/>
            </a:endParaRPr>
          </a:p>
        </p:txBody>
      </p:sp>
      <p:sp>
        <p:nvSpPr>
          <p:cNvPr id="15363" name="Text Box 4">
            <a:extLst>
              <a:ext uri="{FF2B5EF4-FFF2-40B4-BE49-F238E27FC236}">
                <a16:creationId xmlns:a16="http://schemas.microsoft.com/office/drawing/2014/main" id="{42A6B465-8E6C-4CBD-94DD-171F9EAA5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9375" y="1710532"/>
            <a:ext cx="6439958" cy="81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defTabSz="761970">
              <a:spcBef>
                <a:spcPct val="50000"/>
              </a:spcBef>
              <a:buNone/>
            </a:pPr>
            <a:r>
              <a:rPr kumimoji="1" lang="en-US" altLang="zh-CN" sz="2333" i="1">
                <a:solidFill>
                  <a:srgbClr val="0000FF"/>
                </a:solidFill>
                <a:latin typeface="Times New Roman" panose="02020603050405020304" pitchFamily="18" charset="0"/>
                <a:ea typeface="ˎ̥"/>
                <a:cs typeface="ˎ̥"/>
                <a:sym typeface="Wingdings 2" panose="05020102010507070707" pitchFamily="18" charset="2"/>
              </a:rPr>
              <a:t></a:t>
            </a:r>
            <a:r>
              <a:rPr kumimoji="1" lang="en-US" altLang="zh-CN" sz="2333" i="1">
                <a:solidFill>
                  <a:srgbClr val="0000FF"/>
                </a:solidFill>
                <a:latin typeface="Times New Roman" panose="02020603050405020304" pitchFamily="18" charset="0"/>
                <a:ea typeface="ˎ̥"/>
                <a:cs typeface="ˎ̥"/>
              </a:rPr>
              <a:t>  8086</a:t>
            </a:r>
            <a:r>
              <a:rPr kumimoji="1" lang="en-US" altLang="zh-CN" sz="2333" i="1">
                <a:solidFill>
                  <a:srgbClr val="0000FF"/>
                </a:solidFill>
                <a:latin typeface="Times New Roman" panose="02020603050405020304" pitchFamily="18" charset="0"/>
              </a:rPr>
              <a:t>/8088</a:t>
            </a:r>
            <a:r>
              <a:rPr kumimoji="1" lang="zh-CN" altLang="en-US" sz="2333" i="1">
                <a:solidFill>
                  <a:srgbClr val="0000FF"/>
                </a:solidFill>
                <a:latin typeface="Times New Roman" panose="02020603050405020304" pitchFamily="18" charset="0"/>
              </a:rPr>
              <a:t>是</a:t>
            </a:r>
            <a:r>
              <a:rPr kumimoji="1" lang="en-US" altLang="zh-CN" sz="2333" i="1">
                <a:solidFill>
                  <a:srgbClr val="0000FF"/>
                </a:solidFill>
                <a:latin typeface="Times New Roman" panose="02020603050405020304" pitchFamily="18" charset="0"/>
                <a:ea typeface="ˎ̥"/>
                <a:cs typeface="ˎ̥"/>
              </a:rPr>
              <a:t>Intel</a:t>
            </a:r>
            <a:r>
              <a:rPr kumimoji="1" lang="zh-CN" altLang="en-US" sz="2333" i="1">
                <a:solidFill>
                  <a:srgbClr val="0000FF"/>
                </a:solidFill>
                <a:latin typeface="Times New Roman" panose="02020603050405020304" pitchFamily="18" charset="0"/>
              </a:rPr>
              <a:t>系列的</a:t>
            </a:r>
            <a:r>
              <a:rPr kumimoji="1" lang="en-US" altLang="zh-CN" sz="2333" i="1">
                <a:solidFill>
                  <a:srgbClr val="0000FF"/>
                </a:solidFill>
                <a:latin typeface="Times New Roman" panose="02020603050405020304" pitchFamily="18" charset="0"/>
                <a:ea typeface="ˎ̥"/>
                <a:cs typeface="ˎ̥"/>
              </a:rPr>
              <a:t>16bit</a:t>
            </a:r>
            <a:r>
              <a:rPr kumimoji="1" lang="zh-CN" altLang="en-US" sz="2333" i="1">
                <a:solidFill>
                  <a:srgbClr val="0000FF"/>
                </a:solidFill>
                <a:latin typeface="Times New Roman" panose="02020603050405020304" pitchFamily="18" charset="0"/>
              </a:rPr>
              <a:t>微处理器，属第三代。 </a:t>
            </a:r>
            <a:endParaRPr kumimoji="1" lang="zh-CN" altLang="en-US" sz="2333" i="1">
              <a:solidFill>
                <a:srgbClr val="0000FF"/>
              </a:solidFill>
              <a:latin typeface="Times New Roman" panose="02020603050405020304" pitchFamily="18" charset="0"/>
              <a:ea typeface="ˎ̥"/>
              <a:cs typeface="ˎ̥"/>
              <a:sym typeface="Wingdings 2" panose="05020102010507070707" pitchFamily="18" charset="2"/>
            </a:endParaRPr>
          </a:p>
        </p:txBody>
      </p:sp>
      <p:sp>
        <p:nvSpPr>
          <p:cNvPr id="15364" name="Text Box 5">
            <a:extLst>
              <a:ext uri="{FF2B5EF4-FFF2-40B4-BE49-F238E27FC236}">
                <a16:creationId xmlns:a16="http://schemas.microsoft.com/office/drawing/2014/main" id="{C3D8832B-D78C-4162-B79D-7584A0099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9375" y="2584979"/>
            <a:ext cx="6439958" cy="45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77825" indent="-37782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14842" indent="-314842" algn="just" defTabSz="761970">
              <a:spcBef>
                <a:spcPct val="50000"/>
              </a:spcBef>
              <a:buNone/>
            </a:pPr>
            <a:r>
              <a:rPr kumimoji="1" lang="en-US" altLang="zh-CN" sz="2333" i="1">
                <a:solidFill>
                  <a:srgbClr val="0000FF"/>
                </a:solidFill>
                <a:latin typeface="Times New Roman" panose="02020603050405020304" pitchFamily="18" charset="0"/>
                <a:ea typeface="ˎ̥"/>
                <a:cs typeface="ˎ̥"/>
                <a:sym typeface="Wingdings 2" panose="05020102010507070707" pitchFamily="18" charset="2"/>
              </a:rPr>
              <a:t></a:t>
            </a:r>
            <a:r>
              <a:rPr kumimoji="1" lang="en-US" altLang="zh-CN" sz="2333" i="1">
                <a:solidFill>
                  <a:srgbClr val="0000FF"/>
                </a:solidFill>
                <a:latin typeface="Times New Roman" panose="02020603050405020304" pitchFamily="18" charset="0"/>
                <a:ea typeface="ˎ̥"/>
                <a:cs typeface="ˎ̥"/>
              </a:rPr>
              <a:t> 8086</a:t>
            </a:r>
            <a:r>
              <a:rPr kumimoji="1" lang="en-US" altLang="zh-CN" sz="2333" i="1">
                <a:solidFill>
                  <a:srgbClr val="0000FF"/>
                </a:solidFill>
                <a:latin typeface="Times New Roman" panose="02020603050405020304" pitchFamily="18" charset="0"/>
              </a:rPr>
              <a:t>/8088</a:t>
            </a:r>
            <a:r>
              <a:rPr kumimoji="1" lang="zh-CN" altLang="en-US" sz="2333" i="1">
                <a:solidFill>
                  <a:srgbClr val="0000FF"/>
                </a:solidFill>
                <a:latin typeface="Times New Roman" panose="02020603050405020304" pitchFamily="18" charset="0"/>
              </a:rPr>
              <a:t>有</a:t>
            </a:r>
            <a:r>
              <a:rPr kumimoji="1" lang="en-US" altLang="zh-CN" sz="2333" i="1">
                <a:solidFill>
                  <a:srgbClr val="0000FF"/>
                </a:solidFill>
                <a:latin typeface="Times New Roman" panose="02020603050405020304" pitchFamily="18" charset="0"/>
                <a:ea typeface="ˎ̥"/>
                <a:cs typeface="ˎ̥"/>
              </a:rPr>
              <a:t>20bit</a:t>
            </a:r>
            <a:r>
              <a:rPr kumimoji="1" lang="zh-CN" altLang="en-US" sz="2333" i="1">
                <a:solidFill>
                  <a:srgbClr val="0000FF"/>
                </a:solidFill>
                <a:latin typeface="Times New Roman" panose="02020603050405020304" pitchFamily="18" charset="0"/>
              </a:rPr>
              <a:t>地址线，可寻址</a:t>
            </a:r>
            <a:r>
              <a:rPr kumimoji="1" lang="en-US" altLang="zh-CN" sz="2333" i="1">
                <a:solidFill>
                  <a:srgbClr val="0000FF"/>
                </a:solidFill>
                <a:latin typeface="Times New Roman" panose="02020603050405020304" pitchFamily="18" charset="0"/>
                <a:ea typeface="ˎ̥"/>
                <a:cs typeface="ˎ̥"/>
              </a:rPr>
              <a:t>1M</a:t>
            </a:r>
            <a:r>
              <a:rPr kumimoji="1" lang="zh-CN" altLang="en-US" sz="2333" i="1">
                <a:solidFill>
                  <a:srgbClr val="0000FF"/>
                </a:solidFill>
                <a:latin typeface="Times New Roman" panose="02020603050405020304" pitchFamily="18" charset="0"/>
              </a:rPr>
              <a:t>空间。 </a:t>
            </a:r>
            <a:endParaRPr kumimoji="1" lang="zh-CN" altLang="en-US" sz="2333" i="1">
              <a:solidFill>
                <a:srgbClr val="0000FF"/>
              </a:solidFill>
              <a:latin typeface="Times New Roman" panose="02020603050405020304" pitchFamily="18" charset="0"/>
              <a:ea typeface="ˎ̥"/>
              <a:cs typeface="ˎ̥"/>
              <a:sym typeface="Wingdings 2" panose="05020102010507070707" pitchFamily="18" charset="2"/>
            </a:endParaRPr>
          </a:p>
        </p:txBody>
      </p:sp>
      <p:sp>
        <p:nvSpPr>
          <p:cNvPr id="15365" name="Text Box 6">
            <a:extLst>
              <a:ext uri="{FF2B5EF4-FFF2-40B4-BE49-F238E27FC236}">
                <a16:creationId xmlns:a16="http://schemas.microsoft.com/office/drawing/2014/main" id="{8513518B-6785-424B-B07B-9EF9DDBC6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9375" y="3815292"/>
            <a:ext cx="6439958" cy="81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77825" indent="-37782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14842" indent="-314842" algn="just" defTabSz="761970">
              <a:spcBef>
                <a:spcPct val="50000"/>
              </a:spcBef>
              <a:buNone/>
            </a:pPr>
            <a:r>
              <a:rPr kumimoji="1" lang="en-US" altLang="zh-CN" sz="2333" i="1">
                <a:solidFill>
                  <a:srgbClr val="0000FF"/>
                </a:solidFill>
                <a:latin typeface="Times New Roman" panose="02020603050405020304" pitchFamily="18" charset="0"/>
                <a:ea typeface="ˎ̥"/>
                <a:cs typeface="ˎ̥"/>
                <a:sym typeface="Wingdings 2" panose="05020102010507070707" pitchFamily="18" charset="2"/>
              </a:rPr>
              <a:t></a:t>
            </a:r>
            <a:r>
              <a:rPr kumimoji="1" lang="en-US" altLang="zh-CN" sz="2333" i="1">
                <a:solidFill>
                  <a:srgbClr val="0000FF"/>
                </a:solidFill>
                <a:latin typeface="Times New Roman" panose="02020603050405020304" pitchFamily="18" charset="0"/>
                <a:ea typeface="ˎ̥"/>
                <a:cs typeface="ˎ̥"/>
              </a:rPr>
              <a:t> 8086</a:t>
            </a:r>
            <a:r>
              <a:rPr kumimoji="1" lang="en-US" altLang="zh-CN" sz="2333" i="1">
                <a:solidFill>
                  <a:srgbClr val="0000FF"/>
                </a:solidFill>
                <a:latin typeface="Times New Roman" panose="02020603050405020304" pitchFamily="18" charset="0"/>
              </a:rPr>
              <a:t>/8088</a:t>
            </a:r>
            <a:r>
              <a:rPr kumimoji="1" lang="zh-CN" altLang="en-US" sz="2333" i="1">
                <a:solidFill>
                  <a:srgbClr val="0000FF"/>
                </a:solidFill>
                <a:latin typeface="Times New Roman" panose="02020603050405020304" pitchFamily="18" charset="0"/>
              </a:rPr>
              <a:t>采用单一</a:t>
            </a:r>
            <a:r>
              <a:rPr kumimoji="1" lang="en-US" altLang="zh-CN" sz="2333" i="1">
                <a:solidFill>
                  <a:srgbClr val="0000FF"/>
                </a:solidFill>
                <a:latin typeface="Times New Roman" panose="02020603050405020304" pitchFamily="18" charset="0"/>
                <a:ea typeface="ˎ̥"/>
                <a:cs typeface="ˎ̥"/>
              </a:rPr>
              <a:t>+5V</a:t>
            </a:r>
            <a:r>
              <a:rPr kumimoji="1" lang="zh-CN" altLang="en-US" sz="2333" i="1">
                <a:solidFill>
                  <a:srgbClr val="0000FF"/>
                </a:solidFill>
                <a:latin typeface="Times New Roman" panose="02020603050405020304" pitchFamily="18" charset="0"/>
              </a:rPr>
              <a:t>电源和单相时钟，频率为</a:t>
            </a:r>
            <a:r>
              <a:rPr kumimoji="1" lang="en-US" altLang="zh-CN" sz="2333" i="1">
                <a:solidFill>
                  <a:srgbClr val="0000FF"/>
                </a:solidFill>
                <a:latin typeface="Times New Roman" panose="02020603050405020304" pitchFamily="18" charset="0"/>
                <a:ea typeface="ˎ̥"/>
                <a:cs typeface="ˎ̥"/>
              </a:rPr>
              <a:t>5MH</a:t>
            </a:r>
            <a:r>
              <a:rPr kumimoji="1" lang="en-US" altLang="zh-CN" sz="1667" i="1">
                <a:solidFill>
                  <a:srgbClr val="0000FF"/>
                </a:solidFill>
                <a:latin typeface="Times New Roman" panose="02020603050405020304" pitchFamily="18" charset="0"/>
                <a:ea typeface="ˎ̥"/>
                <a:cs typeface="ˎ̥"/>
              </a:rPr>
              <a:t>Z</a:t>
            </a:r>
            <a:r>
              <a:rPr kumimoji="1" lang="zh-CN" altLang="en-US" sz="2333" i="1">
                <a:solidFill>
                  <a:srgbClr val="0000FF"/>
                </a:solidFill>
                <a:latin typeface="Times New Roman" panose="02020603050405020304" pitchFamily="18" charset="0"/>
              </a:rPr>
              <a:t>。 </a:t>
            </a:r>
            <a:endParaRPr kumimoji="1" lang="zh-CN" altLang="en-US" sz="2333" i="1">
              <a:solidFill>
                <a:srgbClr val="0000FF"/>
              </a:solidFill>
              <a:latin typeface="Times New Roman" panose="02020603050405020304" pitchFamily="18" charset="0"/>
              <a:ea typeface="ˎ̥"/>
              <a:cs typeface="ˎ̥"/>
              <a:sym typeface="Wingdings 2" panose="05020102010507070707" pitchFamily="18" charset="2"/>
            </a:endParaRPr>
          </a:p>
        </p:txBody>
      </p:sp>
      <p:sp>
        <p:nvSpPr>
          <p:cNvPr id="15366" name="Rectangle 7">
            <a:extLst>
              <a:ext uri="{FF2B5EF4-FFF2-40B4-BE49-F238E27FC236}">
                <a16:creationId xmlns:a16="http://schemas.microsoft.com/office/drawing/2014/main" id="{528FF0CB-50AB-4EFF-BD6C-A69E16009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2062" y="190500"/>
            <a:ext cx="6477000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76729" tIns="38365" rIns="76729" bIns="38365" anchor="b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761970">
              <a:spcBef>
                <a:spcPct val="0"/>
              </a:spcBef>
              <a:buNone/>
            </a:pPr>
            <a:r>
              <a:rPr kumimoji="1" lang="en-US" altLang="zh-CN" sz="4000" b="1">
                <a:solidFill>
                  <a:srgbClr val="6E747A"/>
                </a:solidFill>
                <a:latin typeface="Times New Roman" panose="02020603050405020304" pitchFamily="18" charset="0"/>
                <a:ea typeface="隶书" panose="02010509060101010101" pitchFamily="49" charset="-122"/>
              </a:rPr>
              <a:t>8086/8088</a:t>
            </a:r>
            <a:endParaRPr kumimoji="1" lang="en-US" altLang="zh-CN" sz="3667">
              <a:solidFill>
                <a:srgbClr val="6E747A"/>
              </a:solidFill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sp>
        <p:nvSpPr>
          <p:cNvPr id="15367" name="Text Box 9">
            <a:extLst>
              <a:ext uri="{FF2B5EF4-FFF2-40B4-BE49-F238E27FC236}">
                <a16:creationId xmlns:a16="http://schemas.microsoft.com/office/drawing/2014/main" id="{289A37AA-55AA-45B3-BEE0-D2AD98E2F3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52562" y="3238500"/>
            <a:ext cx="6439958" cy="45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77825" indent="-377825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14842" indent="-314842" algn="just" defTabSz="761970">
              <a:spcBef>
                <a:spcPct val="50000"/>
              </a:spcBef>
              <a:buNone/>
            </a:pPr>
            <a:r>
              <a:rPr kumimoji="1" lang="en-US" altLang="zh-CN" sz="2333" i="1">
                <a:solidFill>
                  <a:srgbClr val="FF0000"/>
                </a:solidFill>
                <a:latin typeface="Times New Roman" panose="02020603050405020304" pitchFamily="18" charset="0"/>
                <a:ea typeface="ˎ̥"/>
                <a:cs typeface="ˎ̥"/>
                <a:sym typeface="Wingdings 2" panose="05020102010507070707" pitchFamily="18" charset="2"/>
              </a:rPr>
              <a:t></a:t>
            </a:r>
            <a:r>
              <a:rPr kumimoji="1" lang="en-US" altLang="zh-CN" sz="2333" i="1">
                <a:solidFill>
                  <a:srgbClr val="FF0000"/>
                </a:solidFill>
                <a:latin typeface="Times New Roman" panose="02020603050405020304" pitchFamily="18" charset="0"/>
                <a:ea typeface="ˎ̥"/>
                <a:cs typeface="ˎ̥"/>
              </a:rPr>
              <a:t> 8086</a:t>
            </a:r>
            <a:r>
              <a:rPr kumimoji="1" lang="zh-CN" altLang="en-US" sz="2333" i="1">
                <a:solidFill>
                  <a:srgbClr val="FF0000"/>
                </a:solidFill>
                <a:latin typeface="Times New Roman" panose="02020603050405020304" pitchFamily="18" charset="0"/>
              </a:rPr>
              <a:t>总线宽度</a:t>
            </a:r>
            <a:r>
              <a:rPr kumimoji="1" lang="en-US" altLang="zh-CN" sz="2333" i="1">
                <a:solidFill>
                  <a:srgbClr val="FF0000"/>
                </a:solidFill>
                <a:latin typeface="Times New Roman" panose="02020603050405020304" pitchFamily="18" charset="0"/>
              </a:rPr>
              <a:t>16</a:t>
            </a:r>
            <a:r>
              <a:rPr kumimoji="1" lang="zh-CN" altLang="en-US" sz="2333" i="1">
                <a:solidFill>
                  <a:srgbClr val="FF0000"/>
                </a:solidFill>
                <a:latin typeface="Times New Roman" panose="02020603050405020304" pitchFamily="18" charset="0"/>
              </a:rPr>
              <a:t>位，</a:t>
            </a:r>
            <a:r>
              <a:rPr kumimoji="1" lang="en-US" altLang="zh-CN" sz="2333" i="1">
                <a:solidFill>
                  <a:srgbClr val="FF0000"/>
                </a:solidFill>
                <a:latin typeface="Times New Roman" panose="02020603050405020304" pitchFamily="18" charset="0"/>
              </a:rPr>
              <a:t>8088</a:t>
            </a:r>
            <a:r>
              <a:rPr kumimoji="1" lang="zh-CN" altLang="en-US" sz="2333" i="1">
                <a:solidFill>
                  <a:srgbClr val="FF0000"/>
                </a:solidFill>
                <a:latin typeface="Times New Roman" panose="02020603050405020304" pitchFamily="18" charset="0"/>
              </a:rPr>
              <a:t>总线宽度</a:t>
            </a:r>
            <a:r>
              <a:rPr kumimoji="1" lang="en-US" altLang="zh-CN" sz="2333" i="1">
                <a:solidFill>
                  <a:srgbClr val="FF0000"/>
                </a:solidFill>
                <a:latin typeface="Times New Roman" panose="02020603050405020304" pitchFamily="18" charset="0"/>
              </a:rPr>
              <a:t>8</a:t>
            </a:r>
            <a:r>
              <a:rPr kumimoji="1" lang="zh-CN" altLang="en-US" sz="2333" i="1">
                <a:solidFill>
                  <a:srgbClr val="FF0000"/>
                </a:solidFill>
                <a:latin typeface="Times New Roman" panose="02020603050405020304" pitchFamily="18" charset="0"/>
              </a:rPr>
              <a:t>位。</a:t>
            </a:r>
            <a:r>
              <a:rPr kumimoji="1" lang="zh-CN" altLang="en-US" sz="2333" i="1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endParaRPr kumimoji="1" lang="zh-CN" altLang="en-US" sz="2333" i="1">
              <a:solidFill>
                <a:srgbClr val="0000FF"/>
              </a:solidFill>
              <a:latin typeface="Times New Roman" panose="02020603050405020304" pitchFamily="18" charset="0"/>
              <a:ea typeface="ˎ̥"/>
              <a:cs typeface="ˎ̥"/>
              <a:sym typeface="Wingdings 2" panose="05020102010507070707" pitchFamily="18" charset="2"/>
            </a:endParaRPr>
          </a:p>
        </p:txBody>
      </p:sp>
      <p:sp>
        <p:nvSpPr>
          <p:cNvPr id="15368" name="Rectangle 10">
            <a:extLst>
              <a:ext uri="{FF2B5EF4-FFF2-40B4-BE49-F238E27FC236}">
                <a16:creationId xmlns:a16="http://schemas.microsoft.com/office/drawing/2014/main" id="{C5AF2654-CD4F-474D-B786-75186F2FCA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9562" y="4572001"/>
            <a:ext cx="6286500" cy="83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761970">
              <a:lnSpc>
                <a:spcPct val="90000"/>
              </a:lnSpc>
              <a:buBlip>
                <a:blip r:embed="rId2"/>
              </a:buBlip>
            </a:pPr>
            <a:r>
              <a:rPr kumimoji="1" lang="zh-CN" altLang="en-US" sz="2667">
                <a:solidFill>
                  <a:prstClr val="black"/>
                </a:solidFill>
                <a:latin typeface="Times New Roman" panose="02020603050405020304" pitchFamily="18" charset="0"/>
              </a:rPr>
              <a:t>本课程以</a:t>
            </a:r>
            <a:r>
              <a:rPr kumimoji="1" lang="en-US" altLang="zh-CN" sz="2667">
                <a:solidFill>
                  <a:prstClr val="black"/>
                </a:solidFill>
                <a:latin typeface="Times New Roman" panose="02020603050405020304" pitchFamily="18" charset="0"/>
              </a:rPr>
              <a:t>8088</a:t>
            </a:r>
            <a:r>
              <a:rPr kumimoji="1" lang="zh-CN" altLang="en-US" sz="2667">
                <a:solidFill>
                  <a:prstClr val="black"/>
                </a:solidFill>
                <a:latin typeface="Times New Roman" panose="02020603050405020304" pitchFamily="18" charset="0"/>
              </a:rPr>
              <a:t>为模型进行介绍（</a:t>
            </a:r>
            <a:r>
              <a:rPr kumimoji="1" lang="en-US" altLang="zh-CN" sz="2667">
                <a:solidFill>
                  <a:prstClr val="black"/>
                </a:solidFill>
                <a:latin typeface="Times New Roman" panose="02020603050405020304" pitchFamily="18" charset="0"/>
              </a:rPr>
              <a:t>IBM PC</a:t>
            </a:r>
            <a:r>
              <a:rPr kumimoji="1" lang="zh-CN" altLang="en-US" sz="2667">
                <a:solidFill>
                  <a:prstClr val="black"/>
                </a:solidFill>
                <a:latin typeface="Times New Roman" panose="02020603050405020304" pitchFamily="18" charset="0"/>
              </a:rPr>
              <a:t>采用）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1. </a:t>
            </a:r>
            <a:r>
              <a:rPr lang="zh-CN" altLang="en-US" dirty="0"/>
              <a:t>嵌入式处理器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嵌入式微处理器是嵌入式系统的核心，也是</a:t>
            </a:r>
            <a:r>
              <a:rPr lang="en-US" altLang="zh-CN" dirty="0" err="1"/>
              <a:t>SoC</a:t>
            </a:r>
            <a:r>
              <a:rPr lang="zh-CN" altLang="en-US" dirty="0"/>
              <a:t>的内核。</a:t>
            </a:r>
            <a:endParaRPr lang="en-US" altLang="zh-CN" dirty="0"/>
          </a:p>
          <a:p>
            <a:r>
              <a:rPr lang="zh-CN" altLang="en-US" dirty="0"/>
              <a:t>目前主流的嵌入式微处理器主要有：</a:t>
            </a:r>
            <a:endParaRPr lang="en-US" altLang="zh-CN" dirty="0"/>
          </a:p>
          <a:p>
            <a:pPr lvl="1"/>
            <a:r>
              <a:rPr lang="en-US" altLang="zh-CN" dirty="0"/>
              <a:t>ARM</a:t>
            </a:r>
            <a:r>
              <a:rPr lang="zh-CN" altLang="en-US" dirty="0"/>
              <a:t>公司的</a:t>
            </a:r>
            <a:r>
              <a:rPr lang="en-US" altLang="zh-CN" dirty="0"/>
              <a:t>ARM</a:t>
            </a:r>
            <a:r>
              <a:rPr lang="zh-CN" altLang="en-US" dirty="0"/>
              <a:t>系列处理器</a:t>
            </a:r>
            <a:endParaRPr lang="en-US" altLang="zh-CN" dirty="0"/>
          </a:p>
          <a:p>
            <a:pPr lvl="1"/>
            <a:r>
              <a:rPr lang="en-US" altLang="zh-CN" dirty="0"/>
              <a:t>MIPS</a:t>
            </a:r>
            <a:r>
              <a:rPr lang="zh-CN" altLang="en-US" dirty="0"/>
              <a:t>公司的</a:t>
            </a:r>
            <a:r>
              <a:rPr lang="en-US" altLang="zh-CN" dirty="0"/>
              <a:t>MIPS</a:t>
            </a:r>
            <a:r>
              <a:rPr lang="zh-CN" altLang="en-US" dirty="0"/>
              <a:t>系列处理器</a:t>
            </a:r>
            <a:endParaRPr lang="en-US" altLang="zh-CN" dirty="0"/>
          </a:p>
          <a:p>
            <a:pPr lvl="1"/>
            <a:r>
              <a:rPr lang="zh-CN" altLang="en-US" dirty="0"/>
              <a:t>由</a:t>
            </a:r>
            <a:r>
              <a:rPr lang="en-US" altLang="zh-CN" dirty="0"/>
              <a:t>Apple</a:t>
            </a:r>
            <a:r>
              <a:rPr lang="zh-CN" altLang="en-US" dirty="0"/>
              <a:t>、</a:t>
            </a:r>
            <a:r>
              <a:rPr lang="en-US" altLang="zh-CN" dirty="0"/>
              <a:t>IBM</a:t>
            </a:r>
            <a:r>
              <a:rPr lang="zh-CN" altLang="en-US" dirty="0"/>
              <a:t>、</a:t>
            </a:r>
            <a:r>
              <a:rPr lang="en-US" altLang="zh-CN" dirty="0"/>
              <a:t>Motorola</a:t>
            </a:r>
            <a:r>
              <a:rPr lang="zh-CN" altLang="en-US" dirty="0"/>
              <a:t>组成的</a:t>
            </a:r>
            <a:r>
              <a:rPr lang="en-US" altLang="zh-CN" dirty="0"/>
              <a:t>AIM</a:t>
            </a:r>
            <a:r>
              <a:rPr lang="zh-CN" altLang="en-US" dirty="0"/>
              <a:t>联盟的</a:t>
            </a:r>
            <a:r>
              <a:rPr lang="en-US" altLang="zh-CN" dirty="0"/>
              <a:t>PowerPC</a:t>
            </a:r>
            <a:r>
              <a:rPr lang="zh-CN" altLang="en-US" dirty="0"/>
              <a:t>系列处理器。</a:t>
            </a:r>
            <a:endParaRPr lang="en-US" altLang="zh-CN" dirty="0"/>
          </a:p>
          <a:p>
            <a:pPr>
              <a:spcBef>
                <a:spcPts val="1200"/>
              </a:spcBef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RISC Machines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/>
              <a:t>32</a:t>
            </a:r>
            <a:r>
              <a:rPr lang="zh-CN" altLang="en-US" dirty="0"/>
              <a:t>位</a:t>
            </a:r>
            <a:r>
              <a:rPr lang="en-US" altLang="zh-CN" dirty="0"/>
              <a:t>RISC</a:t>
            </a:r>
            <a:r>
              <a:rPr lang="zh-CN" altLang="en-US" dirty="0"/>
              <a:t>结构</a:t>
            </a:r>
            <a:r>
              <a:rPr lang="en-US" altLang="zh-CN" dirty="0"/>
              <a:t>IP</a:t>
            </a:r>
            <a:r>
              <a:rPr lang="zh-CN" altLang="en-US" dirty="0"/>
              <a:t>核供应商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CBB4C9-A9DF-42D2-BE77-D7D4685F610B}" type="slidenum">
              <a:rPr lang="zh-CN" altLang="en-US" smtClean="0"/>
              <a:pPr>
                <a:defRPr/>
              </a:pPr>
              <a:t>90</a:t>
            </a:fld>
            <a:endParaRPr lang="en-US" altLang="zh-CN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650" y="3744356"/>
            <a:ext cx="2333625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4594782"/>
      </p:ext>
    </p:extLst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7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  <a:cs typeface="Times New Roman" panose="02020603050405020304" pitchFamily="18" charset="0"/>
              </a:rPr>
              <a:t>2. </a:t>
            </a:r>
            <a:r>
              <a:rPr lang="en-US" altLang="zh-CN" dirty="0"/>
              <a:t>CISC</a:t>
            </a:r>
            <a:r>
              <a:rPr lang="zh-CN" altLang="en-US" dirty="0"/>
              <a:t>和</a:t>
            </a:r>
            <a:r>
              <a:rPr lang="en-US" altLang="zh-CN" dirty="0"/>
              <a:t>RISC</a:t>
            </a:r>
            <a:r>
              <a:rPr lang="zh-CN" altLang="en-US" dirty="0"/>
              <a:t>指令集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6106" y="1129308"/>
            <a:ext cx="8424936" cy="3672408"/>
          </a:xfrm>
        </p:spPr>
        <p:txBody>
          <a:bodyPr/>
          <a:lstStyle/>
          <a:p>
            <a:r>
              <a:rPr lang="en-US" altLang="zh-CN" dirty="0"/>
              <a:t>CISC</a:t>
            </a:r>
            <a:r>
              <a:rPr lang="zh-CN" altLang="en-US" dirty="0"/>
              <a:t>结构</a:t>
            </a:r>
            <a:r>
              <a:rPr lang="zh-CN" altLang="zh-CN" dirty="0">
                <a:effectLst/>
              </a:rPr>
              <a:t>（</a:t>
            </a:r>
            <a:r>
              <a:rPr lang="zh-CN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Complex Instruction Set Computer，CISC</a:t>
            </a:r>
            <a:r>
              <a:rPr lang="zh-CN" altLang="zh-CN" dirty="0">
                <a:effectLst/>
              </a:rPr>
              <a:t>）</a:t>
            </a:r>
            <a:endParaRPr lang="zh-CN" altLang="en-US" dirty="0"/>
          </a:p>
          <a:p>
            <a:pPr lvl="1"/>
            <a:r>
              <a:rPr lang="zh-CN" altLang="en-US" dirty="0"/>
              <a:t>指令功能强，种类多，高级语言和机器语言间的距离缩小；</a:t>
            </a:r>
          </a:p>
          <a:p>
            <a:pPr lvl="1"/>
            <a:r>
              <a:rPr lang="zh-CN" altLang="en-US" dirty="0"/>
              <a:t>指令系统复杂，难使用。</a:t>
            </a:r>
          </a:p>
          <a:p>
            <a:pPr>
              <a:spcBef>
                <a:spcPts val="1200"/>
              </a:spcBef>
            </a:pPr>
            <a:r>
              <a:rPr lang="en-US" altLang="zh-CN" dirty="0"/>
              <a:t>RISC</a:t>
            </a:r>
            <a:r>
              <a:rPr lang="zh-CN" altLang="en-US" dirty="0"/>
              <a:t>结构</a:t>
            </a:r>
            <a:r>
              <a:rPr lang="zh-CN" altLang="zh-CN" dirty="0">
                <a:effectLst/>
              </a:rPr>
              <a:t> （</a:t>
            </a:r>
            <a:r>
              <a:rPr lang="en-GB" altLang="zh-CN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Reduced Instruction Set Computer</a:t>
            </a:r>
            <a:r>
              <a:rPr lang="zh-CN" altLang="zh-CN" dirty="0">
                <a:effectLst/>
              </a:rPr>
              <a:t>）</a:t>
            </a:r>
            <a:endParaRPr lang="zh-CN" altLang="en-US" dirty="0"/>
          </a:p>
          <a:p>
            <a:pPr lvl="1"/>
            <a:r>
              <a:rPr lang="zh-CN" altLang="en-US" dirty="0"/>
              <a:t>指令功能较弱，种类少，格式简单；</a:t>
            </a:r>
          </a:p>
          <a:p>
            <a:pPr lvl="1"/>
            <a:r>
              <a:rPr lang="zh-CN" altLang="en-US" dirty="0"/>
              <a:t>多数指令在一个计算机周期内完成；</a:t>
            </a:r>
          </a:p>
          <a:p>
            <a:pPr lvl="1"/>
            <a:r>
              <a:rPr lang="zh-CN" altLang="en-US" dirty="0"/>
              <a:t>对存储器的结构和存取速度要求较高。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CBB4C9-A9DF-42D2-BE77-D7D4685F610B}" type="slidenum">
              <a:rPr lang="zh-CN" altLang="en-US" smtClean="0"/>
              <a:pPr>
                <a:defRPr/>
              </a:pPr>
              <a:t>91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59166451"/>
      </p:ext>
    </p:extLst>
  </p:cSld>
  <p:clrMapOvr>
    <a:masterClrMapping/>
  </p:clrMapOvr>
  <p:transition spd="slow">
    <p:blinds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3.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Strong ARM</a:t>
            </a:r>
            <a:r>
              <a:rPr lang="zh-CN" altLang="en-US" dirty="0"/>
              <a:t>的组织结构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6106" y="1201316"/>
            <a:ext cx="3456384" cy="2880320"/>
          </a:xfrm>
        </p:spPr>
        <p:txBody>
          <a:bodyPr/>
          <a:lstStyle/>
          <a:p>
            <a:pPr marL="0" indent="538163" algn="just">
              <a:buNone/>
            </a:pPr>
            <a:r>
              <a:rPr lang="zh-CN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主要包括微处理器核、指令</a:t>
            </a:r>
            <a:r>
              <a:rPr lang="en-GB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Cache</a:t>
            </a:r>
            <a:r>
              <a:rPr lang="zh-CN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GB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I-Cache</a:t>
            </a:r>
            <a:r>
              <a:rPr lang="zh-CN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）和数据</a:t>
            </a:r>
            <a:r>
              <a:rPr lang="en-GB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Cache</a:t>
            </a:r>
            <a:r>
              <a:rPr lang="zh-CN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（</a:t>
            </a:r>
            <a:r>
              <a:rPr lang="en-GB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D-Cache</a:t>
            </a:r>
            <a:r>
              <a:rPr lang="zh-CN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）、指令和数据存储管理部件（</a:t>
            </a:r>
            <a:r>
              <a:rPr lang="en-GB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I-MMU</a:t>
            </a:r>
            <a:r>
              <a:rPr lang="zh-CN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en-GB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D-MMU</a:t>
            </a:r>
            <a:r>
              <a:rPr lang="zh-CN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）、写缓存器、时钟及控制电路、以及芯片内部测试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功能模块（</a:t>
            </a:r>
            <a:r>
              <a:rPr lang="en-GB" altLang="zh-CN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JTAG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CBB4C9-A9DF-42D2-BE77-D7D4685F610B}" type="slidenum">
              <a:rPr lang="zh-CN" altLang="en-US" smtClean="0"/>
              <a:pPr>
                <a:defRPr/>
              </a:pPr>
              <a:t>92</a:t>
            </a:fld>
            <a:endParaRPr lang="en-US" altLang="zh-CN"/>
          </a:p>
        </p:txBody>
      </p:sp>
      <p:pic>
        <p:nvPicPr>
          <p:cNvPr id="788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498" y="985292"/>
            <a:ext cx="4655815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96010"/>
      </p:ext>
    </p:extLst>
  </p:cSld>
  <p:clrMapOvr>
    <a:masterClrMapping/>
  </p:clrMapOvr>
  <p:transition spd="slow">
    <p:blinds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lt"/>
              </a:rPr>
              <a:t>4. </a:t>
            </a:r>
            <a:r>
              <a:rPr lang="en-US" altLang="zh-CN" dirty="0"/>
              <a:t>ARM</a:t>
            </a:r>
            <a:r>
              <a:rPr lang="zh-CN" altLang="en-US" dirty="0"/>
              <a:t>的指令流水线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6106" y="1129308"/>
            <a:ext cx="8208912" cy="936104"/>
          </a:xfrm>
        </p:spPr>
        <p:txBody>
          <a:bodyPr/>
          <a:lstStyle/>
          <a:p>
            <a:pPr marL="0" indent="538163">
              <a:buNone/>
            </a:pP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早先的</a:t>
            </a:r>
            <a:r>
              <a:rPr lang="en-GB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ARM6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lang="en-GB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ARM7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处理器采用三级流水线的冯·诺依曼结构。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从</a:t>
            </a:r>
            <a:r>
              <a:rPr lang="en-GB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ARM9</a:t>
            </a:r>
            <a:r>
              <a:rPr lang="zh-CN" altLang="zh-CN" dirty="0">
                <a:latin typeface="华文楷体" panose="02010600040101010101" pitchFamily="2" charset="-122"/>
                <a:ea typeface="华文楷体" panose="02010600040101010101" pitchFamily="2" charset="-122"/>
              </a:rPr>
              <a:t>开始采用五级流水线的哈佛结构</a:t>
            </a:r>
            <a:r>
              <a:rPr lang="zh-CN" altLang="en-US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CBB4C9-A9DF-42D2-BE77-D7D4685F610B}" type="slidenum">
              <a:rPr lang="zh-CN" altLang="en-US" smtClean="0"/>
              <a:pPr>
                <a:defRPr/>
              </a:pPr>
              <a:t>93</a:t>
            </a:fld>
            <a:endParaRPr lang="en-US" altLang="zh-CN"/>
          </a:p>
        </p:txBody>
      </p:sp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62" y="2137420"/>
            <a:ext cx="7205035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8231714"/>
      </p:ext>
    </p:extLst>
  </p:cSld>
  <p:clrMapOvr>
    <a:masterClrMapping/>
  </p:clrMapOvr>
  <p:transition spd="slow">
    <p:blinds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8451" y="2147260"/>
            <a:ext cx="7671271" cy="646734"/>
          </a:xfrm>
        </p:spPr>
        <p:txBody>
          <a:bodyPr/>
          <a:lstStyle/>
          <a:p>
            <a:pPr algn="ctr"/>
            <a:r>
              <a:rPr lang="zh-CN" altLang="en-US" sz="3600" dirty="0"/>
              <a:t>九、鲲鹏处理器简介</a:t>
            </a:r>
          </a:p>
        </p:txBody>
      </p:sp>
    </p:spTree>
    <p:extLst>
      <p:ext uri="{BB962C8B-B14F-4D97-AF65-F5344CB8AC3E}">
        <p14:creationId xmlns:p14="http://schemas.microsoft.com/office/powerpoint/2010/main" val="889365868"/>
      </p:ext>
    </p:extLst>
  </p:cSld>
  <p:clrMapOvr>
    <a:masterClrMapping/>
  </p:clrMapOvr>
  <p:transition spd="slow">
    <p:blinds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138" y="845865"/>
            <a:ext cx="2880320" cy="661888"/>
          </a:xfrm>
        </p:spPr>
        <p:txBody>
          <a:bodyPr/>
          <a:lstStyle/>
          <a:p>
            <a:r>
              <a:rPr lang="zh-CN" altLang="en-US" sz="3000" dirty="0"/>
              <a:t>鲲鹏是</a:t>
            </a:r>
            <a:r>
              <a:rPr lang="en-US" altLang="zh-CN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SoC</a:t>
            </a:r>
            <a:endParaRPr lang="zh-CN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CBB4C9-A9DF-42D2-BE77-D7D4685F610B}" type="slidenum">
              <a:rPr lang="zh-CN" altLang="en-US" smtClean="0"/>
              <a:pPr>
                <a:defRPr/>
              </a:pPr>
              <a:t>95</a:t>
            </a:fld>
            <a:endParaRPr lang="en-US" altLang="zh-CN"/>
          </a:p>
        </p:txBody>
      </p:sp>
      <p:grpSp>
        <p:nvGrpSpPr>
          <p:cNvPr id="5" name="组合 4"/>
          <p:cNvGrpSpPr/>
          <p:nvPr/>
        </p:nvGrpSpPr>
        <p:grpSpPr>
          <a:xfrm>
            <a:off x="5940722" y="121196"/>
            <a:ext cx="2952328" cy="1656184"/>
            <a:chOff x="2340322" y="2288784"/>
            <a:chExt cx="3960440" cy="2280917"/>
          </a:xfrm>
        </p:grpSpPr>
        <p:pic>
          <p:nvPicPr>
            <p:cNvPr id="78850" name="Picture 2" descr="https://ss2.baidu.com/-vo3dSag_xI4khGko9WTAnF6hhy/image/h%3D300/sign=c27bb34b683e6709a10043ff0bc69fb8/faedab64034f78f092cbd59f6e310a55b2191c9d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0322" y="2288784"/>
              <a:ext cx="950546" cy="969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885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347" y="2857500"/>
              <a:ext cx="3036415" cy="1712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标题 1"/>
          <p:cNvSpPr txBox="1">
            <a:spLocks/>
          </p:cNvSpPr>
          <p:nvPr/>
        </p:nvSpPr>
        <p:spPr bwMode="auto">
          <a:xfrm>
            <a:off x="756146" y="2166516"/>
            <a:ext cx="3087960" cy="66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隶书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990033"/>
                </a:solidFill>
                <a:latin typeface="Tahoma" pitchFamily="34" charset="0"/>
                <a:ea typeface="微软雅黑" pitchFamily="34" charset="-122"/>
                <a:cs typeface="隶书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990033"/>
                </a:solidFill>
                <a:latin typeface="Tahoma" pitchFamily="34" charset="0"/>
                <a:ea typeface="微软雅黑" pitchFamily="34" charset="-122"/>
                <a:cs typeface="隶书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990033"/>
                </a:solidFill>
                <a:latin typeface="Tahoma" pitchFamily="34" charset="0"/>
                <a:ea typeface="微软雅黑" pitchFamily="34" charset="-122"/>
                <a:cs typeface="隶书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990033"/>
                </a:solidFill>
                <a:latin typeface="Tahoma" pitchFamily="34" charset="0"/>
                <a:ea typeface="微软雅黑" pitchFamily="34" charset="-122"/>
                <a:cs typeface="隶书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990033"/>
                </a:solidFill>
                <a:latin typeface="Tahoma" pitchFamily="34" charset="0"/>
                <a:ea typeface="隶书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990033"/>
                </a:solidFill>
                <a:latin typeface="Tahoma" pitchFamily="34" charset="0"/>
                <a:ea typeface="隶书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990033"/>
                </a:solidFill>
                <a:latin typeface="Tahoma" pitchFamily="34" charset="0"/>
                <a:ea typeface="隶书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990033"/>
                </a:solidFill>
                <a:latin typeface="Tahoma" pitchFamily="34" charset="0"/>
                <a:ea typeface="隶书" pitchFamily="49" charset="-122"/>
              </a:defRPr>
            </a:lvl9pPr>
          </a:lstStyle>
          <a:p>
            <a:r>
              <a:rPr lang="zh-CN" altLang="en-US" sz="3000" kern="0" dirty="0"/>
              <a:t>鲲鹏是计算平台</a:t>
            </a:r>
            <a:endParaRPr lang="zh-CN" altLang="en-US" sz="30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标题 1"/>
          <p:cNvSpPr txBox="1">
            <a:spLocks/>
          </p:cNvSpPr>
          <p:nvPr/>
        </p:nvSpPr>
        <p:spPr bwMode="auto">
          <a:xfrm>
            <a:off x="1040178" y="3670722"/>
            <a:ext cx="3087960" cy="66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隶书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990033"/>
                </a:solidFill>
                <a:latin typeface="Tahoma" pitchFamily="34" charset="0"/>
                <a:ea typeface="微软雅黑" pitchFamily="34" charset="-122"/>
                <a:cs typeface="隶书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990033"/>
                </a:solidFill>
                <a:latin typeface="Tahoma" pitchFamily="34" charset="0"/>
                <a:ea typeface="微软雅黑" pitchFamily="34" charset="-122"/>
                <a:cs typeface="隶书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990033"/>
                </a:solidFill>
                <a:latin typeface="Tahoma" pitchFamily="34" charset="0"/>
                <a:ea typeface="微软雅黑" pitchFamily="34" charset="-122"/>
                <a:cs typeface="隶书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990033"/>
                </a:solidFill>
                <a:latin typeface="Tahoma" pitchFamily="34" charset="0"/>
                <a:ea typeface="微软雅黑" pitchFamily="34" charset="-122"/>
                <a:cs typeface="隶书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990033"/>
                </a:solidFill>
                <a:latin typeface="Tahoma" pitchFamily="34" charset="0"/>
                <a:ea typeface="隶书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990033"/>
                </a:solidFill>
                <a:latin typeface="Tahoma" pitchFamily="34" charset="0"/>
                <a:ea typeface="隶书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990033"/>
                </a:solidFill>
                <a:latin typeface="Tahoma" pitchFamily="34" charset="0"/>
                <a:ea typeface="隶书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990033"/>
                </a:solidFill>
                <a:latin typeface="Tahoma" pitchFamily="34" charset="0"/>
                <a:ea typeface="隶书" pitchFamily="49" charset="-122"/>
              </a:defRPr>
            </a:lvl9pPr>
          </a:lstStyle>
          <a:p>
            <a:r>
              <a:rPr lang="zh-CN" altLang="en-US" sz="3000" kern="0" dirty="0"/>
              <a:t>鲲鹏是生态应用</a:t>
            </a:r>
            <a:endParaRPr lang="zh-CN" altLang="en-US" sz="3000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88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04259">
            <a:off x="3822639" y="1810294"/>
            <a:ext cx="2358279" cy="1297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8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016" y="2511958"/>
            <a:ext cx="2185523" cy="632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140522" y="2857500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鲲鹏主板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623680" y="3179245"/>
            <a:ext cx="1549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鲲鹏服务器</a:t>
            </a:r>
          </a:p>
        </p:txBody>
      </p:sp>
    </p:spTree>
    <p:extLst>
      <p:ext uri="{BB962C8B-B14F-4D97-AF65-F5344CB8AC3E}">
        <p14:creationId xmlns:p14="http://schemas.microsoft.com/office/powerpoint/2010/main" val="3564208527"/>
      </p:ext>
    </p:extLst>
  </p:cSld>
  <p:clrMapOvr>
    <a:masterClrMapping/>
  </p:clrMapOvr>
  <p:transition spd="slow">
    <p:blinds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2090" y="409228"/>
            <a:ext cx="3600400" cy="661888"/>
          </a:xfrm>
        </p:spPr>
        <p:txBody>
          <a:bodyPr/>
          <a:lstStyle/>
          <a:p>
            <a:r>
              <a:rPr lang="zh-CN" altLang="zh-CN" sz="3000" dirty="0"/>
              <a:t>鲲鹏</a:t>
            </a:r>
            <a:r>
              <a:rPr lang="en-GB" altLang="zh-CN" sz="3000" dirty="0"/>
              <a:t>920</a:t>
            </a:r>
            <a:r>
              <a:rPr lang="zh-CN" altLang="zh-CN" sz="3000" dirty="0"/>
              <a:t>处理器</a:t>
            </a:r>
            <a:endParaRPr lang="zh-CN" altLang="en-US" sz="3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6146" y="1273324"/>
            <a:ext cx="7560840" cy="648072"/>
          </a:xfrm>
        </p:spPr>
        <p:txBody>
          <a:bodyPr/>
          <a:lstStyle/>
          <a:p>
            <a:pPr marL="0" indent="0">
              <a:buNone/>
            </a:pPr>
            <a:r>
              <a:rPr lang="zh-CN" altLang="zh-CN" dirty="0"/>
              <a:t>集成</a:t>
            </a:r>
            <a:r>
              <a:rPr lang="zh-CN" altLang="en-US" dirty="0"/>
              <a:t>了</a:t>
            </a:r>
            <a:r>
              <a:rPr lang="zh-CN" altLang="zh-CN" dirty="0"/>
              <a:t>华为公司自主研发的</a:t>
            </a:r>
            <a:r>
              <a:rPr lang="en-GB" altLang="zh-CN" dirty="0" err="1"/>
              <a:t>TaiShan</a:t>
            </a:r>
            <a:r>
              <a:rPr lang="en-GB" altLang="zh-CN" dirty="0"/>
              <a:t> V110</a:t>
            </a:r>
            <a:r>
              <a:rPr lang="zh-CN" altLang="zh-CN" dirty="0"/>
              <a:t>处理器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CBB4C9-A9DF-42D2-BE77-D7D4685F610B}" type="slidenum">
              <a:rPr lang="zh-CN" altLang="en-US" smtClean="0"/>
              <a:pPr>
                <a:defRPr/>
              </a:pPr>
              <a:t>96</a:t>
            </a:fld>
            <a:endParaRPr lang="en-US" altLang="zh-CN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378" y="2182157"/>
            <a:ext cx="4402460" cy="2940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4502790"/>
      </p:ext>
    </p:extLst>
  </p:cSld>
  <p:clrMapOvr>
    <a:masterClrMapping/>
  </p:clrMapOvr>
  <p:transition spd="slow">
    <p:blinds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0082" y="265212"/>
            <a:ext cx="5256584" cy="517872"/>
          </a:xfrm>
        </p:spPr>
        <p:txBody>
          <a:bodyPr/>
          <a:lstStyle/>
          <a:p>
            <a:r>
              <a:rPr lang="en-GB" altLang="zh-CN" sz="2600" dirty="0" err="1"/>
              <a:t>TaiShan</a:t>
            </a:r>
            <a:r>
              <a:rPr lang="en-GB" altLang="zh-CN" sz="2600" dirty="0"/>
              <a:t> V110</a:t>
            </a:r>
            <a:r>
              <a:rPr lang="zh-CN" altLang="zh-CN" sz="2600" dirty="0"/>
              <a:t>处理器内核微架构</a:t>
            </a:r>
            <a:endParaRPr lang="zh-CN" altLang="en-US" sz="2600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7734197"/>
              </p:ext>
            </p:extLst>
          </p:nvPr>
        </p:nvGraphicFramePr>
        <p:xfrm>
          <a:off x="2556346" y="913284"/>
          <a:ext cx="6264696" cy="4633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8" name="Visio" r:id="rId3" imgW="7781855" imgH="6029236" progId="Visio.Drawing.15">
                  <p:embed/>
                </p:oleObj>
              </mc:Choice>
              <mc:Fallback>
                <p:oleObj name="Visio" r:id="rId3" imgW="7781855" imgH="6029236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6346" y="913284"/>
                        <a:ext cx="6264696" cy="46337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52090" y="1417340"/>
            <a:ext cx="21602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850"/>
            <a:r>
              <a:rPr lang="zh-CN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处理器内核是鲲鹏处理器的基本计算单元，</a:t>
            </a: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是</a:t>
            </a:r>
            <a:r>
              <a:rPr lang="zh-CN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由运算器和控制器组成的可以执行指令的处理器核心组件</a:t>
            </a:r>
            <a:r>
              <a:rPr lang="zh-CN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</a:p>
        </p:txBody>
      </p:sp>
      <p:sp>
        <p:nvSpPr>
          <p:cNvPr id="3" name="圆角矩形 2"/>
          <p:cNvSpPr/>
          <p:nvPr/>
        </p:nvSpPr>
        <p:spPr bwMode="auto">
          <a:xfrm>
            <a:off x="2628354" y="2963938"/>
            <a:ext cx="1440160" cy="1440160"/>
          </a:xfrm>
          <a:prstGeom prst="roundRect">
            <a:avLst/>
          </a:prstGeom>
          <a:noFill/>
          <a:ln w="1905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6" name="圆角矩形 5"/>
          <p:cNvSpPr/>
          <p:nvPr/>
        </p:nvSpPr>
        <p:spPr bwMode="auto">
          <a:xfrm>
            <a:off x="3879853" y="2929508"/>
            <a:ext cx="1916853" cy="1440160"/>
          </a:xfrm>
          <a:prstGeom prst="roundRect">
            <a:avLst/>
          </a:prstGeom>
          <a:noFill/>
          <a:ln w="1905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8" name="圆角矩形 7"/>
          <p:cNvSpPr/>
          <p:nvPr/>
        </p:nvSpPr>
        <p:spPr bwMode="auto">
          <a:xfrm>
            <a:off x="5710296" y="1834986"/>
            <a:ext cx="1310546" cy="1742594"/>
          </a:xfrm>
          <a:prstGeom prst="roundRect">
            <a:avLst/>
          </a:prstGeom>
          <a:noFill/>
          <a:ln w="1905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6972314" y="1879116"/>
            <a:ext cx="984632" cy="983649"/>
          </a:xfrm>
          <a:prstGeom prst="roundRect">
            <a:avLst/>
          </a:prstGeom>
          <a:noFill/>
          <a:ln w="1905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6999206" y="2836655"/>
            <a:ext cx="1585761" cy="812933"/>
          </a:xfrm>
          <a:prstGeom prst="roundRect">
            <a:avLst/>
          </a:prstGeom>
          <a:noFill/>
          <a:ln w="1905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5702209" y="3574747"/>
            <a:ext cx="1918771" cy="983649"/>
          </a:xfrm>
          <a:prstGeom prst="roundRect">
            <a:avLst/>
          </a:prstGeom>
          <a:noFill/>
          <a:ln w="19050" cap="sq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3291613"/>
      </p:ext>
    </p:extLst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4098" y="265212"/>
            <a:ext cx="8352928" cy="5040560"/>
          </a:xfrm>
        </p:spPr>
        <p:txBody>
          <a:bodyPr/>
          <a:lstStyle/>
          <a:p>
            <a:pPr marL="0" indent="0">
              <a:buNone/>
            </a:pPr>
            <a:r>
              <a:rPr lang="en-GB" altLang="zh-CN" u="sng" dirty="0" err="1">
                <a:solidFill>
                  <a:srgbClr val="800000"/>
                </a:solidFill>
              </a:rPr>
              <a:t>TaiShan</a:t>
            </a:r>
            <a:r>
              <a:rPr lang="en-GB" altLang="zh-CN" u="sng" dirty="0">
                <a:solidFill>
                  <a:srgbClr val="800000"/>
                </a:solidFill>
              </a:rPr>
              <a:t> V110</a:t>
            </a:r>
            <a:r>
              <a:rPr lang="zh-CN" altLang="zh-CN" u="sng" dirty="0">
                <a:solidFill>
                  <a:srgbClr val="800000"/>
                </a:solidFill>
              </a:rPr>
              <a:t>处理器</a:t>
            </a:r>
            <a:r>
              <a:rPr lang="zh-CN" altLang="en-US" u="sng" dirty="0">
                <a:solidFill>
                  <a:srgbClr val="800000"/>
                </a:solidFill>
              </a:rPr>
              <a:t>内核主要</a:t>
            </a:r>
            <a:r>
              <a:rPr lang="zh-CN" altLang="zh-CN" u="sng" dirty="0">
                <a:solidFill>
                  <a:srgbClr val="800000"/>
                </a:solidFill>
              </a:rPr>
              <a:t>包括</a:t>
            </a:r>
            <a:r>
              <a:rPr lang="zh-CN" altLang="en-US" u="sng" dirty="0">
                <a:solidFill>
                  <a:srgbClr val="800000"/>
                </a:solidFill>
              </a:rPr>
              <a:t>：</a:t>
            </a:r>
            <a:endParaRPr lang="en-US" altLang="zh-CN" sz="2200" u="sng" dirty="0">
              <a:solidFill>
                <a:srgbClr val="800000"/>
              </a:solidFill>
            </a:endParaRPr>
          </a:p>
          <a:p>
            <a:r>
              <a:rPr lang="zh-CN" altLang="zh-CN" sz="1800" dirty="0"/>
              <a:t>取指令（</a:t>
            </a:r>
            <a:r>
              <a:rPr lang="en-GB" altLang="zh-CN" sz="1800" dirty="0"/>
              <a:t>Instruction Fetch</a:t>
            </a:r>
            <a:r>
              <a:rPr lang="zh-CN" altLang="zh-CN" sz="1800" dirty="0"/>
              <a:t>）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r>
              <a:rPr lang="zh-CN" altLang="zh-CN" sz="1800" dirty="0"/>
              <a:t>指令译码（</a:t>
            </a:r>
            <a:r>
              <a:rPr lang="en-GB" altLang="zh-CN" sz="1800" dirty="0"/>
              <a:t>Instruction Decode</a:t>
            </a:r>
            <a:r>
              <a:rPr lang="zh-CN" altLang="zh-CN" sz="1800" dirty="0"/>
              <a:t>）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r>
              <a:rPr lang="zh-CN" altLang="zh-CN" sz="1800" dirty="0"/>
              <a:t>指令分发（</a:t>
            </a:r>
            <a:r>
              <a:rPr lang="en-GB" altLang="zh-CN" sz="1800" dirty="0"/>
              <a:t>Instruction Dispatch</a:t>
            </a:r>
            <a:r>
              <a:rPr lang="zh-CN" altLang="zh-CN" sz="1800" dirty="0"/>
              <a:t>）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r>
              <a:rPr lang="zh-CN" altLang="zh-CN" sz="1800" dirty="0"/>
              <a:t>整数执行（</a:t>
            </a:r>
            <a:r>
              <a:rPr lang="en-GB" altLang="zh-CN" sz="1800" dirty="0"/>
              <a:t>Integer Execute</a:t>
            </a:r>
            <a:r>
              <a:rPr lang="zh-CN" altLang="zh-CN" sz="1800" dirty="0"/>
              <a:t>）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r>
              <a:rPr lang="zh-CN" altLang="zh-CN" sz="1800" dirty="0"/>
              <a:t>加载</a:t>
            </a:r>
            <a:r>
              <a:rPr lang="en-GB" altLang="zh-CN" sz="1800" dirty="0"/>
              <a:t>/</a:t>
            </a:r>
            <a:r>
              <a:rPr lang="zh-CN" altLang="zh-CN" sz="1800" dirty="0"/>
              <a:t>存储单元（</a:t>
            </a:r>
            <a:r>
              <a:rPr lang="en-GB" altLang="zh-CN" sz="1800" dirty="0"/>
              <a:t>Lode/Store Unit</a:t>
            </a:r>
            <a:r>
              <a:rPr lang="zh-CN" altLang="zh-CN" sz="1800" dirty="0"/>
              <a:t>）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r>
              <a:rPr lang="zh-CN" altLang="zh-CN" sz="1800" dirty="0"/>
              <a:t>第二级存储系统（</a:t>
            </a:r>
            <a:r>
              <a:rPr lang="en-GB" altLang="zh-CN" sz="1800" dirty="0"/>
              <a:t>L2 Memory System</a:t>
            </a:r>
            <a:r>
              <a:rPr lang="zh-CN" altLang="zh-CN" sz="1800" dirty="0"/>
              <a:t>）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r>
              <a:rPr lang="zh-CN" altLang="zh-CN" sz="1800" dirty="0"/>
              <a:t>增强的</a:t>
            </a:r>
            <a:r>
              <a:rPr lang="en-GB" altLang="zh-CN" sz="1800" dirty="0"/>
              <a:t>SIMD</a:t>
            </a:r>
            <a:r>
              <a:rPr lang="zh-CN" altLang="zh-CN" sz="1800" dirty="0"/>
              <a:t>与浮点运算单元（</a:t>
            </a:r>
            <a:r>
              <a:rPr lang="en-GB" altLang="zh-CN" sz="1800" dirty="0"/>
              <a:t>Advanced SIMD and Floating-Point Unit</a:t>
            </a:r>
            <a:r>
              <a:rPr lang="zh-CN" altLang="zh-CN" sz="1800" dirty="0"/>
              <a:t>）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r>
              <a:rPr lang="zh-CN" altLang="zh-CN" sz="1800" dirty="0"/>
              <a:t>通用中断控制器</a:t>
            </a:r>
            <a:r>
              <a:rPr lang="en-GB" altLang="zh-CN" sz="1800" dirty="0"/>
              <a:t>CPU</a:t>
            </a:r>
            <a:r>
              <a:rPr lang="zh-CN" altLang="zh-CN" sz="1800" dirty="0"/>
              <a:t>接口（</a:t>
            </a:r>
            <a:r>
              <a:rPr lang="en-GB" altLang="zh-CN" sz="1800" dirty="0"/>
              <a:t>GIC CPU Interface</a:t>
            </a:r>
            <a:r>
              <a:rPr lang="zh-CN" altLang="zh-CN" sz="1800" dirty="0"/>
              <a:t>）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r>
              <a:rPr lang="zh-CN" altLang="zh-CN" sz="1800" dirty="0"/>
              <a:t>通用定时器（</a:t>
            </a:r>
            <a:r>
              <a:rPr lang="en-GB" altLang="zh-CN" sz="1800" dirty="0"/>
              <a:t>Generic Timer</a:t>
            </a:r>
            <a:r>
              <a:rPr lang="zh-CN" altLang="zh-CN" sz="1800" dirty="0"/>
              <a:t>）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r>
              <a:rPr lang="zh-CN" altLang="zh-CN" sz="1800" dirty="0"/>
              <a:t>电源管理单元（</a:t>
            </a:r>
            <a:r>
              <a:rPr lang="en-GB" altLang="zh-CN" sz="1800" dirty="0"/>
              <a:t>PMU</a:t>
            </a:r>
            <a:r>
              <a:rPr lang="zh-CN" altLang="zh-CN" sz="1800" dirty="0"/>
              <a:t>）</a:t>
            </a:r>
            <a:r>
              <a:rPr lang="zh-CN" altLang="en-US" sz="1800" dirty="0"/>
              <a:t>；</a:t>
            </a:r>
            <a:endParaRPr lang="en-US" altLang="zh-CN" sz="1800" dirty="0"/>
          </a:p>
          <a:p>
            <a:r>
              <a:rPr lang="zh-CN" altLang="zh-CN" sz="1800" dirty="0"/>
              <a:t>调试（</a:t>
            </a:r>
            <a:r>
              <a:rPr lang="en-GB" altLang="zh-CN" sz="1800" dirty="0"/>
              <a:t>Debug</a:t>
            </a:r>
            <a:r>
              <a:rPr lang="zh-CN" altLang="zh-CN" sz="1800" dirty="0"/>
              <a:t>）与跟踪（</a:t>
            </a:r>
            <a:r>
              <a:rPr lang="en-GB" altLang="zh-CN" sz="1800" dirty="0"/>
              <a:t>Trace</a:t>
            </a:r>
            <a:r>
              <a:rPr lang="zh-CN" altLang="zh-CN" sz="1800" dirty="0"/>
              <a:t>）</a:t>
            </a:r>
            <a:r>
              <a:rPr lang="zh-CN" altLang="en-US" sz="1800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6CBB4C9-A9DF-42D2-BE77-D7D4685F610B}" type="slidenum">
              <a:rPr lang="zh-CN" altLang="en-US" smtClean="0"/>
              <a:pPr>
                <a:defRPr/>
              </a:pPr>
              <a:t>98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40668064"/>
      </p:ext>
    </p:extLst>
  </p:cSld>
  <p:clrMapOvr>
    <a:masterClrMapping/>
  </p:clrMapOvr>
  <p:transition spd="slow">
    <p:blinds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8074" y="409228"/>
            <a:ext cx="2376264" cy="50405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2800" dirty="0"/>
              <a:t>国产处理器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9208805"/>
              </p:ext>
            </p:extLst>
          </p:nvPr>
        </p:nvGraphicFramePr>
        <p:xfrm>
          <a:off x="2743596" y="121196"/>
          <a:ext cx="6005438" cy="52938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2" name="Visio" r:id="rId3" imgW="5410155" imgH="4886338" progId="Visio.Drawing.15">
                  <p:embed/>
                </p:oleObj>
              </mc:Choice>
              <mc:Fallback>
                <p:oleObj name="Visio" r:id="rId3" imgW="5410155" imgH="4886338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596" y="121196"/>
                        <a:ext cx="6005438" cy="529384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标题 1"/>
          <p:cNvSpPr txBox="1">
            <a:spLocks/>
          </p:cNvSpPr>
          <p:nvPr/>
        </p:nvSpPr>
        <p:spPr bwMode="auto">
          <a:xfrm>
            <a:off x="72452" y="1057300"/>
            <a:ext cx="2376264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8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隶书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990033"/>
                </a:solidFill>
                <a:latin typeface="Tahoma" pitchFamily="34" charset="0"/>
                <a:ea typeface="微软雅黑" pitchFamily="34" charset="-122"/>
                <a:cs typeface="隶书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990033"/>
                </a:solidFill>
                <a:latin typeface="Tahoma" pitchFamily="34" charset="0"/>
                <a:ea typeface="微软雅黑" pitchFamily="34" charset="-122"/>
                <a:cs typeface="隶书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990033"/>
                </a:solidFill>
                <a:latin typeface="Tahoma" pitchFamily="34" charset="0"/>
                <a:ea typeface="微软雅黑" pitchFamily="34" charset="-122"/>
                <a:cs typeface="隶书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990033"/>
                </a:solidFill>
                <a:latin typeface="Tahoma" pitchFamily="34" charset="0"/>
                <a:ea typeface="微软雅黑" pitchFamily="34" charset="-122"/>
                <a:cs typeface="隶书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990033"/>
                </a:solidFill>
                <a:latin typeface="Tahoma" pitchFamily="34" charset="0"/>
                <a:ea typeface="隶书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990033"/>
                </a:solidFill>
                <a:latin typeface="Tahoma" pitchFamily="34" charset="0"/>
                <a:ea typeface="隶书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990033"/>
                </a:solidFill>
                <a:latin typeface="Tahoma" pitchFamily="34" charset="0"/>
                <a:ea typeface="隶书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990033"/>
                </a:solidFill>
                <a:latin typeface="Tahoma" pitchFamily="34" charset="0"/>
                <a:ea typeface="隶书" pitchFamily="49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zh-CN" sz="2200" kern="0" dirty="0">
                <a:solidFill>
                  <a:schemeClr val="tx1"/>
                </a:solidFill>
              </a:rPr>
              <a:t>基于</a:t>
            </a:r>
            <a:r>
              <a:rPr lang="en-GB" altLang="zh-CN" sz="2200" kern="0" dirty="0">
                <a:solidFill>
                  <a:schemeClr val="tx1"/>
                </a:solidFill>
              </a:rPr>
              <a:t>ARMv8</a:t>
            </a:r>
            <a:r>
              <a:rPr lang="zh-CN" altLang="en-US" sz="2200" kern="0" dirty="0">
                <a:solidFill>
                  <a:schemeClr val="tx1"/>
                </a:solidFill>
              </a:rPr>
              <a:t>的</a:t>
            </a:r>
            <a:r>
              <a:rPr lang="zh-CN" altLang="en-US" sz="2200" kern="0" dirty="0">
                <a:solidFill>
                  <a:srgbClr val="0070C0"/>
                </a:solidFill>
              </a:rPr>
              <a:t>华为</a:t>
            </a:r>
            <a:r>
              <a:rPr lang="zh-CN" altLang="en-US" sz="2200" kern="0" dirty="0">
                <a:solidFill>
                  <a:schemeClr val="tx1"/>
                </a:solidFill>
              </a:rPr>
              <a:t>鲲鹏</a:t>
            </a:r>
            <a:r>
              <a:rPr lang="en-US" altLang="zh-CN" sz="2200" kern="0" dirty="0">
                <a:solidFill>
                  <a:schemeClr val="tx1"/>
                </a:solidFill>
              </a:rPr>
              <a:t>920</a:t>
            </a:r>
            <a:r>
              <a:rPr lang="zh-CN" altLang="en-US" sz="2200" kern="0" dirty="0">
                <a:solidFill>
                  <a:schemeClr val="tx1"/>
                </a:solidFill>
              </a:rPr>
              <a:t>片上系统</a:t>
            </a:r>
          </a:p>
        </p:txBody>
      </p:sp>
      <p:sp>
        <p:nvSpPr>
          <p:cNvPr id="8" name="任意多边形 7"/>
          <p:cNvSpPr/>
          <p:nvPr/>
        </p:nvSpPr>
        <p:spPr bwMode="auto">
          <a:xfrm rot="1921582">
            <a:off x="2078345" y="3953486"/>
            <a:ext cx="1157119" cy="158779"/>
          </a:xfrm>
          <a:custGeom>
            <a:avLst/>
            <a:gdLst>
              <a:gd name="connsiteX0" fmla="*/ 1089765 w 1089765"/>
              <a:gd name="connsiteY0" fmla="*/ 17129 h 205019"/>
              <a:gd name="connsiteX1" fmla="*/ 751562 w 1089765"/>
              <a:gd name="connsiteY1" fmla="*/ 17129 h 205019"/>
              <a:gd name="connsiteX2" fmla="*/ 713984 w 1089765"/>
              <a:gd name="connsiteY2" fmla="*/ 29655 h 205019"/>
              <a:gd name="connsiteX3" fmla="*/ 651354 w 1089765"/>
              <a:gd name="connsiteY3" fmla="*/ 42181 h 205019"/>
              <a:gd name="connsiteX4" fmla="*/ 576198 w 1089765"/>
              <a:gd name="connsiteY4" fmla="*/ 67233 h 205019"/>
              <a:gd name="connsiteX5" fmla="*/ 538619 w 1089765"/>
              <a:gd name="connsiteY5" fmla="*/ 79759 h 205019"/>
              <a:gd name="connsiteX6" fmla="*/ 463463 w 1089765"/>
              <a:gd name="connsiteY6" fmla="*/ 92285 h 205019"/>
              <a:gd name="connsiteX7" fmla="*/ 450937 w 1089765"/>
              <a:gd name="connsiteY7" fmla="*/ 129863 h 205019"/>
              <a:gd name="connsiteX8" fmla="*/ 501041 w 1089765"/>
              <a:gd name="connsiteY8" fmla="*/ 117337 h 205019"/>
              <a:gd name="connsiteX9" fmla="*/ 488515 w 1089765"/>
              <a:gd name="connsiteY9" fmla="*/ 54707 h 205019"/>
              <a:gd name="connsiteX10" fmla="*/ 400833 w 1089765"/>
              <a:gd name="connsiteY10" fmla="*/ 67233 h 205019"/>
              <a:gd name="connsiteX11" fmla="*/ 288099 w 1089765"/>
              <a:gd name="connsiteY11" fmla="*/ 117337 h 205019"/>
              <a:gd name="connsiteX12" fmla="*/ 212943 w 1089765"/>
              <a:gd name="connsiteY12" fmla="*/ 142389 h 205019"/>
              <a:gd name="connsiteX13" fmla="*/ 175365 w 1089765"/>
              <a:gd name="connsiteY13" fmla="*/ 154915 h 205019"/>
              <a:gd name="connsiteX14" fmla="*/ 75156 w 1089765"/>
              <a:gd name="connsiteY14" fmla="*/ 179967 h 205019"/>
              <a:gd name="connsiteX15" fmla="*/ 0 w 1089765"/>
              <a:gd name="connsiteY15" fmla="*/ 205019 h 20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89765" h="205019">
                <a:moveTo>
                  <a:pt x="1089765" y="17129"/>
                </a:moveTo>
                <a:cubicBezTo>
                  <a:pt x="939942" y="-7844"/>
                  <a:pt x="998779" y="-3473"/>
                  <a:pt x="751562" y="17129"/>
                </a:cubicBezTo>
                <a:cubicBezTo>
                  <a:pt x="738404" y="18226"/>
                  <a:pt x="726793" y="26453"/>
                  <a:pt x="713984" y="29655"/>
                </a:cubicBezTo>
                <a:cubicBezTo>
                  <a:pt x="693330" y="34819"/>
                  <a:pt x="671894" y="36579"/>
                  <a:pt x="651354" y="42181"/>
                </a:cubicBezTo>
                <a:cubicBezTo>
                  <a:pt x="625877" y="49129"/>
                  <a:pt x="601250" y="58882"/>
                  <a:pt x="576198" y="67233"/>
                </a:cubicBezTo>
                <a:cubicBezTo>
                  <a:pt x="563672" y="71408"/>
                  <a:pt x="551643" y="77588"/>
                  <a:pt x="538619" y="79759"/>
                </a:cubicBezTo>
                <a:lnTo>
                  <a:pt x="463463" y="92285"/>
                </a:lnTo>
                <a:cubicBezTo>
                  <a:pt x="459288" y="104811"/>
                  <a:pt x="439951" y="122539"/>
                  <a:pt x="450937" y="129863"/>
                </a:cubicBezTo>
                <a:cubicBezTo>
                  <a:pt x="465261" y="139412"/>
                  <a:pt x="493342" y="132735"/>
                  <a:pt x="501041" y="117337"/>
                </a:cubicBezTo>
                <a:cubicBezTo>
                  <a:pt x="510562" y="98295"/>
                  <a:pt x="492690" y="75584"/>
                  <a:pt x="488515" y="54707"/>
                </a:cubicBezTo>
                <a:cubicBezTo>
                  <a:pt x="459288" y="58882"/>
                  <a:pt x="429601" y="60594"/>
                  <a:pt x="400833" y="67233"/>
                </a:cubicBezTo>
                <a:cubicBezTo>
                  <a:pt x="245689" y="103035"/>
                  <a:pt x="385107" y="74222"/>
                  <a:pt x="288099" y="117337"/>
                </a:cubicBezTo>
                <a:cubicBezTo>
                  <a:pt x="263968" y="128062"/>
                  <a:pt x="237995" y="134038"/>
                  <a:pt x="212943" y="142389"/>
                </a:cubicBezTo>
                <a:lnTo>
                  <a:pt x="175365" y="154915"/>
                </a:lnTo>
                <a:cubicBezTo>
                  <a:pt x="61345" y="192922"/>
                  <a:pt x="241427" y="134621"/>
                  <a:pt x="75156" y="179967"/>
                </a:cubicBezTo>
                <a:cubicBezTo>
                  <a:pt x="49679" y="186915"/>
                  <a:pt x="0" y="205019"/>
                  <a:pt x="0" y="205019"/>
                </a:cubicBezTo>
              </a:path>
            </a:pathLst>
          </a:custGeom>
          <a:noFill/>
          <a:ln w="15875" cap="sq" cmpd="sng" algn="ctr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62653" y="3073524"/>
            <a:ext cx="21958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DDR SDRAM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存储器，</a:t>
            </a:r>
            <a:r>
              <a:rPr lang="zh-CN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最高数据传输速率可达</a:t>
            </a:r>
            <a:r>
              <a:rPr lang="en-GB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29.33MT/s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3031628" y="3830862"/>
            <a:ext cx="2304256" cy="792088"/>
          </a:xfrm>
          <a:prstGeom prst="roundRect">
            <a:avLst/>
          </a:prstGeom>
          <a:noFill/>
          <a:ln w="12700" cap="sq" cmpd="sng" algn="ctr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2" name="任意多边形 11"/>
          <p:cNvSpPr/>
          <p:nvPr/>
        </p:nvSpPr>
        <p:spPr bwMode="auto">
          <a:xfrm rot="20961492">
            <a:off x="2819940" y="4799028"/>
            <a:ext cx="2707139" cy="45719"/>
          </a:xfrm>
          <a:custGeom>
            <a:avLst/>
            <a:gdLst>
              <a:gd name="connsiteX0" fmla="*/ 1089765 w 1089765"/>
              <a:gd name="connsiteY0" fmla="*/ 17129 h 205019"/>
              <a:gd name="connsiteX1" fmla="*/ 751562 w 1089765"/>
              <a:gd name="connsiteY1" fmla="*/ 17129 h 205019"/>
              <a:gd name="connsiteX2" fmla="*/ 713984 w 1089765"/>
              <a:gd name="connsiteY2" fmla="*/ 29655 h 205019"/>
              <a:gd name="connsiteX3" fmla="*/ 651354 w 1089765"/>
              <a:gd name="connsiteY3" fmla="*/ 42181 h 205019"/>
              <a:gd name="connsiteX4" fmla="*/ 576198 w 1089765"/>
              <a:gd name="connsiteY4" fmla="*/ 67233 h 205019"/>
              <a:gd name="connsiteX5" fmla="*/ 538619 w 1089765"/>
              <a:gd name="connsiteY5" fmla="*/ 79759 h 205019"/>
              <a:gd name="connsiteX6" fmla="*/ 463463 w 1089765"/>
              <a:gd name="connsiteY6" fmla="*/ 92285 h 205019"/>
              <a:gd name="connsiteX7" fmla="*/ 450937 w 1089765"/>
              <a:gd name="connsiteY7" fmla="*/ 129863 h 205019"/>
              <a:gd name="connsiteX8" fmla="*/ 501041 w 1089765"/>
              <a:gd name="connsiteY8" fmla="*/ 117337 h 205019"/>
              <a:gd name="connsiteX9" fmla="*/ 488515 w 1089765"/>
              <a:gd name="connsiteY9" fmla="*/ 54707 h 205019"/>
              <a:gd name="connsiteX10" fmla="*/ 400833 w 1089765"/>
              <a:gd name="connsiteY10" fmla="*/ 67233 h 205019"/>
              <a:gd name="connsiteX11" fmla="*/ 288099 w 1089765"/>
              <a:gd name="connsiteY11" fmla="*/ 117337 h 205019"/>
              <a:gd name="connsiteX12" fmla="*/ 212943 w 1089765"/>
              <a:gd name="connsiteY12" fmla="*/ 142389 h 205019"/>
              <a:gd name="connsiteX13" fmla="*/ 175365 w 1089765"/>
              <a:gd name="connsiteY13" fmla="*/ 154915 h 205019"/>
              <a:gd name="connsiteX14" fmla="*/ 75156 w 1089765"/>
              <a:gd name="connsiteY14" fmla="*/ 179967 h 205019"/>
              <a:gd name="connsiteX15" fmla="*/ 0 w 1089765"/>
              <a:gd name="connsiteY15" fmla="*/ 205019 h 205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89765" h="205019">
                <a:moveTo>
                  <a:pt x="1089765" y="17129"/>
                </a:moveTo>
                <a:cubicBezTo>
                  <a:pt x="939942" y="-7844"/>
                  <a:pt x="998779" y="-3473"/>
                  <a:pt x="751562" y="17129"/>
                </a:cubicBezTo>
                <a:cubicBezTo>
                  <a:pt x="738404" y="18226"/>
                  <a:pt x="726793" y="26453"/>
                  <a:pt x="713984" y="29655"/>
                </a:cubicBezTo>
                <a:cubicBezTo>
                  <a:pt x="693330" y="34819"/>
                  <a:pt x="671894" y="36579"/>
                  <a:pt x="651354" y="42181"/>
                </a:cubicBezTo>
                <a:cubicBezTo>
                  <a:pt x="625877" y="49129"/>
                  <a:pt x="601250" y="58882"/>
                  <a:pt x="576198" y="67233"/>
                </a:cubicBezTo>
                <a:cubicBezTo>
                  <a:pt x="563672" y="71408"/>
                  <a:pt x="551643" y="77588"/>
                  <a:pt x="538619" y="79759"/>
                </a:cubicBezTo>
                <a:lnTo>
                  <a:pt x="463463" y="92285"/>
                </a:lnTo>
                <a:cubicBezTo>
                  <a:pt x="459288" y="104811"/>
                  <a:pt x="439951" y="122539"/>
                  <a:pt x="450937" y="129863"/>
                </a:cubicBezTo>
                <a:cubicBezTo>
                  <a:pt x="465261" y="139412"/>
                  <a:pt x="493342" y="132735"/>
                  <a:pt x="501041" y="117337"/>
                </a:cubicBezTo>
                <a:cubicBezTo>
                  <a:pt x="510562" y="98295"/>
                  <a:pt x="492690" y="75584"/>
                  <a:pt x="488515" y="54707"/>
                </a:cubicBezTo>
                <a:cubicBezTo>
                  <a:pt x="459288" y="58882"/>
                  <a:pt x="429601" y="60594"/>
                  <a:pt x="400833" y="67233"/>
                </a:cubicBezTo>
                <a:cubicBezTo>
                  <a:pt x="245689" y="103035"/>
                  <a:pt x="385107" y="74222"/>
                  <a:pt x="288099" y="117337"/>
                </a:cubicBezTo>
                <a:cubicBezTo>
                  <a:pt x="263968" y="128062"/>
                  <a:pt x="237995" y="134038"/>
                  <a:pt x="212943" y="142389"/>
                </a:cubicBezTo>
                <a:lnTo>
                  <a:pt x="175365" y="154915"/>
                </a:lnTo>
                <a:cubicBezTo>
                  <a:pt x="61345" y="192922"/>
                  <a:pt x="241427" y="134621"/>
                  <a:pt x="75156" y="179967"/>
                </a:cubicBezTo>
                <a:cubicBezTo>
                  <a:pt x="49679" y="186915"/>
                  <a:pt x="0" y="205019"/>
                  <a:pt x="0" y="205019"/>
                </a:cubicBezTo>
              </a:path>
            </a:pathLst>
          </a:custGeom>
          <a:noFill/>
          <a:ln w="15875" cap="sq" cmpd="sng" algn="ctr">
            <a:solidFill>
              <a:srgbClr val="FF0000"/>
            </a:solidFill>
            <a:prstDash val="solid"/>
            <a:round/>
            <a:headEnd type="none" w="sm" len="sm"/>
            <a:tailEnd type="triangle" w="lg" len="lg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764258" y="4883939"/>
            <a:ext cx="125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anose="02010600040101010101" pitchFamily="2" charset="-122"/>
                <a:ea typeface="华文楷体" panose="02010600040101010101" pitchFamily="2" charset="-122"/>
              </a:rPr>
              <a:t>串行接口</a:t>
            </a:r>
          </a:p>
        </p:txBody>
      </p:sp>
      <p:sp>
        <p:nvSpPr>
          <p:cNvPr id="11" name="圆角矩形 10"/>
          <p:cNvSpPr/>
          <p:nvPr/>
        </p:nvSpPr>
        <p:spPr bwMode="auto">
          <a:xfrm>
            <a:off x="2838998" y="661256"/>
            <a:ext cx="1661564" cy="792088"/>
          </a:xfrm>
          <a:prstGeom prst="roundRect">
            <a:avLst/>
          </a:prstGeom>
          <a:noFill/>
          <a:ln w="12700" cap="sq" cmpd="sng" algn="ctr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4030306"/>
      </p:ext>
    </p:extLst>
  </p:cSld>
  <p:clrMapOvr>
    <a:masterClrMapping/>
  </p:clrMapOvr>
  <p:transition spd="slow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2" grpId="0" animBg="1"/>
      <p:bldP spid="13" grpId="0"/>
      <p:bldP spid="1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ANCHTO" val="257"/>
  <p:tag name="HOTSPOTTYPE" val="DefinedInNavigator"/>
  <p:tag name="DEFINEDINNAVIGATOR" val="True"/>
</p:tagLst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隶书"/>
        <a:cs typeface=""/>
      </a:majorFont>
      <a:minorFont>
        <a:latin typeface="Tahoma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6600"/>
        </a:solidFill>
        <a:ln w="12700" cap="sq" cmpd="sng" algn="ctr">
          <a:solidFill>
            <a:srgbClr val="FF6600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noFill/>
        <a:ln w="12700" cap="sq" algn="ctr">
          <a:solidFill>
            <a:srgbClr val="FF6600"/>
          </a:solidFill>
          <a:round/>
          <a:headEnd type="none" w="sm" len="sm"/>
          <a:tailEnd type="none" w="sm" len="sm"/>
        </a:ln>
        <a:extLst>
          <a:ext uri="{909E8E84-426E-40DD-AFC4-6F175D3DCCD1}">
            <a14:hiddenFill xmlns:a14="http://schemas.microsoft.com/office/drawing/2010/main">
              <a:noFill/>
            </a14:hiddenFill>
          </a:ext>
        </a:extLst>
      </a:spPr>
      <a:bodyPr/>
      <a:lstStyle/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诗情画意">
  <a:themeElements>
    <a:clrScheme name="诗情画意 1">
      <a:dk1>
        <a:srgbClr val="007A77"/>
      </a:dk1>
      <a:lt1>
        <a:srgbClr val="FFFFFF"/>
      </a:lt1>
      <a:dk2>
        <a:srgbClr val="003399"/>
      </a:dk2>
      <a:lt2>
        <a:srgbClr val="C0C0C0"/>
      </a:lt2>
      <a:accent1>
        <a:srgbClr val="EBF7FF"/>
      </a:accent1>
      <a:accent2>
        <a:srgbClr val="3366FF"/>
      </a:accent2>
      <a:accent3>
        <a:srgbClr val="FFFFFF"/>
      </a:accent3>
      <a:accent4>
        <a:srgbClr val="006765"/>
      </a:accent4>
      <a:accent5>
        <a:srgbClr val="F3FAFF"/>
      </a:accent5>
      <a:accent6>
        <a:srgbClr val="2D5CE7"/>
      </a:accent6>
      <a:hlink>
        <a:srgbClr val="DC5900"/>
      </a:hlink>
      <a:folHlink>
        <a:srgbClr val="7979A5"/>
      </a:folHlink>
    </a:clrScheme>
    <a:fontScheme name="诗情画意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6600"/>
        </a:solidFill>
        <a:ln w="12700" cap="sq" cmpd="sng" algn="ctr">
          <a:solidFill>
            <a:srgbClr val="FF6600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6600"/>
        </a:solidFill>
        <a:ln w="12700" cap="sq" cmpd="sng" algn="ctr">
          <a:solidFill>
            <a:srgbClr val="FF6600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诗情画意 1">
        <a:dk1>
          <a:srgbClr val="007A77"/>
        </a:dk1>
        <a:lt1>
          <a:srgbClr val="FFFFFF"/>
        </a:lt1>
        <a:dk2>
          <a:srgbClr val="003399"/>
        </a:dk2>
        <a:lt2>
          <a:srgbClr val="C0C0C0"/>
        </a:lt2>
        <a:accent1>
          <a:srgbClr val="EBF7FF"/>
        </a:accent1>
        <a:accent2>
          <a:srgbClr val="3366FF"/>
        </a:accent2>
        <a:accent3>
          <a:srgbClr val="FFFFFF"/>
        </a:accent3>
        <a:accent4>
          <a:srgbClr val="006765"/>
        </a:accent4>
        <a:accent5>
          <a:srgbClr val="F3FAFF"/>
        </a:accent5>
        <a:accent6>
          <a:srgbClr val="2D5CE7"/>
        </a:accent6>
        <a:hlink>
          <a:srgbClr val="DC5900"/>
        </a:hlink>
        <a:folHlink>
          <a:srgbClr val="7979A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2">
        <a:dk1>
          <a:srgbClr val="005FBE"/>
        </a:dk1>
        <a:lt1>
          <a:srgbClr val="FFFFDD"/>
        </a:lt1>
        <a:dk2>
          <a:srgbClr val="2C5884"/>
        </a:dk2>
        <a:lt2>
          <a:srgbClr val="C0C0C0"/>
        </a:lt2>
        <a:accent1>
          <a:srgbClr val="E9F7FF"/>
        </a:accent1>
        <a:accent2>
          <a:srgbClr val="F89400"/>
        </a:accent2>
        <a:accent3>
          <a:srgbClr val="FFFFEB"/>
        </a:accent3>
        <a:accent4>
          <a:srgbClr val="0050A2"/>
        </a:accent4>
        <a:accent5>
          <a:srgbClr val="F2FAFF"/>
        </a:accent5>
        <a:accent6>
          <a:srgbClr val="E18600"/>
        </a:accent6>
        <a:hlink>
          <a:srgbClr val="B20048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3">
        <a:dk1>
          <a:srgbClr val="5D5D8B"/>
        </a:dk1>
        <a:lt1>
          <a:srgbClr val="DAEADE"/>
        </a:lt1>
        <a:dk2>
          <a:srgbClr val="A25269"/>
        </a:dk2>
        <a:lt2>
          <a:srgbClr val="C0C0C0"/>
        </a:lt2>
        <a:accent1>
          <a:srgbClr val="FFFFDD"/>
        </a:accent1>
        <a:accent2>
          <a:srgbClr val="3399FF"/>
        </a:accent2>
        <a:accent3>
          <a:srgbClr val="EAF3EC"/>
        </a:accent3>
        <a:accent4>
          <a:srgbClr val="4E4E76"/>
        </a:accent4>
        <a:accent5>
          <a:srgbClr val="FFFFEB"/>
        </a:accent5>
        <a:accent6>
          <a:srgbClr val="2D8AE7"/>
        </a:accent6>
        <a:hlink>
          <a:srgbClr val="336699"/>
        </a:hlink>
        <a:folHlink>
          <a:srgbClr val="F08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4">
        <a:dk1>
          <a:srgbClr val="006666"/>
        </a:dk1>
        <a:lt1>
          <a:srgbClr val="CCECFF"/>
        </a:lt1>
        <a:dk2>
          <a:srgbClr val="336699"/>
        </a:dk2>
        <a:lt2>
          <a:srgbClr val="C0C0C0"/>
        </a:lt2>
        <a:accent1>
          <a:srgbClr val="FFFFCC"/>
        </a:accent1>
        <a:accent2>
          <a:srgbClr val="FF6600"/>
        </a:accent2>
        <a:accent3>
          <a:srgbClr val="E2F4FF"/>
        </a:accent3>
        <a:accent4>
          <a:srgbClr val="005656"/>
        </a:accent4>
        <a:accent5>
          <a:srgbClr val="FFFFE2"/>
        </a:accent5>
        <a:accent6>
          <a:srgbClr val="E75C00"/>
        </a:accent6>
        <a:hlink>
          <a:srgbClr val="0066FF"/>
        </a:hlink>
        <a:folHlink>
          <a:srgbClr val="BE547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5">
        <a:dk1>
          <a:srgbClr val="0033CC"/>
        </a:dk1>
        <a:lt1>
          <a:srgbClr val="FFE9E9"/>
        </a:lt1>
        <a:dk2>
          <a:srgbClr val="000000"/>
        </a:dk2>
        <a:lt2>
          <a:srgbClr val="C0C0C0"/>
        </a:lt2>
        <a:accent1>
          <a:srgbClr val="D5E5DB"/>
        </a:accent1>
        <a:accent2>
          <a:srgbClr val="3366FF"/>
        </a:accent2>
        <a:accent3>
          <a:srgbClr val="FFF2F2"/>
        </a:accent3>
        <a:accent4>
          <a:srgbClr val="002AAE"/>
        </a:accent4>
        <a:accent5>
          <a:srgbClr val="E7F0EA"/>
        </a:accent5>
        <a:accent6>
          <a:srgbClr val="2D5CE7"/>
        </a:accent6>
        <a:hlink>
          <a:srgbClr val="FF9900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6">
        <a:dk1>
          <a:srgbClr val="336699"/>
        </a:dk1>
        <a:lt1>
          <a:srgbClr val="F4E9E0"/>
        </a:lt1>
        <a:dk2>
          <a:srgbClr val="DC5900"/>
        </a:dk2>
        <a:lt2>
          <a:srgbClr val="C0C0C0"/>
        </a:lt2>
        <a:accent1>
          <a:srgbClr val="E4E4E4"/>
        </a:accent1>
        <a:accent2>
          <a:srgbClr val="3399FF"/>
        </a:accent2>
        <a:accent3>
          <a:srgbClr val="F8F2ED"/>
        </a:accent3>
        <a:accent4>
          <a:srgbClr val="2A5682"/>
        </a:accent4>
        <a:accent5>
          <a:srgbClr val="EFEFEF"/>
        </a:accent5>
        <a:accent6>
          <a:srgbClr val="2D8AE7"/>
        </a:accent6>
        <a:hlink>
          <a:srgbClr val="CC0066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7">
        <a:dk1>
          <a:srgbClr val="CC3300"/>
        </a:dk1>
        <a:lt1>
          <a:srgbClr val="E5E5FF"/>
        </a:lt1>
        <a:dk2>
          <a:srgbClr val="565680"/>
        </a:dk2>
        <a:lt2>
          <a:srgbClr val="C0C0C0"/>
        </a:lt2>
        <a:accent1>
          <a:srgbClr val="E6E4EC"/>
        </a:accent1>
        <a:accent2>
          <a:srgbClr val="0066CC"/>
        </a:accent2>
        <a:accent3>
          <a:srgbClr val="F0F0FF"/>
        </a:accent3>
        <a:accent4>
          <a:srgbClr val="AE2A00"/>
        </a:accent4>
        <a:accent5>
          <a:srgbClr val="F0EFF4"/>
        </a:accent5>
        <a:accent6>
          <a:srgbClr val="005CB9"/>
        </a:accent6>
        <a:hlink>
          <a:srgbClr val="008080"/>
        </a:hlink>
        <a:folHlink>
          <a:srgbClr val="7B7B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诗情画意 8">
        <a:dk1>
          <a:srgbClr val="000099"/>
        </a:dk1>
        <a:lt1>
          <a:srgbClr val="FFE2C5"/>
        </a:lt1>
        <a:dk2>
          <a:srgbClr val="007D7A"/>
        </a:dk2>
        <a:lt2>
          <a:srgbClr val="C0C0C0"/>
        </a:lt2>
        <a:accent1>
          <a:srgbClr val="EAEAEA"/>
        </a:accent1>
        <a:accent2>
          <a:srgbClr val="B26EB4"/>
        </a:accent2>
        <a:accent3>
          <a:srgbClr val="FFEEDF"/>
        </a:accent3>
        <a:accent4>
          <a:srgbClr val="000082"/>
        </a:accent4>
        <a:accent5>
          <a:srgbClr val="F3F3F3"/>
        </a:accent5>
        <a:accent6>
          <a:srgbClr val="A163A3"/>
        </a:accent6>
        <a:hlink>
          <a:srgbClr val="CC3300"/>
        </a:hlink>
        <a:folHlink>
          <a:srgbClr val="0088E4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6E747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85296"/>
      </a:hlink>
      <a:folHlink>
        <a:srgbClr val="99336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6E747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85296"/>
    </a:hlink>
    <a:folHlink>
      <a:srgbClr val="993366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6E747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85296"/>
    </a:hlink>
    <a:folHlink>
      <a:srgbClr val="99336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Blends</Template>
  <TotalTime>10110</TotalTime>
  <Words>5190</Words>
  <Application>Microsoft Office PowerPoint</Application>
  <PresentationFormat>自定义</PresentationFormat>
  <Paragraphs>880</Paragraphs>
  <Slides>101</Slides>
  <Notes>34</Notes>
  <HiddenSlides>0</HiddenSlides>
  <MMClips>0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101</vt:i4>
      </vt:variant>
    </vt:vector>
  </HeadingPairs>
  <TitlesOfParts>
    <vt:vector size="127" baseType="lpstr">
      <vt:lpstr>ˎ̥</vt:lpstr>
      <vt:lpstr>-apple-system</vt:lpstr>
      <vt:lpstr>Ubuntu</vt:lpstr>
      <vt:lpstr>黑体</vt:lpstr>
      <vt:lpstr>华文楷体</vt:lpstr>
      <vt:lpstr>华文行楷</vt:lpstr>
      <vt:lpstr>华文中宋</vt:lpstr>
      <vt:lpstr>楷体_GB2312</vt:lpstr>
      <vt:lpstr>隶书</vt:lpstr>
      <vt:lpstr>宋体</vt:lpstr>
      <vt:lpstr>微软雅黑</vt:lpstr>
      <vt:lpstr>幼圆</vt:lpstr>
      <vt:lpstr>Arial</vt:lpstr>
      <vt:lpstr>Calibri</vt:lpstr>
      <vt:lpstr>Cascadia Code</vt:lpstr>
      <vt:lpstr>Tahoma</vt:lpstr>
      <vt:lpstr>Times New Roman</vt:lpstr>
      <vt:lpstr>Wingdings</vt:lpstr>
      <vt:lpstr>Wingdings 2</vt:lpstr>
      <vt:lpstr>Blends</vt:lpstr>
      <vt:lpstr>诗情画意</vt:lpstr>
      <vt:lpstr>Blank</vt:lpstr>
      <vt:lpstr>剪辑</vt:lpstr>
      <vt:lpstr>公式</vt:lpstr>
      <vt:lpstr>Visio</vt:lpstr>
      <vt:lpstr>VISIO</vt:lpstr>
      <vt:lpstr>PowerPoint 演示文稿</vt:lpstr>
      <vt:lpstr>第二章   微处理器及总线</vt:lpstr>
      <vt:lpstr>主要内容：</vt:lpstr>
      <vt:lpstr>关注点：</vt:lpstr>
      <vt:lpstr>2.1 微处理器概述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三、8088/8086的内部结构</vt:lpstr>
      <vt:lpstr>1. 组成</vt:lpstr>
      <vt:lpstr>执行单元</vt:lpstr>
      <vt:lpstr>ALU：逻辑运算单元</vt:lpstr>
      <vt:lpstr>ALU：逻辑运算单元</vt:lpstr>
      <vt:lpstr>3. 总线接口单元</vt:lpstr>
      <vt:lpstr>3. 总线接口单元——流水线原理</vt:lpstr>
      <vt:lpstr>五、实模式存储器寻址</vt:lpstr>
      <vt:lpstr>实地址模式下的内存地址变换</vt:lpstr>
      <vt:lpstr>用户程序的处理过程</vt:lpstr>
      <vt:lpstr>存储分配与地址变换</vt:lpstr>
      <vt:lpstr>内存地址变换</vt:lpstr>
      <vt:lpstr>内存储器管理</vt:lpstr>
      <vt:lpstr>内存单元的编址（1）</vt:lpstr>
      <vt:lpstr>存储器的编址（2）</vt:lpstr>
      <vt:lpstr>存储器的编址（3）</vt:lpstr>
      <vt:lpstr>存储器的编址（4）</vt:lpstr>
      <vt:lpstr>实地址模式下的存储器地址变换</vt:lpstr>
      <vt:lpstr>关于逻辑段。。。。</vt:lpstr>
      <vt:lpstr>逻辑段</vt:lpstr>
      <vt:lpstr>段寄存器只有4个</vt:lpstr>
      <vt:lpstr>例:</vt:lpstr>
      <vt:lpstr>PowerPoint 演示文稿</vt:lpstr>
      <vt:lpstr>例：</vt:lpstr>
      <vt:lpstr>小结</vt:lpstr>
      <vt:lpstr>逻辑段与逻辑地址</vt:lpstr>
      <vt:lpstr>关于逻辑段的总结说明</vt:lpstr>
      <vt:lpstr>关于逻辑段的总结说明</vt:lpstr>
      <vt:lpstr>地址 = 段地址 和 偏移地址</vt:lpstr>
      <vt:lpstr>例如：CS：IP组合</vt:lpstr>
      <vt:lpstr>例如：SS：SP组合，SS：BP组合。</vt:lpstr>
      <vt:lpstr>内部寄存器的类型</vt:lpstr>
      <vt:lpstr>1. 通用寄存器</vt:lpstr>
      <vt:lpstr>数据寄存器</vt:lpstr>
      <vt:lpstr>数据寄存器特有的习惯用法</vt:lpstr>
      <vt:lpstr>地址指针寄存器:常用存放数据在内存中的地址</vt:lpstr>
      <vt:lpstr>PowerPoint 演示文稿</vt:lpstr>
      <vt:lpstr>通用寄存器小结</vt:lpstr>
      <vt:lpstr>2. 控制寄存器：IP和FLAGS</vt:lpstr>
      <vt:lpstr>状态标志位</vt:lpstr>
      <vt:lpstr>状态标志位</vt:lpstr>
      <vt:lpstr>PowerPoint 演示文稿</vt:lpstr>
      <vt:lpstr>控制标志位</vt:lpstr>
      <vt:lpstr>3. 段寄存器</vt:lpstr>
      <vt:lpstr>PowerPoint 演示文稿</vt:lpstr>
      <vt:lpstr>一、8088/8086 CPU的特点</vt:lpstr>
      <vt:lpstr>1. 8088/8086 CPU的特点</vt:lpstr>
      <vt:lpstr>2. 8088CPU的两种工作模式</vt:lpstr>
      <vt:lpstr>最小模式下的总线连接示意图</vt:lpstr>
      <vt:lpstr>最大模式下的总线连接示意图</vt:lpstr>
      <vt:lpstr>两种工作模式的选择方式</vt:lpstr>
      <vt:lpstr>二、8088/8086的引线及功能</vt:lpstr>
      <vt:lpstr>微处理器读取一条指令的控制过程</vt:lpstr>
      <vt:lpstr>PowerPoint 演示文稿</vt:lpstr>
      <vt:lpstr>主要引线——最小模式下的8088引线</vt:lpstr>
      <vt:lpstr>主要的控制和状态信号</vt:lpstr>
      <vt:lpstr>例：</vt:lpstr>
      <vt:lpstr>READY信号</vt:lpstr>
      <vt:lpstr>CPU访问一次内存或接口的主要信号</vt:lpstr>
      <vt:lpstr>中断请求和响应信号</vt:lpstr>
      <vt:lpstr>总线保持信号</vt:lpstr>
      <vt:lpstr>六、8088总线时序</vt:lpstr>
      <vt:lpstr>时序</vt:lpstr>
      <vt:lpstr>PowerPoint 演示文稿</vt:lpstr>
      <vt:lpstr>PowerPoint 演示文稿</vt:lpstr>
      <vt:lpstr>PowerPoint 演示文稿</vt:lpstr>
      <vt:lpstr>PowerPoint 演示文稿</vt:lpstr>
      <vt:lpstr>七、Pentium 4和Core 2微处理器</vt:lpstr>
      <vt:lpstr>主要特点：</vt:lpstr>
      <vt:lpstr>主要新技术</vt:lpstr>
      <vt:lpstr>P6微体系结构</vt:lpstr>
      <vt:lpstr>Pentium 4处理器结构</vt:lpstr>
      <vt:lpstr>多核处理器</vt:lpstr>
      <vt:lpstr>保护模式的存储器管理</vt:lpstr>
      <vt:lpstr>保护模式下的存储器地址变换</vt:lpstr>
      <vt:lpstr>八、ARM处理器概述</vt:lpstr>
      <vt:lpstr>1. 嵌入式处理器</vt:lpstr>
      <vt:lpstr>2. CISC和RISC指令集</vt:lpstr>
      <vt:lpstr>3. Strong ARM的组织结构</vt:lpstr>
      <vt:lpstr>4. ARM的指令流水线</vt:lpstr>
      <vt:lpstr>九、鲲鹏处理器简介</vt:lpstr>
      <vt:lpstr>鲲鹏是SoC</vt:lpstr>
      <vt:lpstr>鲲鹏920处理器</vt:lpstr>
      <vt:lpstr>TaiShan V110处理器内核微架构</vt:lpstr>
      <vt:lpstr>PowerPoint 演示文稿</vt:lpstr>
      <vt:lpstr>国产处理器</vt:lpstr>
      <vt:lpstr>相对于Intel公司的64位处理器，鲲鹏920片上系统不仅包含了通用计算资源，还集成了南桥、RoCE网卡、SAS存储控制器等，构成了功能完善的片上系统。</vt:lpstr>
      <vt:lpstr>本章小结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第2章 微型计算机基础</dc:title>
  <dc:creator>Xiangguo Yan</dc:creator>
  <cp:lastModifiedBy>dell</cp:lastModifiedBy>
  <cp:revision>427</cp:revision>
  <cp:lastPrinted>1995-12-08T18:33:06Z</cp:lastPrinted>
  <dcterms:created xsi:type="dcterms:W3CDTF">2002-02-18T14:13:56Z</dcterms:created>
  <dcterms:modified xsi:type="dcterms:W3CDTF">2025-03-11T14:22:03Z</dcterms:modified>
</cp:coreProperties>
</file>